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F9CC-4797-4574-95B2-1AD3711AFBE4}" type="datetimeFigureOut">
              <a:rPr lang="es-CL" smtClean="0"/>
              <a:t>31-08-2011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12E2-08A8-4D40-B1F8-5A377B3A3D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F9CC-4797-4574-95B2-1AD3711AFBE4}" type="datetimeFigureOut">
              <a:rPr lang="es-CL" smtClean="0"/>
              <a:t>31-08-2011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12E2-08A8-4D40-B1F8-5A377B3A3D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F9CC-4797-4574-95B2-1AD3711AFBE4}" type="datetimeFigureOut">
              <a:rPr lang="es-CL" smtClean="0"/>
              <a:t>31-08-2011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12E2-08A8-4D40-B1F8-5A377B3A3D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F9CC-4797-4574-95B2-1AD3711AFBE4}" type="datetimeFigureOut">
              <a:rPr lang="es-CL" smtClean="0"/>
              <a:t>31-08-2011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12E2-08A8-4D40-B1F8-5A377B3A3D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F9CC-4797-4574-95B2-1AD3711AFBE4}" type="datetimeFigureOut">
              <a:rPr lang="es-CL" smtClean="0"/>
              <a:t>31-08-2011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12E2-08A8-4D40-B1F8-5A377B3A3D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F9CC-4797-4574-95B2-1AD3711AFBE4}" type="datetimeFigureOut">
              <a:rPr lang="es-CL" smtClean="0"/>
              <a:t>31-08-2011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12E2-08A8-4D40-B1F8-5A377B3A3D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F9CC-4797-4574-95B2-1AD3711AFBE4}" type="datetimeFigureOut">
              <a:rPr lang="es-CL" smtClean="0"/>
              <a:t>31-08-2011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12E2-08A8-4D40-B1F8-5A377B3A3D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F9CC-4797-4574-95B2-1AD3711AFBE4}" type="datetimeFigureOut">
              <a:rPr lang="es-CL" smtClean="0"/>
              <a:t>31-08-2011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12E2-08A8-4D40-B1F8-5A377B3A3D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F9CC-4797-4574-95B2-1AD3711AFBE4}" type="datetimeFigureOut">
              <a:rPr lang="es-CL" smtClean="0"/>
              <a:t>31-08-2011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12E2-08A8-4D40-B1F8-5A377B3A3D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F9CC-4797-4574-95B2-1AD3711AFBE4}" type="datetimeFigureOut">
              <a:rPr lang="es-CL" smtClean="0"/>
              <a:t>31-08-2011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12E2-08A8-4D40-B1F8-5A377B3A3D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F9CC-4797-4574-95B2-1AD3711AFBE4}" type="datetimeFigureOut">
              <a:rPr lang="es-CL" smtClean="0"/>
              <a:t>31-08-2011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12E2-08A8-4D40-B1F8-5A377B3A3D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8F9CC-4797-4574-95B2-1AD3711AFBE4}" type="datetimeFigureOut">
              <a:rPr lang="es-CL" smtClean="0"/>
              <a:t>31-08-2011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112E2-08A8-4D40-B1F8-5A377B3A3D1B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Oc%C3%A9ano" TargetMode="External"/><Relationship Id="rId2" Type="http://schemas.openxmlformats.org/officeDocument/2006/relationships/hyperlink" Target="http://es.wikipedia.org/wiki/Ma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upload.wikimedia.org/wikipedia/commons/b/b7/San_Sebastian_aerea.jpg" TargetMode="External"/><Relationship Id="rId4" Type="http://schemas.openxmlformats.org/officeDocument/2006/relationships/hyperlink" Target="http://es.wikipedia.org/wiki/Lag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9/Himalayas.jpg" TargetMode="External"/><Relationship Id="rId2" Type="http://schemas.openxmlformats.org/officeDocument/2006/relationships/hyperlink" Target="http://es.wikipedia.org/wiki/Monta%C3%B1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s.wikipedia.org/wiki/Cordillera_de_la_Costa_(Pac%C3%ADfico_Sur)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Lago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es.wikipedia.org/wiki/Vertient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e/ee/Flj%C3%B3tsdalur.jpg" TargetMode="External"/><Relationship Id="rId5" Type="http://schemas.openxmlformats.org/officeDocument/2006/relationships/hyperlink" Target="http://es.wikipedia.org/wiki/Cuenca_endorreica" TargetMode="External"/><Relationship Id="rId4" Type="http://schemas.openxmlformats.org/officeDocument/2006/relationships/hyperlink" Target="http://es.wikipedia.org/wiki/Ma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Monta%C3%B1a" TargetMode="External"/><Relationship Id="rId2" Type="http://schemas.openxmlformats.org/officeDocument/2006/relationships/hyperlink" Target="http://es.wikipedia.org/wiki/Cost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a/ae/Quebrada_de_Cafayate.JPG" TargetMode="External"/><Relationship Id="rId3" Type="http://schemas.openxmlformats.org/officeDocument/2006/relationships/hyperlink" Target="http://es.wikipedia.org/wiki/R%C3%ADo" TargetMode="External"/><Relationship Id="rId7" Type="http://schemas.openxmlformats.org/officeDocument/2006/relationships/hyperlink" Target="http://es.wikipedia.org/wiki/Pez" TargetMode="External"/><Relationship Id="rId2" Type="http://schemas.openxmlformats.org/officeDocument/2006/relationships/hyperlink" Target="http://es.wikipedia.org/wiki/Arroyo_(r%C3%ADo)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.wikipedia.org/wiki/Pesca" TargetMode="External"/><Relationship Id="rId5" Type="http://schemas.openxmlformats.org/officeDocument/2006/relationships/hyperlink" Target="http://es.wikipedia.org/wiki/Navegaci%C3%B3n" TargetMode="External"/><Relationship Id="rId4" Type="http://schemas.openxmlformats.org/officeDocument/2006/relationships/hyperlink" Target="http://es.wikipedia.org/wiki/Caudal_(fluido)" TargetMode="External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Mar" TargetMode="External"/><Relationship Id="rId2" Type="http://schemas.openxmlformats.org/officeDocument/2006/relationships/hyperlink" Target="http://es.wikipedia.org/wiki/R%C3%ADo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es.wikipedia.org/wiki/Lago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Monta%C3%B1as" TargetMode="External"/><Relationship Id="rId2" Type="http://schemas.openxmlformats.org/officeDocument/2006/relationships/hyperlink" Target="http://es.wikipedia.org/wiki/Barranco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://upload.wikimedia.org/wikipedia/commons/1/1a/IMG_7873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es.wikipedia.org/wiki/Mar" TargetMode="External"/><Relationship Id="rId7" Type="http://schemas.openxmlformats.org/officeDocument/2006/relationships/hyperlink" Target="http://upload.wikimedia.org/wikipedia/commons/9/92/GulfofMexico3D.png" TargetMode="External"/><Relationship Id="rId2" Type="http://schemas.openxmlformats.org/officeDocument/2006/relationships/hyperlink" Target="http://es.wikipedia.org/wiki/Oc%C3%A9an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.wikipedia.org/wiki/Lago" TargetMode="External"/><Relationship Id="rId5" Type="http://schemas.openxmlformats.org/officeDocument/2006/relationships/hyperlink" Target="http://es.wikipedia.org/wiki/Bah%C3%ADa_(geograf%C3%ADa)" TargetMode="External"/><Relationship Id="rId4" Type="http://schemas.openxmlformats.org/officeDocument/2006/relationships/hyperlink" Target="http://es.wikipedia.org/wiki/Pen%C3%ADnsul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Satellite_image_of_Italy_in_March_2003.jpg" TargetMode="External"/><Relationship Id="rId2" Type="http://schemas.openxmlformats.org/officeDocument/2006/relationships/hyperlink" Target="http://es.wikipedia.org/wiki/Ma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Tierra" TargetMode="External"/><Relationship Id="rId2" Type="http://schemas.openxmlformats.org/officeDocument/2006/relationships/hyperlink" Target="http://es.wikipedia.org/wiki/Ma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Cima" TargetMode="External"/><Relationship Id="rId2" Type="http://schemas.openxmlformats.org/officeDocument/2006/relationships/hyperlink" Target="http://es.wikipedia.org/wiki/Metr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c/ce/K2_8611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Lava" TargetMode="External"/><Relationship Id="rId2" Type="http://schemas.openxmlformats.org/officeDocument/2006/relationships/hyperlink" Target="http://es.wikipedia.org/wiki/Magm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upload.wikimedia.org/wikipedia/commons/9/9b/Volcan_Tungurahua2.jpg" TargetMode="External"/><Relationship Id="rId4" Type="http://schemas.openxmlformats.org/officeDocument/2006/relationships/hyperlink" Target="http://es.wikipedia.org/wiki/Ga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Lava" TargetMode="External"/><Relationship Id="rId2" Type="http://schemas.openxmlformats.org/officeDocument/2006/relationships/hyperlink" Target="http://es.wikipedia.org/wiki/Magm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upload.wikimedia.org/wikipedia/commons/9/9b/Volcan_Tungurahua2.jpg" TargetMode="External"/><Relationship Id="rId4" Type="http://schemas.openxmlformats.org/officeDocument/2006/relationships/hyperlink" Target="http://es.wikipedia.org/wiki/G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Bahías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1296144"/>
          </a:xfrm>
        </p:spPr>
        <p:txBody>
          <a:bodyPr/>
          <a:lstStyle/>
          <a:p>
            <a:r>
              <a:rPr lang="es-CL" b="1" dirty="0" smtClean="0">
                <a:solidFill>
                  <a:schemeClr val="tx2"/>
                </a:solidFill>
              </a:rPr>
              <a:t>Una bahía es una entrada de un </a:t>
            </a:r>
            <a:r>
              <a:rPr lang="es-CL" b="1" dirty="0" smtClean="0">
                <a:solidFill>
                  <a:schemeClr val="tx2"/>
                </a:solidFill>
                <a:hlinkClick r:id="rId2" tooltip="Mar"/>
              </a:rPr>
              <a:t>mar</a:t>
            </a:r>
            <a:r>
              <a:rPr lang="es-CL" b="1" dirty="0" smtClean="0">
                <a:solidFill>
                  <a:schemeClr val="tx2"/>
                </a:solidFill>
              </a:rPr>
              <a:t>, </a:t>
            </a:r>
            <a:r>
              <a:rPr lang="es-CL" b="1" dirty="0" smtClean="0">
                <a:solidFill>
                  <a:schemeClr val="tx2"/>
                </a:solidFill>
                <a:hlinkClick r:id="rId3" tooltip="Océano"/>
              </a:rPr>
              <a:t>océano</a:t>
            </a:r>
            <a:r>
              <a:rPr lang="es-CL" b="1" dirty="0" smtClean="0">
                <a:solidFill>
                  <a:schemeClr val="tx2"/>
                </a:solidFill>
              </a:rPr>
              <a:t> o </a:t>
            </a:r>
            <a:r>
              <a:rPr lang="es-CL" b="1" dirty="0" smtClean="0">
                <a:solidFill>
                  <a:schemeClr val="tx2"/>
                </a:solidFill>
                <a:hlinkClick r:id="rId4" tooltip="Lago"/>
              </a:rPr>
              <a:t>lago</a:t>
            </a:r>
            <a:r>
              <a:rPr lang="es-CL" b="1" dirty="0" smtClean="0">
                <a:solidFill>
                  <a:schemeClr val="tx2"/>
                </a:solidFill>
              </a:rPr>
              <a:t>, en el borde costero</a:t>
            </a:r>
            <a:r>
              <a:rPr lang="es-CL" b="1" dirty="0" smtClean="0"/>
              <a:t>.</a:t>
            </a:r>
            <a:endParaRPr lang="es-CL" b="1" dirty="0"/>
          </a:p>
        </p:txBody>
      </p:sp>
      <p:pic>
        <p:nvPicPr>
          <p:cNvPr id="1026" name="Picture 2" descr="Archivo:San Sebastian aere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276872"/>
            <a:ext cx="7272808" cy="4209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Cordillera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08912" cy="1728192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Una cordillera es una sucesión de </a:t>
            </a:r>
            <a:r>
              <a:rPr lang="es-CL" b="1" dirty="0" smtClean="0">
                <a:solidFill>
                  <a:schemeClr val="tx2"/>
                </a:solidFill>
                <a:hlinkClick r:id="rId2" action="ppaction://hlinkfile" tooltip="Montaña"/>
              </a:rPr>
              <a:t>montañas</a:t>
            </a:r>
            <a:r>
              <a:rPr lang="es-CL" b="1" dirty="0" smtClean="0">
                <a:solidFill>
                  <a:schemeClr val="tx2"/>
                </a:solidFill>
              </a:rPr>
              <a:t> enlazadas entre si . 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21506" name="Picture 2" descr="Archivo:Himalaya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060848"/>
            <a:ext cx="6984776" cy="4601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Depresión Geográfica.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1224136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Es una zona del relieve situada a un nivel inferior que la superficie vecina.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23554" name="Picture 2" descr="http://usuarios.multimania.es/augustojaramillo/gal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552728" cy="411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Planicies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1224136"/>
          </a:xfrm>
        </p:spPr>
        <p:txBody>
          <a:bodyPr>
            <a:normAutofit fontScale="92500" lnSpcReduction="20000"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Las planicies litorales son formas planas de terreno ubicadas entre la línea de más baja marea (Cordillera de la Costa) y la </a:t>
            </a:r>
            <a:r>
              <a:rPr lang="es-CL" b="1" dirty="0">
                <a:solidFill>
                  <a:schemeClr val="tx2"/>
                </a:solidFill>
              </a:rPr>
              <a:t>C</a:t>
            </a:r>
            <a:r>
              <a:rPr lang="es-CL" b="1" dirty="0" smtClean="0">
                <a:solidFill>
                  <a:schemeClr val="tx2"/>
                </a:solidFill>
                <a:hlinkClick r:id="rId2" action="ppaction://hlinkfile" tooltip="Cordillera de la Costa (Pacífico Sur)"/>
              </a:rPr>
              <a:t>ordillera de los Andes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31746" name="Picture 2" descr="http://t0.gstatic.com/images?q=tbn:ANd9GcSCr40dA0SKhSbyMaRUbvgrXC3jxI1ootZ2m800It-EccVPol-V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206" y="2564904"/>
            <a:ext cx="5443098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08912" cy="1584176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 Forma de la superficie terrestre, ubicada entre dos </a:t>
            </a:r>
            <a:r>
              <a:rPr lang="es-CL" b="1" dirty="0" smtClean="0">
                <a:solidFill>
                  <a:schemeClr val="tx2"/>
                </a:solidFill>
                <a:hlinkClick r:id="rId2" action="ppaction://hlinkfile" tooltip="Vertiente"/>
              </a:rPr>
              <a:t>vertientes</a:t>
            </a:r>
            <a:r>
              <a:rPr lang="es-CL" b="1" dirty="0" smtClean="0">
                <a:solidFill>
                  <a:schemeClr val="tx2"/>
                </a:solidFill>
              </a:rPr>
              <a:t>, de forma alargada e inclinada hacia un </a:t>
            </a:r>
            <a:r>
              <a:rPr lang="es-CL" b="1" dirty="0" smtClean="0">
                <a:solidFill>
                  <a:schemeClr val="tx2"/>
                </a:solidFill>
                <a:hlinkClick r:id="rId3" action="ppaction://hlinkfile" tooltip="Lago"/>
              </a:rPr>
              <a:t>lago</a:t>
            </a:r>
            <a:r>
              <a:rPr lang="es-CL" b="1" dirty="0" smtClean="0">
                <a:solidFill>
                  <a:schemeClr val="tx2"/>
                </a:solidFill>
              </a:rPr>
              <a:t>, </a:t>
            </a:r>
            <a:r>
              <a:rPr lang="es-CL" b="1" dirty="0" smtClean="0">
                <a:solidFill>
                  <a:schemeClr val="tx2"/>
                </a:solidFill>
                <a:hlinkClick r:id="rId4" action="ppaction://hlinkfile" tooltip="Mar"/>
              </a:rPr>
              <a:t>mar</a:t>
            </a:r>
            <a:r>
              <a:rPr lang="es-CL" b="1" dirty="0" smtClean="0">
                <a:solidFill>
                  <a:schemeClr val="tx2"/>
                </a:solidFill>
              </a:rPr>
              <a:t> o </a:t>
            </a:r>
            <a:r>
              <a:rPr lang="es-CL" b="1" dirty="0" smtClean="0">
                <a:solidFill>
                  <a:schemeClr val="tx2"/>
                </a:solidFill>
                <a:hlinkClick r:id="rId5" action="ppaction://hlinkfile" tooltip="Cuenca endorreica"/>
              </a:rPr>
              <a:t>cuenca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30722" name="Picture 2" descr="Archivo:Fljótsdalu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657241"/>
            <a:ext cx="7056784" cy="3863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Cuencas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1224136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Terreno, llanura sedimentaria, depresión o concavidad, rodeada de alturas.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29698" name="Picture 2" descr="http://www.uam.es/gruposinv/socioeco/images/Cuenc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16350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Acantilado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2232248"/>
          </a:xfrm>
        </p:spPr>
        <p:txBody>
          <a:bodyPr>
            <a:normAutofit fontScale="77500" lnSpcReduction="20000"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Un acantilado es una forma del terreno que consiste en una pendiente o vertical abrupta. Normalmente se alude a acantilado cuando está sobre la </a:t>
            </a:r>
            <a:r>
              <a:rPr lang="es-CL" b="1" dirty="0" smtClean="0">
                <a:solidFill>
                  <a:schemeClr val="tx2"/>
                </a:solidFill>
                <a:hlinkClick r:id="rId2" action="ppaction://hlinkfile" tooltip="Costa"/>
              </a:rPr>
              <a:t>costa</a:t>
            </a:r>
            <a:r>
              <a:rPr lang="es-CL" b="1" dirty="0" smtClean="0">
                <a:solidFill>
                  <a:schemeClr val="tx2"/>
                </a:solidFill>
              </a:rPr>
              <a:t>, pero también pueden ser considerados como tales los que existen en </a:t>
            </a:r>
            <a:r>
              <a:rPr lang="es-CL" b="1" dirty="0" smtClean="0">
                <a:solidFill>
                  <a:schemeClr val="tx2"/>
                </a:solidFill>
                <a:hlinkClick r:id="rId3" action="ppaction://hlinkfile" tooltip="Montaña"/>
              </a:rPr>
              <a:t>montañas</a:t>
            </a:r>
            <a:r>
              <a:rPr lang="es-CL" b="1" dirty="0" smtClean="0">
                <a:solidFill>
                  <a:schemeClr val="tx2"/>
                </a:solidFill>
              </a:rPr>
              <a:t>, Cuando un acantilado costero de forma tabular alcanza grandes dimensiones se le denomina farallón.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28674" name="Picture 2" descr="http://errehaciendofotos.blogsome.com/wp-admin/images/acantil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2792" y="3061118"/>
            <a:ext cx="4287440" cy="3608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Quebradas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1872208"/>
          </a:xfrm>
        </p:spPr>
        <p:txBody>
          <a:bodyPr>
            <a:normAutofit fontScale="85000" lnSpcReduction="10000"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Una quebrada, es un </a:t>
            </a:r>
            <a:r>
              <a:rPr lang="es-CL" b="1" dirty="0" smtClean="0">
                <a:solidFill>
                  <a:schemeClr val="tx2"/>
                </a:solidFill>
                <a:hlinkClick r:id="rId2" action="ppaction://hlinkfile" tooltip="Arroyo (río)"/>
              </a:rPr>
              <a:t>arroyo</a:t>
            </a:r>
            <a:r>
              <a:rPr lang="es-CL" b="1" dirty="0" smtClean="0">
                <a:solidFill>
                  <a:schemeClr val="tx2"/>
                </a:solidFill>
              </a:rPr>
              <a:t> o </a:t>
            </a:r>
            <a:r>
              <a:rPr lang="es-CL" b="1" dirty="0" smtClean="0">
                <a:solidFill>
                  <a:schemeClr val="tx2"/>
                </a:solidFill>
                <a:hlinkClick r:id="rId3" action="ppaction://hlinkfile" tooltip="Río"/>
              </a:rPr>
              <a:t>río</a:t>
            </a:r>
            <a:r>
              <a:rPr lang="es-CL" b="1" dirty="0" smtClean="0">
                <a:solidFill>
                  <a:schemeClr val="tx2"/>
                </a:solidFill>
              </a:rPr>
              <a:t> pequeño o riachuelo, de poco </a:t>
            </a:r>
            <a:r>
              <a:rPr lang="es-CL" b="1" dirty="0" smtClean="0">
                <a:solidFill>
                  <a:schemeClr val="tx2"/>
                </a:solidFill>
                <a:hlinkClick r:id="rId4" action="ppaction://hlinkfile" tooltip="Caudal (fluido)"/>
              </a:rPr>
              <a:t>caudal</a:t>
            </a:r>
            <a:r>
              <a:rPr lang="es-CL" b="1" dirty="0" smtClean="0">
                <a:solidFill>
                  <a:schemeClr val="tx2"/>
                </a:solidFill>
              </a:rPr>
              <a:t> no apto para la </a:t>
            </a:r>
            <a:r>
              <a:rPr lang="es-CL" b="1" dirty="0" smtClean="0">
                <a:solidFill>
                  <a:schemeClr val="tx2"/>
                </a:solidFill>
                <a:hlinkClick r:id="rId5" action="ppaction://hlinkfile" tooltip="Navegación"/>
              </a:rPr>
              <a:t>navegación</a:t>
            </a:r>
            <a:r>
              <a:rPr lang="es-CL" b="1" dirty="0" smtClean="0">
                <a:solidFill>
                  <a:schemeClr val="tx2"/>
                </a:solidFill>
              </a:rPr>
              <a:t> o la </a:t>
            </a:r>
            <a:r>
              <a:rPr lang="es-CL" b="1" dirty="0" smtClean="0">
                <a:solidFill>
                  <a:schemeClr val="tx2"/>
                </a:solidFill>
                <a:hlinkClick r:id="rId6" action="ppaction://hlinkfile" tooltip="Pesca"/>
              </a:rPr>
              <a:t>pesca</a:t>
            </a:r>
            <a:r>
              <a:rPr lang="es-CL" b="1" dirty="0" smtClean="0">
                <a:solidFill>
                  <a:schemeClr val="tx2"/>
                </a:solidFill>
              </a:rPr>
              <a:t>. En las quebradas, por lo común, sólo viven especies de </a:t>
            </a:r>
            <a:r>
              <a:rPr lang="es-CL" b="1" dirty="0" smtClean="0">
                <a:solidFill>
                  <a:schemeClr val="tx2"/>
                </a:solidFill>
                <a:hlinkClick r:id="rId7" action="ppaction://hlinkfile" tooltip="Pez"/>
              </a:rPr>
              <a:t>peces</a:t>
            </a:r>
            <a:r>
              <a:rPr lang="es-CL" b="1" dirty="0" smtClean="0">
                <a:solidFill>
                  <a:schemeClr val="tx2"/>
                </a:solidFill>
              </a:rPr>
              <a:t> sumamente pequeños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27650" name="Picture 2" descr="Archivo:Quebrada de Cafayat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2708920"/>
            <a:ext cx="5256584" cy="394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Desembocadura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1224136"/>
          </a:xfrm>
        </p:spPr>
        <p:txBody>
          <a:bodyPr>
            <a:normAutofit fontScale="92500" lnSpcReduction="20000"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La desembocadura es la parte más baja de un </a:t>
            </a:r>
            <a:r>
              <a:rPr lang="es-CL" b="1" dirty="0" smtClean="0">
                <a:solidFill>
                  <a:schemeClr val="tx2"/>
                </a:solidFill>
                <a:hlinkClick r:id="rId2" action="ppaction://hlinkfile" tooltip="Río"/>
              </a:rPr>
              <a:t>río</a:t>
            </a:r>
            <a:r>
              <a:rPr lang="es-CL" b="1" dirty="0" smtClean="0">
                <a:solidFill>
                  <a:schemeClr val="tx2"/>
                </a:solidFill>
              </a:rPr>
              <a:t>, es decir, aquella sección del curso de agua donde vierte sus aguas al </a:t>
            </a:r>
            <a:r>
              <a:rPr lang="es-CL" b="1" dirty="0" smtClean="0">
                <a:solidFill>
                  <a:schemeClr val="tx2"/>
                </a:solidFill>
                <a:hlinkClick r:id="rId3" action="ppaction://hlinkfile" tooltip="Mar"/>
              </a:rPr>
              <a:t>mar</a:t>
            </a:r>
            <a:r>
              <a:rPr lang="es-CL" b="1" dirty="0" smtClean="0">
                <a:solidFill>
                  <a:schemeClr val="tx2"/>
                </a:solidFill>
              </a:rPr>
              <a:t> o a un </a:t>
            </a:r>
            <a:r>
              <a:rPr lang="es-CL" b="1" dirty="0" smtClean="0">
                <a:solidFill>
                  <a:schemeClr val="tx2"/>
                </a:solidFill>
                <a:hlinkClick r:id="rId4" action="ppaction://hlinkfile" tooltip="Lago"/>
              </a:rPr>
              <a:t>lago</a:t>
            </a:r>
            <a:r>
              <a:rPr lang="es-CL" b="1" dirty="0" smtClean="0">
                <a:solidFill>
                  <a:schemeClr val="tx2"/>
                </a:solidFill>
              </a:rPr>
              <a:t>.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26626" name="Picture 2" descr="http://www.pueblos-espana.org/fotos_originales/0/4/1/00215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420888"/>
            <a:ext cx="5544616" cy="412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Canales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20162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b="1" dirty="0" smtClean="0">
                <a:solidFill>
                  <a:schemeClr val="tx2"/>
                </a:solidFill>
              </a:rPr>
              <a:t>Es una vía artificial de agua que normalmente conecta lagos, ríos u océanos; o una vía natural que se forma por la distribución de las diferentes islas en los archipiélagos, u otras formaciones geográficas en el agua.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25602" name="Picture 2" descr="http://www.centinelaeconomico.com/wp-content/uploads/2011/07/Panama-Ca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5544616" cy="3692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Fiordos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21602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b="1" dirty="0" smtClean="0">
                <a:solidFill>
                  <a:schemeClr val="tx2"/>
                </a:solidFill>
              </a:rPr>
              <a:t>Un fiordo es un </a:t>
            </a:r>
            <a:r>
              <a:rPr lang="es-CL" b="1" dirty="0" smtClean="0">
                <a:solidFill>
                  <a:schemeClr val="tx2"/>
                </a:solidFill>
                <a:hlinkClick r:id="rId2" action="ppaction://hlinkfile" tooltip="Barranco"/>
              </a:rPr>
              <a:t>barranco</a:t>
            </a:r>
            <a:r>
              <a:rPr lang="es-CL" b="1" dirty="0" smtClean="0">
                <a:solidFill>
                  <a:schemeClr val="tx2"/>
                </a:solidFill>
              </a:rPr>
              <a:t> excavado por un glaciar que luego ha sido invadido por el mar, dejando agua salada. Normalmente son estrechos y están bordeados por empinadas </a:t>
            </a:r>
            <a:r>
              <a:rPr lang="es-CL" b="1" dirty="0" smtClean="0">
                <a:solidFill>
                  <a:schemeClr val="tx2"/>
                </a:solidFill>
                <a:hlinkClick r:id="rId3" action="ppaction://hlinkfile" tooltip="Montañas"/>
              </a:rPr>
              <a:t>montañas</a:t>
            </a:r>
            <a:r>
              <a:rPr lang="es-CL" b="1" dirty="0" smtClean="0">
                <a:solidFill>
                  <a:schemeClr val="tx2"/>
                </a:solidFill>
              </a:rPr>
              <a:t>, que nacen bajo el nivel del mar.</a:t>
            </a:r>
          </a:p>
          <a:p>
            <a:pPr algn="just"/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24578" name="Picture 2" descr="Archivo:IMG 787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6437" y="2996952"/>
            <a:ext cx="4668011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Golfos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80920" cy="288032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L" b="1" dirty="0" smtClean="0">
                <a:solidFill>
                  <a:schemeClr val="tx2"/>
                </a:solidFill>
              </a:rPr>
              <a:t>Un golfo es una parte del </a:t>
            </a:r>
            <a:r>
              <a:rPr lang="es-CL" b="1" dirty="0" smtClean="0">
                <a:solidFill>
                  <a:schemeClr val="tx2"/>
                </a:solidFill>
                <a:hlinkClick r:id="rId2" tooltip="Océano"/>
              </a:rPr>
              <a:t>océano</a:t>
            </a:r>
            <a:r>
              <a:rPr lang="es-CL" b="1" dirty="0" smtClean="0">
                <a:solidFill>
                  <a:schemeClr val="tx2"/>
                </a:solidFill>
              </a:rPr>
              <a:t> o </a:t>
            </a:r>
            <a:r>
              <a:rPr lang="es-CL" b="1" dirty="0" smtClean="0">
                <a:solidFill>
                  <a:schemeClr val="tx2"/>
                </a:solidFill>
                <a:hlinkClick r:id="rId3" tooltip="Mar"/>
              </a:rPr>
              <a:t>mar</a:t>
            </a:r>
            <a:r>
              <a:rPr lang="es-CL" b="1" dirty="0" smtClean="0">
                <a:solidFill>
                  <a:schemeClr val="tx2"/>
                </a:solidFill>
              </a:rPr>
              <a:t>, de gran extensión, encerrado por </a:t>
            </a:r>
            <a:r>
              <a:rPr lang="es-CL" b="1" dirty="0" smtClean="0">
                <a:solidFill>
                  <a:schemeClr val="tx2"/>
                </a:solidFill>
                <a:hlinkClick r:id="rId4" tooltip="Península"/>
              </a:rPr>
              <a:t>puntas</a:t>
            </a:r>
            <a:r>
              <a:rPr lang="es-CL" b="1" dirty="0" smtClean="0">
                <a:solidFill>
                  <a:schemeClr val="tx2"/>
                </a:solidFill>
              </a:rPr>
              <a:t> o cabos de tierra. Aunque normalmente se confunde con una </a:t>
            </a:r>
            <a:r>
              <a:rPr lang="es-CL" b="1" dirty="0" smtClean="0">
                <a:solidFill>
                  <a:schemeClr val="tx2"/>
                </a:solidFill>
                <a:hlinkClick r:id="rId5" tooltip="Bahía (geografía)"/>
              </a:rPr>
              <a:t>bahía</a:t>
            </a:r>
            <a:r>
              <a:rPr lang="es-CL" b="1" dirty="0" smtClean="0">
                <a:solidFill>
                  <a:schemeClr val="tx2"/>
                </a:solidFill>
              </a:rPr>
              <a:t> y no está claro donde está la frontera entre lo que es un golfo y una bahía,</a:t>
            </a:r>
            <a:r>
              <a:rPr lang="es-CL" b="1" baseline="30000" dirty="0">
                <a:solidFill>
                  <a:schemeClr val="tx2"/>
                </a:solidFill>
              </a:rPr>
              <a:t> </a:t>
            </a:r>
            <a:r>
              <a:rPr lang="es-CL" b="1" dirty="0" smtClean="0">
                <a:solidFill>
                  <a:schemeClr val="tx2"/>
                </a:solidFill>
              </a:rPr>
              <a:t> se entiende que las bahías son de menor extensión.</a:t>
            </a:r>
          </a:p>
          <a:p>
            <a:pPr algn="just"/>
            <a:r>
              <a:rPr lang="es-CL" b="1" dirty="0" smtClean="0">
                <a:solidFill>
                  <a:schemeClr val="tx2"/>
                </a:solidFill>
              </a:rPr>
              <a:t>Una bahía es una entrada de un </a:t>
            </a:r>
            <a:r>
              <a:rPr lang="es-CL" b="1" dirty="0" smtClean="0">
                <a:solidFill>
                  <a:schemeClr val="tx2"/>
                </a:solidFill>
                <a:hlinkClick r:id="rId3" tooltip="Mar"/>
              </a:rPr>
              <a:t>mar</a:t>
            </a:r>
            <a:r>
              <a:rPr lang="es-CL" b="1" dirty="0" smtClean="0">
                <a:solidFill>
                  <a:schemeClr val="tx2"/>
                </a:solidFill>
              </a:rPr>
              <a:t>, </a:t>
            </a:r>
            <a:r>
              <a:rPr lang="es-CL" b="1" dirty="0" smtClean="0">
                <a:solidFill>
                  <a:schemeClr val="tx2"/>
                </a:solidFill>
                <a:hlinkClick r:id="rId2" tooltip="Océano"/>
              </a:rPr>
              <a:t>océano</a:t>
            </a:r>
            <a:r>
              <a:rPr lang="es-CL" b="1" dirty="0" smtClean="0">
                <a:solidFill>
                  <a:schemeClr val="tx2"/>
                </a:solidFill>
              </a:rPr>
              <a:t> o </a:t>
            </a:r>
            <a:r>
              <a:rPr lang="es-CL" b="1" dirty="0" smtClean="0">
                <a:solidFill>
                  <a:schemeClr val="tx2"/>
                </a:solidFill>
                <a:hlinkClick r:id="rId6" tooltip="Lago"/>
              </a:rPr>
              <a:t>lago</a:t>
            </a:r>
            <a:r>
              <a:rPr lang="es-CL" b="1" dirty="0" smtClean="0">
                <a:solidFill>
                  <a:schemeClr val="tx2"/>
                </a:solidFill>
              </a:rPr>
              <a:t>, en el borde costero.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Archivo:GulfofMexico3D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428999"/>
            <a:ext cx="3967401" cy="3243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Penínsulas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08912" cy="1728192"/>
          </a:xfrm>
        </p:spPr>
        <p:txBody>
          <a:bodyPr>
            <a:normAutofit fontScale="92500"/>
          </a:bodyPr>
          <a:lstStyle/>
          <a:p>
            <a:r>
              <a:rPr lang="es-CL" dirty="0" smtClean="0">
                <a:solidFill>
                  <a:schemeClr val="tx2"/>
                </a:solidFill>
              </a:rPr>
              <a:t>Una </a:t>
            </a:r>
            <a:r>
              <a:rPr lang="es-CL" b="1" dirty="0" smtClean="0">
                <a:solidFill>
                  <a:schemeClr val="tx2"/>
                </a:solidFill>
              </a:rPr>
              <a:t>península</a:t>
            </a:r>
            <a:r>
              <a:rPr lang="es-CL" dirty="0" smtClean="0">
                <a:solidFill>
                  <a:schemeClr val="tx2"/>
                </a:solidFill>
              </a:rPr>
              <a:t>  es una extensión de tierra rodeada de </a:t>
            </a:r>
            <a:r>
              <a:rPr lang="es-CL" dirty="0" smtClean="0">
                <a:solidFill>
                  <a:schemeClr val="tx2"/>
                </a:solidFill>
                <a:hlinkClick r:id="rId2" tooltip="Mar"/>
              </a:rPr>
              <a:t>mar</a:t>
            </a:r>
            <a:r>
              <a:rPr lang="es-CL" dirty="0" smtClean="0">
                <a:solidFill>
                  <a:schemeClr val="tx2"/>
                </a:solidFill>
              </a:rPr>
              <a:t> por todas partes excepto por una zona que la une a un territorio más grande de tierra.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http://upload.wikimedia.org/wikipedia/commons/thumb/f/f6/Satellite_image_of_Italy_in_March_2003.jpg/250px-Satellite_image_of_Italy_in_March_200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92896"/>
            <a:ext cx="3240360" cy="4056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08912" cy="1728192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Una isla es una zona de tierra firme, más o menos extensa, rodeada completamente por una masa de agua.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Isla Paradisia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16845"/>
            <a:ext cx="7076457" cy="3980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Archipiélago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08912" cy="1728192"/>
          </a:xfrm>
        </p:spPr>
        <p:txBody>
          <a:bodyPr>
            <a:normAutofit fontScale="92500" lnSpcReduction="20000"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Un archipiélago es una cadena o un conjunto de islas. Los archipiélagos generalmente se sitúan en </a:t>
            </a:r>
            <a:r>
              <a:rPr lang="es-CL" b="1" dirty="0" smtClean="0">
                <a:solidFill>
                  <a:schemeClr val="tx2"/>
                </a:solidFill>
                <a:hlinkClick r:id="rId2" action="ppaction://hlinkfile" tooltip="Mar"/>
              </a:rPr>
              <a:t>mar</a:t>
            </a:r>
            <a:r>
              <a:rPr lang="es-CL" b="1" dirty="0" smtClean="0">
                <a:solidFill>
                  <a:schemeClr val="tx2"/>
                </a:solidFill>
              </a:rPr>
              <a:t> abierto, siendo poco frecuente que se encuentren cerca de grandes masas de </a:t>
            </a:r>
            <a:r>
              <a:rPr lang="es-CL" b="1" dirty="0" smtClean="0">
                <a:solidFill>
                  <a:schemeClr val="tx2"/>
                </a:solidFill>
                <a:hlinkClick r:id="rId3" action="ppaction://hlinkfile" tooltip="Tierra"/>
              </a:rPr>
              <a:t>tierra</a:t>
            </a:r>
            <a:r>
              <a:rPr lang="es-CL" b="1" dirty="0" smtClean="0">
                <a:solidFill>
                  <a:schemeClr val="tx2"/>
                </a:solidFill>
              </a:rPr>
              <a:t>. 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http://www.cescanarias.org/boletin/imagenes/archipiela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852935"/>
            <a:ext cx="7416821" cy="3513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Cerro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08912" cy="1728192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Un cerro, o una colina, es un terreno en altura que, en general, no supera los 100 </a:t>
            </a:r>
            <a:r>
              <a:rPr lang="es-CL" b="1" dirty="0" smtClean="0">
                <a:solidFill>
                  <a:schemeClr val="tx2"/>
                </a:solidFill>
                <a:hlinkClick r:id="rId2" action="ppaction://hlinkfile" tooltip="Metro"/>
              </a:rPr>
              <a:t>metros</a:t>
            </a:r>
            <a:r>
              <a:rPr lang="es-CL" b="1" dirty="0" smtClean="0">
                <a:solidFill>
                  <a:schemeClr val="tx2"/>
                </a:solidFill>
              </a:rPr>
              <a:t> desde la base hasta la </a:t>
            </a:r>
            <a:r>
              <a:rPr lang="es-CL" b="1" dirty="0" smtClean="0">
                <a:solidFill>
                  <a:schemeClr val="tx2"/>
                </a:solidFill>
                <a:hlinkClick r:id="rId3" action="ppaction://hlinkfile" tooltip="Cima"/>
              </a:rPr>
              <a:t>cima</a:t>
            </a:r>
            <a:r>
              <a:rPr lang="es-CL" b="1" dirty="0" smtClean="0">
                <a:solidFill>
                  <a:schemeClr val="tx2"/>
                </a:solidFill>
              </a:rPr>
              <a:t>..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http://1.bp.blogspot.com/_yX4QcsJKxc4/S_aST0KhLAI/AAAAAAAAAIM/MGXChAhNEss/s1600/monterrey-picture-of-mexico-1-cerro-de-la-sil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564904"/>
            <a:ext cx="6408712" cy="396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Montaña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08912" cy="1728192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Montaña</a:t>
            </a:r>
            <a:r>
              <a:rPr lang="es-CL" dirty="0" smtClean="0">
                <a:solidFill>
                  <a:schemeClr val="tx2"/>
                </a:solidFill>
              </a:rPr>
              <a:t> es una elevación de terreno superior a 700 metros respecto a su base, es decir, una elevación natural del terreno.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19458" name="Picture 2" descr="Archivo:K2 86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6336704" cy="4079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Volcán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08912" cy="1728192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Un volcán</a:t>
            </a:r>
            <a:r>
              <a:rPr lang="es-CL" b="1" baseline="30000" dirty="0">
                <a:solidFill>
                  <a:schemeClr val="tx2"/>
                </a:solidFill>
              </a:rPr>
              <a:t> </a:t>
            </a:r>
            <a:r>
              <a:rPr lang="es-CL" b="1" dirty="0" smtClean="0">
                <a:solidFill>
                  <a:schemeClr val="tx2"/>
                </a:solidFill>
              </a:rPr>
              <a:t>  es un terreno en altura por el cual emerge el </a:t>
            </a:r>
            <a:r>
              <a:rPr lang="es-CL" b="1" dirty="0" smtClean="0">
                <a:solidFill>
                  <a:schemeClr val="tx2"/>
                </a:solidFill>
                <a:hlinkClick r:id="rId2" action="ppaction://hlinkfile" tooltip="Magma"/>
              </a:rPr>
              <a:t>magma</a:t>
            </a:r>
            <a:r>
              <a:rPr lang="es-CL" b="1" dirty="0" smtClean="0">
                <a:solidFill>
                  <a:schemeClr val="tx2"/>
                </a:solidFill>
              </a:rPr>
              <a:t> (roca fundida) en forma de </a:t>
            </a:r>
            <a:r>
              <a:rPr lang="es-CL" b="1" dirty="0" smtClean="0">
                <a:solidFill>
                  <a:schemeClr val="tx2"/>
                </a:solidFill>
                <a:hlinkClick r:id="rId3" action="ppaction://hlinkfile" tooltip="Lava"/>
              </a:rPr>
              <a:t>lava</a:t>
            </a:r>
            <a:r>
              <a:rPr lang="es-CL" b="1" dirty="0" smtClean="0">
                <a:solidFill>
                  <a:schemeClr val="tx2"/>
                </a:solidFill>
              </a:rPr>
              <a:t> y </a:t>
            </a:r>
            <a:r>
              <a:rPr lang="es-CL" b="1" dirty="0" smtClean="0">
                <a:solidFill>
                  <a:schemeClr val="tx2"/>
                </a:solidFill>
                <a:hlinkClick r:id="rId4" action="ppaction://hlinkfile" tooltip="Gas"/>
              </a:rPr>
              <a:t>gases</a:t>
            </a:r>
            <a:r>
              <a:rPr lang="es-CL" b="1" dirty="0" smtClean="0">
                <a:solidFill>
                  <a:schemeClr val="tx2"/>
                </a:solidFill>
              </a:rPr>
              <a:t> del interior del planeta. 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Archivo:Volcan Tungurahua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2708920"/>
            <a:ext cx="5832648" cy="3871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Volcán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208912" cy="1728192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2"/>
                </a:solidFill>
              </a:rPr>
              <a:t>Un volcán</a:t>
            </a:r>
            <a:r>
              <a:rPr lang="es-CL" b="1" baseline="30000" dirty="0">
                <a:solidFill>
                  <a:schemeClr val="tx2"/>
                </a:solidFill>
              </a:rPr>
              <a:t> </a:t>
            </a:r>
            <a:r>
              <a:rPr lang="es-CL" b="1" dirty="0" smtClean="0">
                <a:solidFill>
                  <a:schemeClr val="tx2"/>
                </a:solidFill>
              </a:rPr>
              <a:t>  es un terreno en altura por el cual emerge el </a:t>
            </a:r>
            <a:r>
              <a:rPr lang="es-CL" b="1" dirty="0" smtClean="0">
                <a:solidFill>
                  <a:schemeClr val="tx2"/>
                </a:solidFill>
                <a:hlinkClick r:id="rId2" action="ppaction://hlinkfile" tooltip="Magma"/>
              </a:rPr>
              <a:t>magma</a:t>
            </a:r>
            <a:r>
              <a:rPr lang="es-CL" b="1" dirty="0" smtClean="0">
                <a:solidFill>
                  <a:schemeClr val="tx2"/>
                </a:solidFill>
              </a:rPr>
              <a:t> (roca fundida) en forma de </a:t>
            </a:r>
            <a:r>
              <a:rPr lang="es-CL" b="1" dirty="0" smtClean="0">
                <a:solidFill>
                  <a:schemeClr val="tx2"/>
                </a:solidFill>
                <a:hlinkClick r:id="rId3" action="ppaction://hlinkfile" tooltip="Lava"/>
              </a:rPr>
              <a:t>lava</a:t>
            </a:r>
            <a:r>
              <a:rPr lang="es-CL" b="1" dirty="0" smtClean="0">
                <a:solidFill>
                  <a:schemeClr val="tx2"/>
                </a:solidFill>
              </a:rPr>
              <a:t> y </a:t>
            </a:r>
            <a:r>
              <a:rPr lang="es-CL" b="1" dirty="0" smtClean="0">
                <a:solidFill>
                  <a:schemeClr val="tx2"/>
                </a:solidFill>
                <a:hlinkClick r:id="rId4" action="ppaction://hlinkfile" tooltip="Gas"/>
              </a:rPr>
              <a:t>gases</a:t>
            </a:r>
            <a:r>
              <a:rPr lang="es-CL" b="1" dirty="0" smtClean="0">
                <a:solidFill>
                  <a:schemeClr val="tx2"/>
                </a:solidFill>
              </a:rPr>
              <a:t> del interior del planeta. 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Archivo:Volcan Tungurahua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2708920"/>
            <a:ext cx="5832648" cy="3871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605</Words>
  <Application>Microsoft Office PowerPoint</Application>
  <PresentationFormat>Presentación en pantalla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Bahías</vt:lpstr>
      <vt:lpstr>Golfos</vt:lpstr>
      <vt:lpstr>Penínsulas</vt:lpstr>
      <vt:lpstr>Isla</vt:lpstr>
      <vt:lpstr>Archipiélago</vt:lpstr>
      <vt:lpstr>Cerro</vt:lpstr>
      <vt:lpstr>Montaña</vt:lpstr>
      <vt:lpstr>Volcán</vt:lpstr>
      <vt:lpstr>Volcán</vt:lpstr>
      <vt:lpstr>Cordillera</vt:lpstr>
      <vt:lpstr>Depresión Geográfica.</vt:lpstr>
      <vt:lpstr>Planicies</vt:lpstr>
      <vt:lpstr>Valles</vt:lpstr>
      <vt:lpstr>Cuencas</vt:lpstr>
      <vt:lpstr>Acantilado</vt:lpstr>
      <vt:lpstr>Quebradas</vt:lpstr>
      <vt:lpstr>Desembocadura</vt:lpstr>
      <vt:lpstr>Canales</vt:lpstr>
      <vt:lpstr>Fiordos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Bahías</dc:title>
  <dc:creator>Denisse</dc:creator>
  <cp:lastModifiedBy>Denisse</cp:lastModifiedBy>
  <cp:revision>17</cp:revision>
  <dcterms:created xsi:type="dcterms:W3CDTF">2011-08-31T15:48:07Z</dcterms:created>
  <dcterms:modified xsi:type="dcterms:W3CDTF">2011-08-31T18:17:39Z</dcterms:modified>
</cp:coreProperties>
</file>