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08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1F144624-1091-48BB-B37F-676B1B7D78AE}" type="datetimeFigureOut">
              <a:rPr lang="es-CL" smtClean="0"/>
              <a:t>26-08-2011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F1570F7-564A-4BD8-B0B3-A75F905E538E}" type="slidenum">
              <a:rPr lang="es-CL" smtClean="0"/>
              <a:t>‹Nº›</a:t>
            </a:fld>
            <a:endParaRPr lang="es-CL"/>
          </a:p>
        </p:txBody>
      </p:sp>
    </p:spTree>
    <p:extLst>
      <p:ext uri="{BB962C8B-B14F-4D97-AF65-F5344CB8AC3E}">
        <p14:creationId xmlns:p14="http://schemas.microsoft.com/office/powerpoint/2010/main" val="259297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F144624-1091-48BB-B37F-676B1B7D78AE}" type="datetimeFigureOut">
              <a:rPr lang="es-CL" smtClean="0"/>
              <a:t>26-08-2011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F1570F7-564A-4BD8-B0B3-A75F905E538E}" type="slidenum">
              <a:rPr lang="es-CL" smtClean="0"/>
              <a:t>‹Nº›</a:t>
            </a:fld>
            <a:endParaRPr lang="es-CL"/>
          </a:p>
        </p:txBody>
      </p:sp>
    </p:spTree>
    <p:extLst>
      <p:ext uri="{BB962C8B-B14F-4D97-AF65-F5344CB8AC3E}">
        <p14:creationId xmlns:p14="http://schemas.microsoft.com/office/powerpoint/2010/main" val="1633151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F144624-1091-48BB-B37F-676B1B7D78AE}" type="datetimeFigureOut">
              <a:rPr lang="es-CL" smtClean="0"/>
              <a:t>26-08-2011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F1570F7-564A-4BD8-B0B3-A75F905E538E}" type="slidenum">
              <a:rPr lang="es-CL" smtClean="0"/>
              <a:t>‹Nº›</a:t>
            </a:fld>
            <a:endParaRPr lang="es-CL"/>
          </a:p>
        </p:txBody>
      </p:sp>
    </p:spTree>
    <p:extLst>
      <p:ext uri="{BB962C8B-B14F-4D97-AF65-F5344CB8AC3E}">
        <p14:creationId xmlns:p14="http://schemas.microsoft.com/office/powerpoint/2010/main" val="303742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1F144624-1091-48BB-B37F-676B1B7D78AE}" type="datetimeFigureOut">
              <a:rPr lang="es-CL" smtClean="0"/>
              <a:t>26-08-2011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F1570F7-564A-4BD8-B0B3-A75F905E538E}" type="slidenum">
              <a:rPr lang="es-CL" smtClean="0"/>
              <a:t>‹Nº›</a:t>
            </a:fld>
            <a:endParaRPr lang="es-CL"/>
          </a:p>
        </p:txBody>
      </p:sp>
    </p:spTree>
    <p:extLst>
      <p:ext uri="{BB962C8B-B14F-4D97-AF65-F5344CB8AC3E}">
        <p14:creationId xmlns:p14="http://schemas.microsoft.com/office/powerpoint/2010/main" val="216271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F144624-1091-48BB-B37F-676B1B7D78AE}" type="datetimeFigureOut">
              <a:rPr lang="es-CL" smtClean="0"/>
              <a:t>26-08-2011</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F1570F7-564A-4BD8-B0B3-A75F905E538E}" type="slidenum">
              <a:rPr lang="es-CL" smtClean="0"/>
              <a:t>‹Nº›</a:t>
            </a:fld>
            <a:endParaRPr lang="es-CL"/>
          </a:p>
        </p:txBody>
      </p:sp>
    </p:spTree>
    <p:extLst>
      <p:ext uri="{BB962C8B-B14F-4D97-AF65-F5344CB8AC3E}">
        <p14:creationId xmlns:p14="http://schemas.microsoft.com/office/powerpoint/2010/main" val="62026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1F144624-1091-48BB-B37F-676B1B7D78AE}" type="datetimeFigureOut">
              <a:rPr lang="es-CL" smtClean="0"/>
              <a:t>26-08-2011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F1570F7-564A-4BD8-B0B3-A75F905E538E}" type="slidenum">
              <a:rPr lang="es-CL" smtClean="0"/>
              <a:t>‹Nº›</a:t>
            </a:fld>
            <a:endParaRPr lang="es-CL"/>
          </a:p>
        </p:txBody>
      </p:sp>
    </p:spTree>
    <p:extLst>
      <p:ext uri="{BB962C8B-B14F-4D97-AF65-F5344CB8AC3E}">
        <p14:creationId xmlns:p14="http://schemas.microsoft.com/office/powerpoint/2010/main" val="11162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1F144624-1091-48BB-B37F-676B1B7D78AE}" type="datetimeFigureOut">
              <a:rPr lang="es-CL" smtClean="0"/>
              <a:t>26-08-2011</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9F1570F7-564A-4BD8-B0B3-A75F905E538E}" type="slidenum">
              <a:rPr lang="es-CL" smtClean="0"/>
              <a:t>‹Nº›</a:t>
            </a:fld>
            <a:endParaRPr lang="es-CL"/>
          </a:p>
        </p:txBody>
      </p:sp>
    </p:spTree>
    <p:extLst>
      <p:ext uri="{BB962C8B-B14F-4D97-AF65-F5344CB8AC3E}">
        <p14:creationId xmlns:p14="http://schemas.microsoft.com/office/powerpoint/2010/main" val="1103289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1F144624-1091-48BB-B37F-676B1B7D78AE}" type="datetimeFigureOut">
              <a:rPr lang="es-CL" smtClean="0"/>
              <a:t>26-08-2011</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9F1570F7-564A-4BD8-B0B3-A75F905E538E}" type="slidenum">
              <a:rPr lang="es-CL" smtClean="0"/>
              <a:t>‹Nº›</a:t>
            </a:fld>
            <a:endParaRPr lang="es-CL"/>
          </a:p>
        </p:txBody>
      </p:sp>
    </p:spTree>
    <p:extLst>
      <p:ext uri="{BB962C8B-B14F-4D97-AF65-F5344CB8AC3E}">
        <p14:creationId xmlns:p14="http://schemas.microsoft.com/office/powerpoint/2010/main" val="44551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F144624-1091-48BB-B37F-676B1B7D78AE}" type="datetimeFigureOut">
              <a:rPr lang="es-CL" smtClean="0"/>
              <a:t>26-08-2011</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9F1570F7-564A-4BD8-B0B3-A75F905E538E}" type="slidenum">
              <a:rPr lang="es-CL" smtClean="0"/>
              <a:t>‹Nº›</a:t>
            </a:fld>
            <a:endParaRPr lang="es-CL"/>
          </a:p>
        </p:txBody>
      </p:sp>
    </p:spTree>
    <p:extLst>
      <p:ext uri="{BB962C8B-B14F-4D97-AF65-F5344CB8AC3E}">
        <p14:creationId xmlns:p14="http://schemas.microsoft.com/office/powerpoint/2010/main" val="39600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144624-1091-48BB-B37F-676B1B7D78AE}" type="datetimeFigureOut">
              <a:rPr lang="es-CL" smtClean="0"/>
              <a:t>26-08-2011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F1570F7-564A-4BD8-B0B3-A75F905E538E}" type="slidenum">
              <a:rPr lang="es-CL" smtClean="0"/>
              <a:t>‹Nº›</a:t>
            </a:fld>
            <a:endParaRPr lang="es-CL"/>
          </a:p>
        </p:txBody>
      </p:sp>
    </p:spTree>
    <p:extLst>
      <p:ext uri="{BB962C8B-B14F-4D97-AF65-F5344CB8AC3E}">
        <p14:creationId xmlns:p14="http://schemas.microsoft.com/office/powerpoint/2010/main" val="395724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F144624-1091-48BB-B37F-676B1B7D78AE}" type="datetimeFigureOut">
              <a:rPr lang="es-CL" smtClean="0"/>
              <a:t>26-08-2011</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F1570F7-564A-4BD8-B0B3-A75F905E538E}" type="slidenum">
              <a:rPr lang="es-CL" smtClean="0"/>
              <a:t>‹Nº›</a:t>
            </a:fld>
            <a:endParaRPr lang="es-CL"/>
          </a:p>
        </p:txBody>
      </p:sp>
    </p:spTree>
    <p:extLst>
      <p:ext uri="{BB962C8B-B14F-4D97-AF65-F5344CB8AC3E}">
        <p14:creationId xmlns:p14="http://schemas.microsoft.com/office/powerpoint/2010/main" val="28352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44624-1091-48BB-B37F-676B1B7D78AE}" type="datetimeFigureOut">
              <a:rPr lang="es-CL" smtClean="0"/>
              <a:t>26-08-2011</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570F7-564A-4BD8-B0B3-A75F905E538E}" type="slidenum">
              <a:rPr lang="es-CL" smtClean="0"/>
              <a:t>‹Nº›</a:t>
            </a:fld>
            <a:endParaRPr lang="es-CL"/>
          </a:p>
        </p:txBody>
      </p:sp>
    </p:spTree>
    <p:extLst>
      <p:ext uri="{BB962C8B-B14F-4D97-AF65-F5344CB8AC3E}">
        <p14:creationId xmlns:p14="http://schemas.microsoft.com/office/powerpoint/2010/main" val="685530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zoom.org.es/cat-45-0.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971600" y="1052736"/>
            <a:ext cx="7200800" cy="3416320"/>
          </a:xfrm>
          <a:prstGeom prst="rect">
            <a:avLst/>
          </a:prstGeom>
        </p:spPr>
        <p:txBody>
          <a:bodyPr wrap="square">
            <a:spAutoFit/>
          </a:bodyPr>
          <a:lstStyle/>
          <a:p>
            <a:r>
              <a:rPr lang="es-CL" dirty="0"/>
              <a:t>El Retrato Fotográfico: Tipos de Plano</a:t>
            </a:r>
          </a:p>
          <a:p>
            <a:r>
              <a:rPr lang="es-CL" dirty="0"/>
              <a:t> </a:t>
            </a:r>
          </a:p>
          <a:p>
            <a:r>
              <a:rPr lang="es-CL" u="sng" dirty="0">
                <a:hlinkClick r:id="rId2" tooltip="Técnicas"/>
              </a:rPr>
              <a:t>Técnicas</a:t>
            </a:r>
            <a:endParaRPr lang="es-CL" dirty="0"/>
          </a:p>
          <a:p>
            <a:r>
              <a:rPr lang="es-CL" dirty="0"/>
              <a:t>Seguro que has oído en más de una ocasión expresiones como plano americano, plano corto, plano medio, plano detalle... La mayoría de ellas asociadas a retratos en fotografía, y es posible que no tengas del todo claro cual es cual y en que se diferencian los tipos de plano entre sí. Para tratar de resolver tus dudas hemos recopilado los principales tipos de plano fotográfico que se aplican en retrato, explicando sus diferencias e ilustrándolos con fotografías para que de una vez por todas aclares los conceptos. ¿Te lo vas a perder?</a:t>
            </a:r>
          </a:p>
          <a:p>
            <a:r>
              <a:rPr lang="es-CL" dirty="0"/>
              <a:t> </a:t>
            </a:r>
          </a:p>
        </p:txBody>
      </p:sp>
    </p:spTree>
    <p:extLst>
      <p:ext uri="{BB962C8B-B14F-4D97-AF65-F5344CB8AC3E}">
        <p14:creationId xmlns:p14="http://schemas.microsoft.com/office/powerpoint/2010/main" val="87683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929205"/>
            <a:ext cx="3600400" cy="4801314"/>
          </a:xfrm>
          <a:prstGeom prst="rect">
            <a:avLst/>
          </a:prstGeom>
        </p:spPr>
        <p:txBody>
          <a:bodyPr wrap="square">
            <a:spAutoFit/>
          </a:bodyPr>
          <a:lstStyle/>
          <a:p>
            <a:r>
              <a:rPr lang="es-CL" b="1" dirty="0"/>
              <a:t>Plano General</a:t>
            </a:r>
            <a:endParaRPr lang="es-CL" dirty="0"/>
          </a:p>
          <a:p>
            <a:r>
              <a:rPr lang="es-CL" dirty="0"/>
              <a:t>En retrato, éste es el plano en el que aparece todo el cuerpo. Por tanto, tendremos un plano entero si a quien o quienes estamos fotografiando aparecen completos, desde los pies a la cabeza, sin secciones, en nuestra foto.</a:t>
            </a:r>
          </a:p>
          <a:p>
            <a:r>
              <a:rPr lang="es-CL" dirty="0"/>
              <a:t>En el caso de la foto que hemos utilizado para el ejemplo, se aprecia cómo se ve el cuerpo de la modelo completo, sin ningún tipo de recorte.</a:t>
            </a:r>
          </a:p>
          <a:p>
            <a:r>
              <a:rPr lang="es-CL" dirty="0"/>
              <a:t>Este es el plano más lejano que podemos tomar. A partir de aquí, veremos como nos podemos acercar en nuestros retratos.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836712"/>
            <a:ext cx="3324200" cy="49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9878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48680"/>
            <a:ext cx="4104456" cy="5909310"/>
          </a:xfrm>
          <a:prstGeom prst="rect">
            <a:avLst/>
          </a:prstGeom>
        </p:spPr>
        <p:txBody>
          <a:bodyPr wrap="square">
            <a:spAutoFit/>
          </a:bodyPr>
          <a:lstStyle/>
          <a:p>
            <a:r>
              <a:rPr lang="es-CL" b="1" dirty="0"/>
              <a:t>Plano Americano/Tres Cuartos</a:t>
            </a:r>
            <a:endParaRPr lang="es-CL" dirty="0"/>
          </a:p>
          <a:p>
            <a:r>
              <a:rPr lang="es-CL" dirty="0"/>
              <a:t>Dicen que el nombre de plano americano viene de los tiempos en los que triunfaban las películas del género Western o, como las llamaba yo de pequeño, de indios y vaqueros. Eb estas películas era importante que las </a:t>
            </a:r>
            <a:r>
              <a:rPr lang="es-CL" dirty="0" err="1"/>
              <a:t>ármas</a:t>
            </a:r>
            <a:r>
              <a:rPr lang="es-CL" dirty="0"/>
              <a:t> que llevaban los protagonistas en las cartucheras, a la cintura un poco caídas, se vieran suficientemente bien, y esto es lo que marcaba la línea de corte.</a:t>
            </a:r>
          </a:p>
          <a:p>
            <a:r>
              <a:rPr lang="es-CL" dirty="0"/>
              <a:t>Algunos lo llaman también plano tres cuartos.</a:t>
            </a:r>
          </a:p>
          <a:p>
            <a:r>
              <a:rPr lang="es-CL" dirty="0"/>
              <a:t>El plano americano corta al protagonista aproximadamente a la altura de la rodilla o por el muslo. En función de si el protagonista está recostado o sentado, la tolerancia baja algo, llegando hasta un poco por debajo de las rodillas.</a:t>
            </a:r>
          </a:p>
          <a:p>
            <a:r>
              <a:rPr lang="es-CL" dirty="0"/>
              <a:t>Es ideal para encuadrar en la fotografía a varias personas interactuando.</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538685"/>
            <a:ext cx="3828256" cy="574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526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48680"/>
            <a:ext cx="3888432" cy="3970318"/>
          </a:xfrm>
          <a:prstGeom prst="rect">
            <a:avLst/>
          </a:prstGeom>
        </p:spPr>
        <p:txBody>
          <a:bodyPr wrap="square">
            <a:spAutoFit/>
          </a:bodyPr>
          <a:lstStyle/>
          <a:p>
            <a:r>
              <a:rPr lang="es-CL" b="1" dirty="0"/>
              <a:t>Plano Medio</a:t>
            </a:r>
            <a:endParaRPr lang="es-CL" dirty="0"/>
          </a:p>
          <a:p>
            <a:r>
              <a:rPr lang="es-CL" dirty="0"/>
              <a:t>El plano medio cubre hasta la cintura, recogiendo la línea de corte entre el ombligo hasta casi la entrepierna. En caso de estar sentado el protagonista, la tolerancia baja hasta aproximadamente la mitad del muslo.</a:t>
            </a:r>
          </a:p>
          <a:p>
            <a:r>
              <a:rPr lang="es-CL" dirty="0"/>
              <a:t>Este tipo de encuadre se suele utilizar para resaltar la belleza del cuerpo humano, por lo que es un tipo de plano muy utilizado en fotografía de moda.</a:t>
            </a:r>
          </a:p>
          <a:p>
            <a:r>
              <a:rPr lang="es-CL" dirty="0"/>
              <a:t>También es adecuado para mostrar la realidad entre dos sujetos, como en el caso de las entrevistas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899" y="574517"/>
            <a:ext cx="3864533" cy="5806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100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263821"/>
            <a:ext cx="2952328" cy="3970318"/>
          </a:xfrm>
          <a:prstGeom prst="rect">
            <a:avLst/>
          </a:prstGeom>
        </p:spPr>
        <p:txBody>
          <a:bodyPr wrap="square">
            <a:spAutoFit/>
          </a:bodyPr>
          <a:lstStyle/>
          <a:p>
            <a:r>
              <a:rPr lang="es-CL" b="1" dirty="0"/>
              <a:t>Plano Medio Corto</a:t>
            </a:r>
            <a:endParaRPr lang="es-CL" dirty="0"/>
          </a:p>
          <a:p>
            <a:r>
              <a:rPr lang="es-CL" dirty="0"/>
              <a:t>El plano medio corto, también conocido como</a:t>
            </a:r>
            <a:r>
              <a:rPr lang="es-CL" b="1" dirty="0"/>
              <a:t> plano de busto</a:t>
            </a:r>
            <a:r>
              <a:rPr lang="es-CL" dirty="0"/>
              <a:t> o </a:t>
            </a:r>
            <a:r>
              <a:rPr lang="es-CL" b="1" dirty="0"/>
              <a:t>primer plano mayor</a:t>
            </a:r>
            <a:r>
              <a:rPr lang="es-CL" dirty="0"/>
              <a:t>, recoge el cuerpo desde la cabeza hasta la mitad del pecho.</a:t>
            </a:r>
          </a:p>
          <a:p>
            <a:r>
              <a:rPr lang="es-CL" dirty="0"/>
              <a:t>Este plano nos permite aislar en la fotografía una sola figura dentro de un recuadro, descontextualizándola de su entorno para concentrar en ella la máxima atención.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3585" y="1412776"/>
            <a:ext cx="550861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57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340768"/>
            <a:ext cx="3024336" cy="3970318"/>
          </a:xfrm>
          <a:prstGeom prst="rect">
            <a:avLst/>
          </a:prstGeom>
        </p:spPr>
        <p:txBody>
          <a:bodyPr wrap="square">
            <a:spAutoFit/>
          </a:bodyPr>
          <a:lstStyle/>
          <a:p>
            <a:r>
              <a:rPr lang="es-CL" b="1" dirty="0"/>
              <a:t>Primer Plano</a:t>
            </a:r>
            <a:endParaRPr lang="es-CL" dirty="0"/>
          </a:p>
          <a:p>
            <a:r>
              <a:rPr lang="es-CL" dirty="0"/>
              <a:t>El Primer plano, también llamado primer </a:t>
            </a:r>
            <a:r>
              <a:rPr lang="es-CL" b="1" dirty="0"/>
              <a:t>plano menor o de retrato</a:t>
            </a:r>
            <a:r>
              <a:rPr lang="es-CL" dirty="0"/>
              <a:t>, recoge el rostro y los hombros.</a:t>
            </a:r>
          </a:p>
          <a:p>
            <a:r>
              <a:rPr lang="es-CL" dirty="0"/>
              <a:t>Este tipo de plano, al igual que el plano detalle y el primerísimo primer plano que veremos a continuación, se corresponde con una distancia íntima, ya que sirve para mostrar confidencia e intimidad respecto al personaje.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40768"/>
            <a:ext cx="5535488" cy="369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20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1268760"/>
            <a:ext cx="2934072" cy="2585323"/>
          </a:xfrm>
          <a:prstGeom prst="rect">
            <a:avLst/>
          </a:prstGeom>
        </p:spPr>
        <p:txBody>
          <a:bodyPr wrap="square">
            <a:spAutoFit/>
          </a:bodyPr>
          <a:lstStyle/>
          <a:p>
            <a:r>
              <a:rPr lang="es-CL" b="1" dirty="0"/>
              <a:t>Primerísimo Primer Plano</a:t>
            </a:r>
            <a:endParaRPr lang="es-CL" dirty="0"/>
          </a:p>
          <a:p>
            <a:r>
              <a:rPr lang="es-CL" dirty="0"/>
              <a:t>El Primerísimo primer plano capta el rostro desde la base del </a:t>
            </a:r>
            <a:r>
              <a:rPr lang="es-CL" dirty="0" err="1"/>
              <a:t>menton</a:t>
            </a:r>
            <a:r>
              <a:rPr lang="es-CL" dirty="0"/>
              <a:t> hasta la punta de su cabeza.</a:t>
            </a:r>
          </a:p>
          <a:p>
            <a:r>
              <a:rPr lang="es-CL" dirty="0"/>
              <a:t>Con este tipo de encuadre, el </a:t>
            </a:r>
            <a:r>
              <a:rPr lang="es-CL" dirty="0" err="1"/>
              <a:t>primerisimo</a:t>
            </a:r>
            <a:r>
              <a:rPr lang="es-CL" dirty="0"/>
              <a:t> primer plano consigue también dotar de gran significado a la imagen.</a:t>
            </a:r>
          </a:p>
        </p:txBody>
      </p:sp>
      <p:pic>
        <p:nvPicPr>
          <p:cNvPr id="3" name="2 Imagen" descr="Retrato Primerisimo Primer Plano"/>
          <p:cNvPicPr/>
          <p:nvPr/>
        </p:nvPicPr>
        <p:blipFill>
          <a:blip r:embed="rId2">
            <a:extLst>
              <a:ext uri="{28A0092B-C50C-407E-A947-70E740481C1C}">
                <a14:useLocalDpi xmlns:a14="http://schemas.microsoft.com/office/drawing/2010/main" val="0"/>
              </a:ext>
            </a:extLst>
          </a:blip>
          <a:srcRect/>
          <a:stretch>
            <a:fillRect/>
          </a:stretch>
        </p:blipFill>
        <p:spPr bwMode="auto">
          <a:xfrm>
            <a:off x="3401616" y="1268760"/>
            <a:ext cx="5541315" cy="3756248"/>
          </a:xfrm>
          <a:prstGeom prst="rect">
            <a:avLst/>
          </a:prstGeom>
          <a:noFill/>
          <a:ln>
            <a:noFill/>
          </a:ln>
        </p:spPr>
      </p:pic>
    </p:spTree>
    <p:extLst>
      <p:ext uri="{BB962C8B-B14F-4D97-AF65-F5344CB8AC3E}">
        <p14:creationId xmlns:p14="http://schemas.microsoft.com/office/powerpoint/2010/main" val="2385537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268760"/>
            <a:ext cx="3150096" cy="3970318"/>
          </a:xfrm>
          <a:prstGeom prst="rect">
            <a:avLst/>
          </a:prstGeom>
        </p:spPr>
        <p:txBody>
          <a:bodyPr wrap="square">
            <a:spAutoFit/>
          </a:bodyPr>
          <a:lstStyle/>
          <a:p>
            <a:r>
              <a:rPr lang="es-CL" b="1" dirty="0"/>
              <a:t>Plano detalle</a:t>
            </a:r>
            <a:endParaRPr lang="es-CL" dirty="0"/>
          </a:p>
          <a:p>
            <a:r>
              <a:rPr lang="es-CL" dirty="0"/>
              <a:t>El Plano detalle en el retrato recoge una pequeña parte del cuerpo, que no necesariamente se tiene por qué corresponder con el rostro.</a:t>
            </a:r>
          </a:p>
          <a:p>
            <a:r>
              <a:rPr lang="es-CL" dirty="0"/>
              <a:t>En esta parte se concentra la máxima capacidad expresiva, y los gestos se intensifican por la distancia mínima que existe entre la cámara y el protagonista, permitiendo enfatizar el detalle que deseamos resaltar.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294613"/>
            <a:ext cx="4986300" cy="33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1077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464</Words>
  <Application>Microsoft Office PowerPoint</Application>
  <PresentationFormat>Presentación en pantalla (4:3)</PresentationFormat>
  <Paragraphs>30</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nancy peña</dc:creator>
  <cp:lastModifiedBy>nancy peña</cp:lastModifiedBy>
  <cp:revision>2</cp:revision>
  <dcterms:created xsi:type="dcterms:W3CDTF">2011-08-26T12:23:47Z</dcterms:created>
  <dcterms:modified xsi:type="dcterms:W3CDTF">2011-08-26T12:39:02Z</dcterms:modified>
</cp:coreProperties>
</file>