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4" r:id="rId2"/>
    <p:sldId id="256" r:id="rId3"/>
    <p:sldId id="276" r:id="rId4"/>
    <p:sldId id="277" r:id="rId5"/>
    <p:sldId id="279" r:id="rId6"/>
    <p:sldId id="280" r:id="rId7"/>
    <p:sldId id="267" r:id="rId8"/>
    <p:sldId id="268" r:id="rId9"/>
    <p:sldId id="269" r:id="rId10"/>
    <p:sldId id="289" r:id="rId11"/>
    <p:sldId id="290" r:id="rId12"/>
    <p:sldId id="293" r:id="rId13"/>
    <p:sldId id="270" r:id="rId14"/>
    <p:sldId id="292" r:id="rId15"/>
    <p:sldId id="271" r:id="rId16"/>
    <p:sldId id="287" r:id="rId17"/>
    <p:sldId id="288" r:id="rId18"/>
    <p:sldId id="295" r:id="rId19"/>
    <p:sldId id="291" r:id="rId20"/>
    <p:sldId id="262" r:id="rId21"/>
    <p:sldId id="263" r:id="rId22"/>
    <p:sldId id="264" r:id="rId23"/>
    <p:sldId id="265" r:id="rId24"/>
    <p:sldId id="296" r:id="rId25"/>
    <p:sldId id="257" r:id="rId26"/>
    <p:sldId id="258" r:id="rId27"/>
    <p:sldId id="259" r:id="rId28"/>
    <p:sldId id="260" r:id="rId29"/>
    <p:sldId id="261" r:id="rId30"/>
  </p:sldIdLst>
  <p:sldSz cx="9144000" cy="6858000" type="screen4x3"/>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0" d="100"/>
          <a:sy n="80" d="100"/>
        </p:scale>
        <p:origin x="-108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L"/>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L"/>
          </a:p>
        </p:txBody>
      </p:sp>
      <p:sp>
        <p:nvSpPr>
          <p:cNvPr id="4" name="3 Marcador de fecha"/>
          <p:cNvSpPr>
            <a:spLocks noGrp="1"/>
          </p:cNvSpPr>
          <p:nvPr>
            <p:ph type="dt" sz="half" idx="10"/>
          </p:nvPr>
        </p:nvSpPr>
        <p:spPr/>
        <p:txBody>
          <a:bodyPr/>
          <a:lstStyle/>
          <a:p>
            <a:fld id="{F048C88A-0C6D-4112-B35B-34A5EE8779C6}" type="datetimeFigureOut">
              <a:rPr lang="es-CL" smtClean="0"/>
              <a:t>17-08-2011</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F45E601D-0031-48BD-839B-7E85C283787C}" type="slidenum">
              <a:rPr lang="es-CL" smtClean="0"/>
              <a:t>‹Nº›</a:t>
            </a:fld>
            <a:endParaRPr lang="es-CL"/>
          </a:p>
        </p:txBody>
      </p:sp>
    </p:spTree>
    <p:extLst>
      <p:ext uri="{BB962C8B-B14F-4D97-AF65-F5344CB8AC3E}">
        <p14:creationId xmlns:p14="http://schemas.microsoft.com/office/powerpoint/2010/main" val="3686977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F048C88A-0C6D-4112-B35B-34A5EE8779C6}" type="datetimeFigureOut">
              <a:rPr lang="es-CL" smtClean="0"/>
              <a:t>17-08-2011</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F45E601D-0031-48BD-839B-7E85C283787C}" type="slidenum">
              <a:rPr lang="es-CL" smtClean="0"/>
              <a:t>‹Nº›</a:t>
            </a:fld>
            <a:endParaRPr lang="es-CL"/>
          </a:p>
        </p:txBody>
      </p:sp>
    </p:spTree>
    <p:extLst>
      <p:ext uri="{BB962C8B-B14F-4D97-AF65-F5344CB8AC3E}">
        <p14:creationId xmlns:p14="http://schemas.microsoft.com/office/powerpoint/2010/main" val="2360669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C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F048C88A-0C6D-4112-B35B-34A5EE8779C6}" type="datetimeFigureOut">
              <a:rPr lang="es-CL" smtClean="0"/>
              <a:t>17-08-2011</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F45E601D-0031-48BD-839B-7E85C283787C}" type="slidenum">
              <a:rPr lang="es-CL" smtClean="0"/>
              <a:t>‹Nº›</a:t>
            </a:fld>
            <a:endParaRPr lang="es-CL"/>
          </a:p>
        </p:txBody>
      </p:sp>
    </p:spTree>
    <p:extLst>
      <p:ext uri="{BB962C8B-B14F-4D97-AF65-F5344CB8AC3E}">
        <p14:creationId xmlns:p14="http://schemas.microsoft.com/office/powerpoint/2010/main" val="2985818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F048C88A-0C6D-4112-B35B-34A5EE8779C6}" type="datetimeFigureOut">
              <a:rPr lang="es-CL" smtClean="0"/>
              <a:t>17-08-2011</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F45E601D-0031-48BD-839B-7E85C283787C}" type="slidenum">
              <a:rPr lang="es-CL" smtClean="0"/>
              <a:t>‹Nº›</a:t>
            </a:fld>
            <a:endParaRPr lang="es-CL"/>
          </a:p>
        </p:txBody>
      </p:sp>
    </p:spTree>
    <p:extLst>
      <p:ext uri="{BB962C8B-B14F-4D97-AF65-F5344CB8AC3E}">
        <p14:creationId xmlns:p14="http://schemas.microsoft.com/office/powerpoint/2010/main" val="901266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F048C88A-0C6D-4112-B35B-34A5EE8779C6}" type="datetimeFigureOut">
              <a:rPr lang="es-CL" smtClean="0"/>
              <a:t>17-08-2011</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F45E601D-0031-48BD-839B-7E85C283787C}" type="slidenum">
              <a:rPr lang="es-CL" smtClean="0"/>
              <a:t>‹Nº›</a:t>
            </a:fld>
            <a:endParaRPr lang="es-CL"/>
          </a:p>
        </p:txBody>
      </p:sp>
    </p:spTree>
    <p:extLst>
      <p:ext uri="{BB962C8B-B14F-4D97-AF65-F5344CB8AC3E}">
        <p14:creationId xmlns:p14="http://schemas.microsoft.com/office/powerpoint/2010/main" val="191383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4 Marcador de fecha"/>
          <p:cNvSpPr>
            <a:spLocks noGrp="1"/>
          </p:cNvSpPr>
          <p:nvPr>
            <p:ph type="dt" sz="half" idx="10"/>
          </p:nvPr>
        </p:nvSpPr>
        <p:spPr/>
        <p:txBody>
          <a:bodyPr/>
          <a:lstStyle/>
          <a:p>
            <a:fld id="{F048C88A-0C6D-4112-B35B-34A5EE8779C6}" type="datetimeFigureOut">
              <a:rPr lang="es-CL" smtClean="0"/>
              <a:t>17-08-2011</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F45E601D-0031-48BD-839B-7E85C283787C}" type="slidenum">
              <a:rPr lang="es-CL" smtClean="0"/>
              <a:t>‹Nº›</a:t>
            </a:fld>
            <a:endParaRPr lang="es-CL"/>
          </a:p>
        </p:txBody>
      </p:sp>
    </p:spTree>
    <p:extLst>
      <p:ext uri="{BB962C8B-B14F-4D97-AF65-F5344CB8AC3E}">
        <p14:creationId xmlns:p14="http://schemas.microsoft.com/office/powerpoint/2010/main" val="1661706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7" name="6 Marcador de fecha"/>
          <p:cNvSpPr>
            <a:spLocks noGrp="1"/>
          </p:cNvSpPr>
          <p:nvPr>
            <p:ph type="dt" sz="half" idx="10"/>
          </p:nvPr>
        </p:nvSpPr>
        <p:spPr/>
        <p:txBody>
          <a:bodyPr/>
          <a:lstStyle/>
          <a:p>
            <a:fld id="{F048C88A-0C6D-4112-B35B-34A5EE8779C6}" type="datetimeFigureOut">
              <a:rPr lang="es-CL" smtClean="0"/>
              <a:t>17-08-2011</a:t>
            </a:fld>
            <a:endParaRPr lang="es-CL"/>
          </a:p>
        </p:txBody>
      </p:sp>
      <p:sp>
        <p:nvSpPr>
          <p:cNvPr id="8" name="7 Marcador de pie de página"/>
          <p:cNvSpPr>
            <a:spLocks noGrp="1"/>
          </p:cNvSpPr>
          <p:nvPr>
            <p:ph type="ftr" sz="quarter" idx="11"/>
          </p:nvPr>
        </p:nvSpPr>
        <p:spPr/>
        <p:txBody>
          <a:bodyPr/>
          <a:lstStyle/>
          <a:p>
            <a:endParaRPr lang="es-CL"/>
          </a:p>
        </p:txBody>
      </p:sp>
      <p:sp>
        <p:nvSpPr>
          <p:cNvPr id="9" name="8 Marcador de número de diapositiva"/>
          <p:cNvSpPr>
            <a:spLocks noGrp="1"/>
          </p:cNvSpPr>
          <p:nvPr>
            <p:ph type="sldNum" sz="quarter" idx="12"/>
          </p:nvPr>
        </p:nvSpPr>
        <p:spPr/>
        <p:txBody>
          <a:bodyPr/>
          <a:lstStyle/>
          <a:p>
            <a:fld id="{F45E601D-0031-48BD-839B-7E85C283787C}" type="slidenum">
              <a:rPr lang="es-CL" smtClean="0"/>
              <a:t>‹Nº›</a:t>
            </a:fld>
            <a:endParaRPr lang="es-CL"/>
          </a:p>
        </p:txBody>
      </p:sp>
    </p:spTree>
    <p:extLst>
      <p:ext uri="{BB962C8B-B14F-4D97-AF65-F5344CB8AC3E}">
        <p14:creationId xmlns:p14="http://schemas.microsoft.com/office/powerpoint/2010/main" val="1193887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fecha"/>
          <p:cNvSpPr>
            <a:spLocks noGrp="1"/>
          </p:cNvSpPr>
          <p:nvPr>
            <p:ph type="dt" sz="half" idx="10"/>
          </p:nvPr>
        </p:nvSpPr>
        <p:spPr/>
        <p:txBody>
          <a:bodyPr/>
          <a:lstStyle/>
          <a:p>
            <a:fld id="{F048C88A-0C6D-4112-B35B-34A5EE8779C6}" type="datetimeFigureOut">
              <a:rPr lang="es-CL" smtClean="0"/>
              <a:t>17-08-2011</a:t>
            </a:fld>
            <a:endParaRPr lang="es-CL"/>
          </a:p>
        </p:txBody>
      </p:sp>
      <p:sp>
        <p:nvSpPr>
          <p:cNvPr id="4" name="3 Marcador de pie de página"/>
          <p:cNvSpPr>
            <a:spLocks noGrp="1"/>
          </p:cNvSpPr>
          <p:nvPr>
            <p:ph type="ftr" sz="quarter" idx="11"/>
          </p:nvPr>
        </p:nvSpPr>
        <p:spPr/>
        <p:txBody>
          <a:bodyPr/>
          <a:lstStyle/>
          <a:p>
            <a:endParaRPr lang="es-CL"/>
          </a:p>
        </p:txBody>
      </p:sp>
      <p:sp>
        <p:nvSpPr>
          <p:cNvPr id="5" name="4 Marcador de número de diapositiva"/>
          <p:cNvSpPr>
            <a:spLocks noGrp="1"/>
          </p:cNvSpPr>
          <p:nvPr>
            <p:ph type="sldNum" sz="quarter" idx="12"/>
          </p:nvPr>
        </p:nvSpPr>
        <p:spPr/>
        <p:txBody>
          <a:bodyPr/>
          <a:lstStyle/>
          <a:p>
            <a:fld id="{F45E601D-0031-48BD-839B-7E85C283787C}" type="slidenum">
              <a:rPr lang="es-CL" smtClean="0"/>
              <a:t>‹Nº›</a:t>
            </a:fld>
            <a:endParaRPr lang="es-CL"/>
          </a:p>
        </p:txBody>
      </p:sp>
    </p:spTree>
    <p:extLst>
      <p:ext uri="{BB962C8B-B14F-4D97-AF65-F5344CB8AC3E}">
        <p14:creationId xmlns:p14="http://schemas.microsoft.com/office/powerpoint/2010/main" val="1766276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048C88A-0C6D-4112-B35B-34A5EE8779C6}" type="datetimeFigureOut">
              <a:rPr lang="es-CL" smtClean="0"/>
              <a:t>17-08-2011</a:t>
            </a:fld>
            <a:endParaRPr lang="es-CL"/>
          </a:p>
        </p:txBody>
      </p:sp>
      <p:sp>
        <p:nvSpPr>
          <p:cNvPr id="3" name="2 Marcador de pie de página"/>
          <p:cNvSpPr>
            <a:spLocks noGrp="1"/>
          </p:cNvSpPr>
          <p:nvPr>
            <p:ph type="ftr" sz="quarter" idx="11"/>
          </p:nvPr>
        </p:nvSpPr>
        <p:spPr/>
        <p:txBody>
          <a:bodyPr/>
          <a:lstStyle/>
          <a:p>
            <a:endParaRPr lang="es-CL"/>
          </a:p>
        </p:txBody>
      </p:sp>
      <p:sp>
        <p:nvSpPr>
          <p:cNvPr id="4" name="3 Marcador de número de diapositiva"/>
          <p:cNvSpPr>
            <a:spLocks noGrp="1"/>
          </p:cNvSpPr>
          <p:nvPr>
            <p:ph type="sldNum" sz="quarter" idx="12"/>
          </p:nvPr>
        </p:nvSpPr>
        <p:spPr/>
        <p:txBody>
          <a:bodyPr/>
          <a:lstStyle/>
          <a:p>
            <a:fld id="{F45E601D-0031-48BD-839B-7E85C283787C}" type="slidenum">
              <a:rPr lang="es-CL" smtClean="0"/>
              <a:t>‹Nº›</a:t>
            </a:fld>
            <a:endParaRPr lang="es-CL"/>
          </a:p>
        </p:txBody>
      </p:sp>
    </p:spTree>
    <p:extLst>
      <p:ext uri="{BB962C8B-B14F-4D97-AF65-F5344CB8AC3E}">
        <p14:creationId xmlns:p14="http://schemas.microsoft.com/office/powerpoint/2010/main" val="1194770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048C88A-0C6D-4112-B35B-34A5EE8779C6}" type="datetimeFigureOut">
              <a:rPr lang="es-CL" smtClean="0"/>
              <a:t>17-08-2011</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F45E601D-0031-48BD-839B-7E85C283787C}" type="slidenum">
              <a:rPr lang="es-CL" smtClean="0"/>
              <a:t>‹Nº›</a:t>
            </a:fld>
            <a:endParaRPr lang="es-CL"/>
          </a:p>
        </p:txBody>
      </p:sp>
    </p:spTree>
    <p:extLst>
      <p:ext uri="{BB962C8B-B14F-4D97-AF65-F5344CB8AC3E}">
        <p14:creationId xmlns:p14="http://schemas.microsoft.com/office/powerpoint/2010/main" val="1382138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048C88A-0C6D-4112-B35B-34A5EE8779C6}" type="datetimeFigureOut">
              <a:rPr lang="es-CL" smtClean="0"/>
              <a:t>17-08-2011</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F45E601D-0031-48BD-839B-7E85C283787C}" type="slidenum">
              <a:rPr lang="es-CL" smtClean="0"/>
              <a:t>‹Nº›</a:t>
            </a:fld>
            <a:endParaRPr lang="es-CL"/>
          </a:p>
        </p:txBody>
      </p:sp>
    </p:spTree>
    <p:extLst>
      <p:ext uri="{BB962C8B-B14F-4D97-AF65-F5344CB8AC3E}">
        <p14:creationId xmlns:p14="http://schemas.microsoft.com/office/powerpoint/2010/main" val="1116065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48C88A-0C6D-4112-B35B-34A5EE8779C6}" type="datetimeFigureOut">
              <a:rPr lang="es-CL" smtClean="0"/>
              <a:t>17-08-2011</a:t>
            </a:fld>
            <a:endParaRPr lang="es-CL"/>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5E601D-0031-48BD-839B-7E85C283787C}" type="slidenum">
              <a:rPr lang="es-CL" smtClean="0"/>
              <a:t>‹Nº›</a:t>
            </a:fld>
            <a:endParaRPr lang="es-CL"/>
          </a:p>
        </p:txBody>
      </p:sp>
    </p:spTree>
    <p:extLst>
      <p:ext uri="{BB962C8B-B14F-4D97-AF65-F5344CB8AC3E}">
        <p14:creationId xmlns:p14="http://schemas.microsoft.com/office/powerpoint/2010/main" val="21399388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79511" y="476672"/>
            <a:ext cx="8704743" cy="5878532"/>
          </a:xfrm>
          <a:prstGeom prst="rect">
            <a:avLst/>
          </a:prstGeom>
        </p:spPr>
        <p:txBody>
          <a:bodyPr wrap="square">
            <a:spAutoFit/>
          </a:bodyPr>
          <a:lstStyle/>
          <a:p>
            <a:pPr algn="just"/>
            <a:r>
              <a:rPr lang="es-CL" sz="3600" dirty="0"/>
              <a:t>Arquitectura de la Antigua </a:t>
            </a:r>
            <a:r>
              <a:rPr lang="es-CL" sz="3600" dirty="0" smtClean="0"/>
              <a:t>Roma</a:t>
            </a:r>
          </a:p>
          <a:p>
            <a:pPr algn="just"/>
            <a:endParaRPr lang="es-CL" sz="2000" dirty="0"/>
          </a:p>
          <a:p>
            <a:pPr algn="just"/>
            <a:r>
              <a:rPr lang="es-CL" sz="2000" dirty="0"/>
              <a:t>La arquitectura de la Antigua Roma es probablemente uno de los testimonios más significativos de la civilización romana. Se caracteriza por lo grandioso de las edificaciones, y su solidez que ha permitido que muchas de ellas perduren hasta nuestros días. La organización del Imperio Romano normalizó las técnicas constructivas de forma que se pueden ver construcciones muy semejantes a miles de kilómetros unas de otras.</a:t>
            </a:r>
          </a:p>
          <a:p>
            <a:pPr algn="just"/>
            <a:r>
              <a:rPr lang="es-CL" sz="2000" dirty="0"/>
              <a:t>La arquitectura romana tiene su origen en la etrusca, sumada a influjos de la griega, sobre todo después de las guerras púnicas (146 a. C.) y por lo tanto, presenta rasgos de ambas. Hoy se hace datar la arquitectura romana de la fecha en que se construyeron la primera vía (Vía </a:t>
            </a:r>
            <a:r>
              <a:rPr lang="es-CL" sz="2000" dirty="0" err="1"/>
              <a:t>Appia</a:t>
            </a:r>
            <a:r>
              <a:rPr lang="es-CL" sz="2000" dirty="0"/>
              <a:t>) y el primer acueducto (</a:t>
            </a:r>
            <a:r>
              <a:rPr lang="es-CL" sz="2000" dirty="0" err="1"/>
              <a:t>Aqua</a:t>
            </a:r>
            <a:r>
              <a:rPr lang="es-CL" sz="2000" dirty="0"/>
              <a:t> </a:t>
            </a:r>
            <a:r>
              <a:rPr lang="es-CL" sz="2000" dirty="0" err="1"/>
              <a:t>Appia</a:t>
            </a:r>
            <a:r>
              <a:rPr lang="es-CL" sz="2000" dirty="0"/>
              <a:t>), año 312 a. C. Por esta época y durante las conquistas de Roma en Sicilia y en la misma Grecia, los generales romanos solían llevarse como trofeo de sus victorias gran cantidad de objetos artísticos. Por otro lado, los artistas griegos y etruscos, atraídos por el poder económico de la señora del Mediterráneo, llevaron a Roma el gusto e incluso la pasión por las Bellas Artes y en estas escuelas formaron sus artistas propios.</a:t>
            </a:r>
          </a:p>
        </p:txBody>
      </p:sp>
    </p:spTree>
    <p:extLst>
      <p:ext uri="{BB962C8B-B14F-4D97-AF65-F5344CB8AC3E}">
        <p14:creationId xmlns:p14="http://schemas.microsoft.com/office/powerpoint/2010/main" val="1772333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298" y="1"/>
            <a:ext cx="1053276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64774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0276144" cy="684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40210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539552" y="410494"/>
            <a:ext cx="8136904" cy="6063198"/>
          </a:xfrm>
          <a:prstGeom prst="rect">
            <a:avLst/>
          </a:prstGeom>
        </p:spPr>
        <p:txBody>
          <a:bodyPr wrap="square">
            <a:spAutoFit/>
          </a:bodyPr>
          <a:lstStyle/>
          <a:p>
            <a:pPr algn="just"/>
            <a:r>
              <a:rPr lang="es-CL" sz="2800" dirty="0"/>
              <a:t>ARQUITECTURA </a:t>
            </a:r>
            <a:r>
              <a:rPr lang="es-CL" sz="2800" dirty="0" smtClean="0"/>
              <a:t>EGIPCIA</a:t>
            </a:r>
          </a:p>
          <a:p>
            <a:pPr algn="just"/>
            <a:endParaRPr lang="es-CL" sz="2000" dirty="0"/>
          </a:p>
          <a:p>
            <a:pPr algn="just"/>
            <a:r>
              <a:rPr lang="es-CL" sz="2000" dirty="0"/>
              <a:t>La arquitectura del Antiguo Egipto monumental se caracteriza por el empleo de la piedra de </a:t>
            </a:r>
            <a:r>
              <a:rPr lang="es-CL" sz="2000" dirty="0" err="1"/>
              <a:t>silleria</a:t>
            </a:r>
            <a:r>
              <a:rPr lang="es-CL" sz="2000" dirty="0"/>
              <a:t> tallada, en grandes bloques, con sistema constructivo adintelado y sólidas columnas. Para entender su magnificencia hay que tener en cuenta los siguientes condicionantes</a:t>
            </a:r>
            <a:r>
              <a:rPr lang="es-CL" sz="2000" dirty="0" smtClean="0"/>
              <a:t>:</a:t>
            </a:r>
          </a:p>
          <a:p>
            <a:pPr algn="just"/>
            <a:endParaRPr lang="es-CL" sz="2000" dirty="0"/>
          </a:p>
          <a:p>
            <a:pPr algn="just"/>
            <a:r>
              <a:rPr lang="es-CL" sz="2000" dirty="0"/>
              <a:t>Ideológicos:</a:t>
            </a:r>
          </a:p>
          <a:p>
            <a:pPr algn="just"/>
            <a:r>
              <a:rPr lang="es-CL" sz="2000" dirty="0"/>
              <a:t>Poder político fuertemente centralizado y jerarquizado;</a:t>
            </a:r>
          </a:p>
          <a:p>
            <a:pPr algn="just"/>
            <a:r>
              <a:rPr lang="es-CL" sz="2000" dirty="0"/>
              <a:t>Concepto religioso de inmortalidad del faraón en la «Otra Vida</a:t>
            </a:r>
            <a:r>
              <a:rPr lang="es-CL" sz="2000" dirty="0" smtClean="0"/>
              <a:t>».</a:t>
            </a:r>
          </a:p>
          <a:p>
            <a:pPr algn="just"/>
            <a:endParaRPr lang="es-CL" sz="2000" dirty="0"/>
          </a:p>
          <a:p>
            <a:pPr algn="just"/>
            <a:r>
              <a:rPr lang="es-CL" sz="2000" dirty="0"/>
              <a:t>Técnicos:</a:t>
            </a:r>
          </a:p>
          <a:p>
            <a:pPr algn="just"/>
            <a:r>
              <a:rPr lang="es-CL" sz="2000" dirty="0"/>
              <a:t>Conocimientos matemáticos y técnicos, a veces desconcertantes para la </a:t>
            </a:r>
            <a:r>
              <a:rPr lang="es-CL" sz="2000" dirty="0" smtClean="0"/>
              <a:t>época; la </a:t>
            </a:r>
            <a:r>
              <a:rPr lang="es-CL" sz="2000" dirty="0"/>
              <a:t>existencia de artistas y artesanos muy experimentados;</a:t>
            </a:r>
          </a:p>
          <a:p>
            <a:pPr algn="just"/>
            <a:r>
              <a:rPr lang="es-CL" sz="2000" dirty="0"/>
              <a:t>abundancia de piedra fácilmente </a:t>
            </a:r>
            <a:r>
              <a:rPr lang="es-CL" sz="2000" dirty="0" err="1"/>
              <a:t>tallable</a:t>
            </a:r>
            <a:r>
              <a:rPr lang="es-CL" sz="2000" dirty="0" smtClean="0"/>
              <a:t>.</a:t>
            </a:r>
          </a:p>
          <a:p>
            <a:pPr algn="just"/>
            <a:endParaRPr lang="es-CL" sz="2000" dirty="0"/>
          </a:p>
          <a:p>
            <a:pPr algn="just"/>
            <a:r>
              <a:rPr lang="es-CL" sz="2000" dirty="0"/>
              <a:t>Las construcciones más originales de la arquitectura egipcia monumental son los «complejos de las pirámides», los templos y las tumbas (mastabas, </a:t>
            </a:r>
            <a:r>
              <a:rPr lang="es-CL" sz="2000" dirty="0" err="1"/>
              <a:t>speos</a:t>
            </a:r>
            <a:r>
              <a:rPr lang="es-CL" sz="2000" dirty="0"/>
              <a:t> e hipogeos)</a:t>
            </a:r>
          </a:p>
        </p:txBody>
      </p:sp>
    </p:spTree>
    <p:extLst>
      <p:ext uri="{BB962C8B-B14F-4D97-AF65-F5344CB8AC3E}">
        <p14:creationId xmlns:p14="http://schemas.microsoft.com/office/powerpoint/2010/main" val="368483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71712" cy="6859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10595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356606" cy="6847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89823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56" y="-171399"/>
            <a:ext cx="9365988"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59470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4" y="-700733"/>
            <a:ext cx="9147024" cy="7558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52181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15416"/>
            <a:ext cx="10935085" cy="7173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93685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79512" y="163524"/>
            <a:ext cx="8784976" cy="6555641"/>
          </a:xfrm>
          <a:prstGeom prst="rect">
            <a:avLst/>
          </a:prstGeom>
        </p:spPr>
        <p:txBody>
          <a:bodyPr wrap="square">
            <a:spAutoFit/>
          </a:bodyPr>
          <a:lstStyle/>
          <a:p>
            <a:pPr algn="just"/>
            <a:r>
              <a:rPr lang="es-CL" sz="2400" b="1" dirty="0"/>
              <a:t>La arquitectura de Mesopotamia </a:t>
            </a:r>
            <a:endParaRPr lang="es-CL" sz="2400" b="1" dirty="0" smtClean="0"/>
          </a:p>
          <a:p>
            <a:pPr algn="just"/>
            <a:endParaRPr lang="es-CL" dirty="0"/>
          </a:p>
          <a:p>
            <a:pPr algn="just"/>
            <a:r>
              <a:rPr lang="es-CL" dirty="0"/>
              <a:t>La arquitectura de Mesopotamia hace referencia a las características comunes de las construcciones desarrolladas en la cuenca de los ríos Tigris y Éufrates desde el asentamiento de los primeros pobladores hacia el VII milenio a. C. hasta la caída del último Estado mesopotámico, Babilonia.</a:t>
            </a:r>
          </a:p>
          <a:p>
            <a:pPr algn="just"/>
            <a:r>
              <a:rPr lang="es-CL" dirty="0"/>
              <a:t>Los mesopotámicos construían sin mortero, y cuando un edificio ya no era seguro o no cumplía su tarea se derribaba y volvía a construir en el mismo emplazamiento. A lo largo de los milenios esta práctica dio lugar a que las ciudades mesopotámicas se encontrasen elevadas en suaves colinas sobre el territorio que las circundaba; a estos promontorios se les llama </a:t>
            </a:r>
            <a:r>
              <a:rPr lang="es-CL" dirty="0" err="1"/>
              <a:t>tells</a:t>
            </a:r>
            <a:r>
              <a:rPr lang="es-CL" dirty="0"/>
              <a:t>.</a:t>
            </a:r>
          </a:p>
          <a:p>
            <a:pPr algn="just"/>
            <a:r>
              <a:rPr lang="es-CL" dirty="0"/>
              <a:t>Utilizaron muy poco la piedra y la madera ya que sólo podían obtenerse de los países limítrofes. El suelo es arcilloso, fangoso, y esto los llevó a utilizar el barro como material constructivo. Primero lo emplearon en bloques o adobes de barro con mezcla de paja y colocados humedecidos de modo que secaba la pared entera. Luego, los secaron al sol, adobe por adobe. Inventaron después los ladrillos de arcilla pura, colocados al horno; y, posteriormente, para preservarlos mejor de la humedad, los sometieron al procedimiento del esmaltado y vidriado.</a:t>
            </a:r>
          </a:p>
          <a:p>
            <a:pPr algn="just"/>
            <a:r>
              <a:rPr lang="es-CL" dirty="0"/>
              <a:t>Los ladrillos en los muros eran unidos con cal o asfalto, y para la cubierta, sustituyeron el sistema adintelado egipcio por la bóveda formada de arcos de medio punto contiguos.</a:t>
            </a:r>
          </a:p>
          <a:p>
            <a:pPr algn="just"/>
            <a:r>
              <a:rPr lang="es-CL" dirty="0"/>
              <a:t>Dada la importancia de la vida terrenal así como la preocupación por la muerte, las edificaciones más representativas eran el templo y el palacio. Sin embargo, como en toda sociedad tenían gran importancia las viviendas, urbanas o no, y los sistemas de defensa.</a:t>
            </a:r>
          </a:p>
        </p:txBody>
      </p:sp>
    </p:spTree>
    <p:extLst>
      <p:ext uri="{BB962C8B-B14F-4D97-AF65-F5344CB8AC3E}">
        <p14:creationId xmlns:p14="http://schemas.microsoft.com/office/powerpoint/2010/main" val="2953809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0282076" cy="682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13292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CL"/>
          </a:p>
        </p:txBody>
      </p:sp>
      <p:sp>
        <p:nvSpPr>
          <p:cNvPr id="3" name="2 Subtítulo"/>
          <p:cNvSpPr>
            <a:spLocks noGrp="1"/>
          </p:cNvSpPr>
          <p:nvPr>
            <p:ph type="subTitle" idx="1"/>
          </p:nvPr>
        </p:nvSpPr>
        <p:spPr/>
        <p:txBody>
          <a:bodyPr/>
          <a:lstStyle/>
          <a:p>
            <a:endParaRPr lang="es-CL"/>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7" y="0"/>
            <a:ext cx="10064697" cy="6856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34204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35" y="-1323528"/>
            <a:ext cx="9502879" cy="10309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29250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08315"/>
            <a:ext cx="9144000" cy="7969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07568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46" y="-1694957"/>
            <a:ext cx="9127054" cy="8552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74062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19" y="-84972"/>
            <a:ext cx="9229501" cy="6964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37885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467544" y="476672"/>
            <a:ext cx="8352928" cy="5816977"/>
          </a:xfrm>
          <a:prstGeom prst="rect">
            <a:avLst/>
          </a:prstGeom>
        </p:spPr>
        <p:txBody>
          <a:bodyPr wrap="square">
            <a:spAutoFit/>
          </a:bodyPr>
          <a:lstStyle/>
          <a:p>
            <a:pPr algn="just"/>
            <a:r>
              <a:rPr lang="es-CL" sz="2800" b="1" dirty="0"/>
              <a:t>Arquitectura </a:t>
            </a:r>
            <a:r>
              <a:rPr lang="es-CL" sz="2800" b="1" dirty="0" smtClean="0"/>
              <a:t>china</a:t>
            </a:r>
          </a:p>
          <a:p>
            <a:pPr algn="just"/>
            <a:endParaRPr lang="es-CL" sz="2800" b="1" dirty="0"/>
          </a:p>
          <a:p>
            <a:pPr algn="just"/>
            <a:endParaRPr lang="es-CL" sz="2800" b="1" dirty="0"/>
          </a:p>
          <a:p>
            <a:pPr algn="just"/>
            <a:r>
              <a:rPr lang="es-CL" dirty="0"/>
              <a:t>La arquitectura china es del arte greco-budista, desde el siglo I de nuestra era.</a:t>
            </a:r>
          </a:p>
          <a:p>
            <a:pPr algn="just"/>
            <a:r>
              <a:rPr lang="es-CL" dirty="0"/>
              <a:t>Sus materiales de construcción son generalmente madera y ladrillo. Las columnas suelen tener escasa elevación y carecen de capitel. Las techumbres o cubiertas se completan con un alero grande cuyo borde, sobre todo en sus puntas, se encorva hacia arriba. Aunque más ordenada en la ornamentación que la arquitectura india, se usan en ella variadas decoraciones policromadas: azulejos, baldosines de porcelana, incrustaciones, campanillas y juguetes, con nimiedad de detalles.</a:t>
            </a:r>
          </a:p>
          <a:p>
            <a:pPr algn="just"/>
            <a:r>
              <a:rPr lang="es-CL" dirty="0"/>
              <a:t>Aunque los chinos se atribuyen grandes construcciones realizadas en la dinastía Ha (siglo XVIII a.C.) y en la de </a:t>
            </a:r>
            <a:r>
              <a:rPr lang="es-CL" dirty="0" err="1"/>
              <a:t>Tcheóu</a:t>
            </a:r>
            <a:r>
              <a:rPr lang="es-CL" dirty="0"/>
              <a:t> (siglo XII a.C.) no parece que los edificios más antiguos que hoy existen sean anteriores a los primeros siglos de nuestra era ni es posible otra cosa dada la fragilidad de su material. Se exceptúa, sin embargo, la Gran muralla china, enorme construcción de piedra y ladrillo que data de poco más del siglo II a.C. y ocupa una extensión de 2.500 de largo. Se construyó con la intención de contener las invasiones de los pueblos del norte.</a:t>
            </a:r>
          </a:p>
          <a:p>
            <a:pPr algn="just"/>
            <a:r>
              <a:rPr lang="es-CL" dirty="0"/>
              <a:t>La arquitectura china tiene unas características reconocibles al de las demás partes del mundo.</a:t>
            </a:r>
          </a:p>
        </p:txBody>
      </p:sp>
    </p:spTree>
    <p:extLst>
      <p:ext uri="{BB962C8B-B14F-4D97-AF65-F5344CB8AC3E}">
        <p14:creationId xmlns:p14="http://schemas.microsoft.com/office/powerpoint/2010/main" val="2734320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a:p>
        </p:txBody>
      </p:sp>
      <p:pic>
        <p:nvPicPr>
          <p:cNvPr id="4" name="Picture 27" descr="C:\Users\nancy peña\Downloads\china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9526"/>
            <a:ext cx="10404648" cy="6936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3475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7" y="1"/>
            <a:ext cx="10068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26532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891480"/>
            <a:ext cx="7560840" cy="857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27272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8" y="-5057"/>
            <a:ext cx="9153073" cy="6884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22616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 y="-323501"/>
            <a:ext cx="9138708" cy="7181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3764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08" y="-95488"/>
            <a:ext cx="9295706" cy="6971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97809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87"/>
            <a:ext cx="9144000" cy="685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70100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80781" cy="6885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83769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7"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41438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316718" cy="68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71986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023104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46920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0" y="-75939"/>
            <a:ext cx="9622610" cy="6933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651426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263</TotalTime>
  <Words>876</Words>
  <Application>Microsoft Office PowerPoint</Application>
  <PresentationFormat>Presentación en pantalla (4:3)</PresentationFormat>
  <Paragraphs>31</Paragraphs>
  <Slides>29</Slides>
  <Notes>0</Notes>
  <HiddenSlides>0</HiddenSlides>
  <MMClips>0</MMClips>
  <ScaleCrop>false</ScaleCrop>
  <HeadingPairs>
    <vt:vector size="4" baseType="variant">
      <vt:variant>
        <vt:lpstr>Tema</vt:lpstr>
      </vt:variant>
      <vt:variant>
        <vt:i4>1</vt:i4>
      </vt:variant>
      <vt:variant>
        <vt:lpstr>Títulos de diapositiva</vt:lpstr>
      </vt:variant>
      <vt:variant>
        <vt:i4>29</vt:i4>
      </vt:variant>
    </vt:vector>
  </HeadingPairs>
  <TitlesOfParts>
    <vt:vector size="30"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nancy peña</dc:creator>
  <cp:lastModifiedBy>nancy peña</cp:lastModifiedBy>
  <cp:revision>13</cp:revision>
  <dcterms:created xsi:type="dcterms:W3CDTF">2011-08-10T16:13:09Z</dcterms:created>
  <dcterms:modified xsi:type="dcterms:W3CDTF">2011-08-17T21:54:51Z</dcterms:modified>
</cp:coreProperties>
</file>