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  <p:sldId id="270" r:id="rId16"/>
    <p:sldId id="271" r:id="rId17"/>
    <p:sldId id="272" r:id="rId18"/>
    <p:sldId id="277" r:id="rId19"/>
    <p:sldId id="279" r:id="rId20"/>
    <p:sldId id="273" r:id="rId21"/>
    <p:sldId id="278" r:id="rId22"/>
    <p:sldId id="274" r:id="rId23"/>
    <p:sldId id="275" r:id="rId24"/>
    <p:sldId id="276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9" r:id="rId42"/>
    <p:sldId id="305" r:id="rId43"/>
    <p:sldId id="300" r:id="rId44"/>
    <p:sldId id="306" r:id="rId45"/>
    <p:sldId id="301" r:id="rId46"/>
    <p:sldId id="307" r:id="rId47"/>
    <p:sldId id="304" r:id="rId48"/>
    <p:sldId id="302" r:id="rId49"/>
    <p:sldId id="308" r:id="rId50"/>
    <p:sldId id="309" r:id="rId51"/>
    <p:sldId id="303" r:id="rId52"/>
    <p:sldId id="310" r:id="rId53"/>
    <p:sldId id="296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297" r:id="rId64"/>
    <p:sldId id="320" r:id="rId65"/>
    <p:sldId id="330" r:id="rId66"/>
    <p:sldId id="334" r:id="rId67"/>
    <p:sldId id="321" r:id="rId68"/>
    <p:sldId id="322" r:id="rId69"/>
    <p:sldId id="298" r:id="rId70"/>
    <p:sldId id="323" r:id="rId71"/>
    <p:sldId id="324" r:id="rId72"/>
    <p:sldId id="325" r:id="rId73"/>
    <p:sldId id="326" r:id="rId74"/>
    <p:sldId id="327" r:id="rId75"/>
    <p:sldId id="328" r:id="rId76"/>
    <p:sldId id="332" r:id="rId77"/>
    <p:sldId id="333" r:id="rId78"/>
    <p:sldId id="331" r:id="rId79"/>
    <p:sldId id="329" r:id="rId8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441" autoAdjust="0"/>
  </p:normalViewPr>
  <p:slideViewPr>
    <p:cSldViewPr>
      <p:cViewPr varScale="1">
        <p:scale>
          <a:sx n="63" d="100"/>
          <a:sy n="63" d="100"/>
        </p:scale>
        <p:origin x="-13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99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4817CCC-B679-4BE3-86BE-F23A8E21E6C9}" type="datetimeFigureOut">
              <a:rPr lang="es-CL" smtClean="0"/>
              <a:pPr/>
              <a:t>11-08-2011</a:t>
            </a:fld>
            <a:endParaRPr lang="es-CL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CL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4FC2D06-FED7-478F-820A-0E7597F7576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7CCC-B679-4BE3-86BE-F23A8E21E6C9}" type="datetimeFigureOut">
              <a:rPr lang="es-CL" smtClean="0"/>
              <a:pPr/>
              <a:t>11-08-2011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2D06-FED7-478F-820A-0E7597F7576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7CCC-B679-4BE3-86BE-F23A8E21E6C9}" type="datetimeFigureOut">
              <a:rPr lang="es-CL" smtClean="0"/>
              <a:pPr/>
              <a:t>11-08-2011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2D06-FED7-478F-820A-0E7597F7576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4817CCC-B679-4BE3-86BE-F23A8E21E6C9}" type="datetimeFigureOut">
              <a:rPr lang="es-CL" smtClean="0"/>
              <a:pPr/>
              <a:t>11-08-2011</a:t>
            </a:fld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4FC2D06-FED7-478F-820A-0E7597F75763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4817CCC-B679-4BE3-86BE-F23A8E21E6C9}" type="datetimeFigureOut">
              <a:rPr lang="es-CL" smtClean="0"/>
              <a:pPr/>
              <a:t>11-08-2011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CL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4FC2D06-FED7-478F-820A-0E7597F7576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7CCC-B679-4BE3-86BE-F23A8E21E6C9}" type="datetimeFigureOut">
              <a:rPr lang="es-CL" smtClean="0"/>
              <a:pPr/>
              <a:t>11-08-2011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2D06-FED7-478F-820A-0E7597F75763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7CCC-B679-4BE3-86BE-F23A8E21E6C9}" type="datetimeFigureOut">
              <a:rPr lang="es-CL" smtClean="0"/>
              <a:pPr/>
              <a:t>11-08-2011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2D06-FED7-478F-820A-0E7597F75763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4817CCC-B679-4BE3-86BE-F23A8E21E6C9}" type="datetimeFigureOut">
              <a:rPr lang="es-CL" smtClean="0"/>
              <a:pPr/>
              <a:t>11-08-2011</a:t>
            </a:fld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4FC2D06-FED7-478F-820A-0E7597F75763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7CCC-B679-4BE3-86BE-F23A8E21E6C9}" type="datetimeFigureOut">
              <a:rPr lang="es-CL" smtClean="0"/>
              <a:pPr/>
              <a:t>11-08-2011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2D06-FED7-478F-820A-0E7597F7576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4817CCC-B679-4BE3-86BE-F23A8E21E6C9}" type="datetimeFigureOut">
              <a:rPr lang="es-CL" smtClean="0"/>
              <a:pPr/>
              <a:t>11-08-2011</a:t>
            </a:fld>
            <a:endParaRPr lang="es-CL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4FC2D06-FED7-478F-820A-0E7597F75763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4817CCC-B679-4BE3-86BE-F23A8E21E6C9}" type="datetimeFigureOut">
              <a:rPr lang="es-CL" smtClean="0"/>
              <a:pPr/>
              <a:t>11-08-2011</a:t>
            </a:fld>
            <a:endParaRPr lang="es-CL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4FC2D06-FED7-478F-820A-0E7597F75763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4817CCC-B679-4BE3-86BE-F23A8E21E6C9}" type="datetimeFigureOut">
              <a:rPr lang="es-CL" smtClean="0"/>
              <a:pPr/>
              <a:t>11-08-2011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4FC2D06-FED7-478F-820A-0E7597F7576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835696" y="260648"/>
            <a:ext cx="7180312" cy="1085506"/>
          </a:xfrm>
        </p:spPr>
        <p:txBody>
          <a:bodyPr>
            <a:noAutofit/>
          </a:bodyPr>
          <a:lstStyle/>
          <a:p>
            <a:r>
              <a:rPr lang="es-MX" sz="3600" dirty="0" smtClean="0"/>
              <a:t>APUNTES DE ACTIVIDAD</a:t>
            </a:r>
            <a:br>
              <a:rPr lang="es-MX" sz="3600" dirty="0" smtClean="0"/>
            </a:br>
            <a:r>
              <a:rPr lang="es-MX" sz="3600" dirty="0" smtClean="0"/>
              <a:t>PARA EL HOGAR</a:t>
            </a:r>
            <a:endParaRPr lang="es-CL" sz="3600" dirty="0"/>
          </a:p>
        </p:txBody>
      </p:sp>
      <p:pic>
        <p:nvPicPr>
          <p:cNvPr id="53250" name="Picture 2" descr="http://2.bp.blogspot.com/_uJwqNKcnk64/TGwWQ85wo1I/AAAAAAAABr8/2obCXtsOLMw/s1600/la-cas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1278" y="1700808"/>
            <a:ext cx="7292722" cy="367240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LA HEGEMONIA DE ESTADOS UNIDOS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964704"/>
          </a:xfrm>
        </p:spPr>
        <p:txBody>
          <a:bodyPr/>
          <a:lstStyle/>
          <a:p>
            <a:r>
              <a:rPr lang="es-MX" dirty="0" smtClean="0"/>
              <a:t>Se hace manifiesta con la Guerra del Golfo Pérsico 1991. </a:t>
            </a:r>
            <a:endParaRPr lang="es-CL" dirty="0"/>
          </a:p>
        </p:txBody>
      </p:sp>
      <p:pic>
        <p:nvPicPr>
          <p:cNvPr id="59396" name="Picture 4" descr="http://3.bp.blogspot.com/_wQc6fysQJE4/TPckVRLmLXI/AAAAAAAAAB4/01b5CJzP6AU/s1600/guerra_golfo2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780928"/>
            <a:ext cx="5247016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nodo50.org/csca/agenda2002/iraq/mapa%20golfo-us/golfo-u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s-MX" dirty="0" smtClean="0"/>
              <a:t>A partir de entonces USA, se convirtió en gendarme o guardián  del mundo, amenazando o interviniendo cualquier país o región donde sus intereses se vieran amenazados. </a:t>
            </a:r>
            <a:endParaRPr lang="es-CL" dirty="0"/>
          </a:p>
        </p:txBody>
      </p:sp>
      <p:pic>
        <p:nvPicPr>
          <p:cNvPr id="62466" name="Picture 2" descr="http://static2.todanoticia.com/tn2/uploads/news_image/2010/09/24/Usa-Fl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429000"/>
            <a:ext cx="3503712" cy="262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11 DE SEPTIEMBRE DEL 2001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499992" y="2636912"/>
            <a:ext cx="4072880" cy="1324744"/>
          </a:xfrm>
        </p:spPr>
        <p:txBody>
          <a:bodyPr/>
          <a:lstStyle/>
          <a:p>
            <a:r>
              <a:rPr lang="es-MX" dirty="0" smtClean="0"/>
              <a:t>Agudizó el poder y el sentimiento hegemónico de los USA. </a:t>
            </a:r>
            <a:endParaRPr lang="es-CL" dirty="0"/>
          </a:p>
        </p:txBody>
      </p:sp>
      <p:pic>
        <p:nvPicPr>
          <p:cNvPr id="61442" name="Picture 2" descr="http://www.terrorfileonline.org/es/images/Ataque_a_las_Torres_Gemel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3460704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692696"/>
            <a:ext cx="7467600" cy="1252736"/>
          </a:xfrm>
        </p:spPr>
        <p:txBody>
          <a:bodyPr/>
          <a:lstStyle/>
          <a:p>
            <a:r>
              <a:rPr lang="es-MX" dirty="0" smtClean="0"/>
              <a:t>Además, en su intervencionismo sobre Serbia en la península de los Balcanes. Apoyando a los Albaneses Kosovares. </a:t>
            </a:r>
            <a:endParaRPr lang="es-CL" dirty="0"/>
          </a:p>
        </p:txBody>
      </p:sp>
      <p:pic>
        <p:nvPicPr>
          <p:cNvPr id="63490" name="Picture 2" descr="http://www.portalplanetasedna.com.ar/archivos_varios3/guerrakosovo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708920"/>
            <a:ext cx="4410075" cy="2762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¿qué factores permitieron la hegemonía de usa?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1900808"/>
          </a:xfrm>
        </p:spPr>
        <p:txBody>
          <a:bodyPr/>
          <a:lstStyle/>
          <a:p>
            <a:r>
              <a:rPr lang="es-MX" dirty="0" smtClean="0"/>
              <a:t>Poderío Económico (1991-2001): PIB creció en un 40%</a:t>
            </a:r>
          </a:p>
          <a:p>
            <a:pPr>
              <a:buNone/>
            </a:pPr>
            <a:endParaRPr lang="es-MX" dirty="0" smtClean="0"/>
          </a:p>
          <a:p>
            <a:r>
              <a:rPr lang="es-MX" dirty="0" smtClean="0"/>
              <a:t>Desarrollo Tecnológico: Principal generador del conocimiento del mundo. </a:t>
            </a:r>
          </a:p>
          <a:p>
            <a:pPr>
              <a:buNone/>
            </a:pP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683568" y="4005064"/>
            <a:ext cx="763284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MX" sz="2400" dirty="0" smtClean="0"/>
              <a:t>Las universidades se han convertido en las instancias de investigación. </a:t>
            </a:r>
          </a:p>
          <a:p>
            <a:pPr>
              <a:buNone/>
            </a:pPr>
            <a:r>
              <a:rPr lang="es-MX" sz="2400" dirty="0" smtClean="0"/>
              <a:t>Las principales empresas de informática son  de USA. </a:t>
            </a:r>
          </a:p>
          <a:p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1560" y="404664"/>
            <a:ext cx="7467600" cy="1756792"/>
          </a:xfrm>
        </p:spPr>
        <p:txBody>
          <a:bodyPr/>
          <a:lstStyle/>
          <a:p>
            <a:pPr algn="just"/>
            <a:r>
              <a:rPr lang="es-MX" dirty="0" smtClean="0"/>
              <a:t>Desde el fin de la Guerra Fría, USA se vio involucrada en diversos conflictos militares: Irak (1991), </a:t>
            </a:r>
            <a:r>
              <a:rPr lang="es-MX" dirty="0" err="1" smtClean="0"/>
              <a:t>Somalía</a:t>
            </a:r>
            <a:r>
              <a:rPr lang="es-MX" dirty="0" smtClean="0"/>
              <a:t> (1993), Kosovo (1999), Afganistán (2001), e Irak (2003). </a:t>
            </a:r>
            <a:endParaRPr lang="es-CL" dirty="0"/>
          </a:p>
        </p:txBody>
      </p:sp>
      <p:pic>
        <p:nvPicPr>
          <p:cNvPr id="64514" name="Picture 2" descr="http://2.bp.blogspot.com/_Z7FN4mhDO40/SpT0oWGmGCI/AAAAAAAACAk/_xKeveh809o/s400/Bases+USA+Colomb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2060848"/>
            <a:ext cx="7230433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ACTIVIDAD 101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63272" cy="2260848"/>
          </a:xfrm>
        </p:spPr>
        <p:txBody>
          <a:bodyPr/>
          <a:lstStyle/>
          <a:p>
            <a:r>
              <a:rPr lang="es-MX" dirty="0" smtClean="0"/>
              <a:t>1. ¿Qué hemisferios o regiones y países presentan mayor cantidad de gastos militares?</a:t>
            </a:r>
          </a:p>
          <a:p>
            <a:r>
              <a:rPr lang="es-MX" dirty="0" smtClean="0"/>
              <a:t>Respuesta: Hemisferio Norte</a:t>
            </a:r>
          </a:p>
          <a:p>
            <a:r>
              <a:rPr lang="es-MX" dirty="0" smtClean="0"/>
              <a:t>                   Regiones: Norteamérica, Europa, Asia</a:t>
            </a:r>
          </a:p>
          <a:p>
            <a:r>
              <a:rPr lang="es-MX" dirty="0" smtClean="0"/>
              <a:t>                   Países: USA, Alemania, Rusia, Japón, China </a:t>
            </a:r>
          </a:p>
          <a:p>
            <a:endParaRPr lang="es-CL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http://www.correo-gto.com.mx/upload/foto/6/4/0/INTER-GASTO%20MILI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88640"/>
            <a:ext cx="4104456" cy="62692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5842" name="Picture 2" descr="http://www.pajareo.com/static/gastos-militares-para-gastos-social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268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48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91264" cy="3124944"/>
          </a:xfrm>
        </p:spPr>
        <p:txBody>
          <a:bodyPr/>
          <a:lstStyle/>
          <a:p>
            <a:r>
              <a:rPr lang="es-MX" dirty="0" smtClean="0"/>
              <a:t>2. ¿En qué aspectos es posible señalar que EE.UU es una gran potencia? ¿Por qué?</a:t>
            </a:r>
          </a:p>
          <a:p>
            <a:pPr>
              <a:buNone/>
            </a:pPr>
            <a:r>
              <a:rPr lang="es-MX" dirty="0" smtClean="0"/>
              <a:t>Respuesta: </a:t>
            </a:r>
          </a:p>
          <a:p>
            <a:pPr>
              <a:buNone/>
            </a:pPr>
            <a:r>
              <a:rPr lang="es-MX" dirty="0" smtClean="0"/>
              <a:t>Imperialistas: Lleva guerras o conflictos a otras latitudes</a:t>
            </a:r>
          </a:p>
          <a:p>
            <a:pPr>
              <a:buNone/>
            </a:pPr>
            <a:r>
              <a:rPr lang="es-MX" dirty="0" smtClean="0"/>
              <a:t>Guerra de las Galaxias: Plataformas con bombas atómicas</a:t>
            </a:r>
          </a:p>
          <a:p>
            <a:pPr>
              <a:buNone/>
            </a:pPr>
            <a:r>
              <a:rPr lang="es-MX" dirty="0" smtClean="0"/>
              <a:t>Bombas atómica: El más grande arsenal</a:t>
            </a:r>
            <a:endParaRPr lang="es-CL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6866" name="Picture 2" descr="http://www.el-nacional.com/www/files/images/Militares-estadounidenses-en-operativo.exp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340768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2260848"/>
          </a:xfrm>
        </p:spPr>
        <p:txBody>
          <a:bodyPr>
            <a:normAutofit/>
          </a:bodyPr>
          <a:lstStyle/>
          <a:p>
            <a:r>
              <a:rPr lang="es-MX" dirty="0" smtClean="0"/>
              <a:t>3. ¿Cuál es la situación de África en este aspecto?</a:t>
            </a:r>
          </a:p>
          <a:p>
            <a:r>
              <a:rPr lang="es-MX" dirty="0" smtClean="0"/>
              <a:t>Respuesta</a:t>
            </a:r>
          </a:p>
          <a:p>
            <a:r>
              <a:rPr lang="es-MX" dirty="0" smtClean="0"/>
              <a:t>Muy pobre, debido a las decaídas economías, solo destacando Egipto y Sudáfrica. </a:t>
            </a:r>
            <a:endParaRPr lang="es-CL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 smtClean="0"/>
              <a:t>4. ¿Qué país o países desarrollados presentan un bajo gasto en armas?</a:t>
            </a:r>
          </a:p>
          <a:p>
            <a:r>
              <a:rPr lang="es-MX" dirty="0" smtClean="0"/>
              <a:t>Respuesta: </a:t>
            </a:r>
          </a:p>
          <a:p>
            <a:r>
              <a:rPr lang="es-MX" dirty="0" smtClean="0"/>
              <a:t>Canadá</a:t>
            </a:r>
          </a:p>
          <a:p>
            <a:pPr>
              <a:buNone/>
            </a:pPr>
            <a:endParaRPr lang="es-CL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620888"/>
          </a:xfrm>
        </p:spPr>
        <p:txBody>
          <a:bodyPr/>
          <a:lstStyle/>
          <a:p>
            <a:r>
              <a:rPr lang="es-MX" dirty="0" smtClean="0"/>
              <a:t>¿Qué países del Tercer Mundo presentan un mayor gasto en armas? ¿Por qué?</a:t>
            </a:r>
          </a:p>
          <a:p>
            <a:r>
              <a:rPr lang="es-MX" dirty="0" smtClean="0"/>
              <a:t>Respuesta:</a:t>
            </a:r>
          </a:p>
          <a:p>
            <a:r>
              <a:rPr lang="es-MX" dirty="0" smtClean="0"/>
              <a:t>Corea del Norte, Nigeria. Problemas internos y con países vecinos. Los gobiernos están en manos de militares. </a:t>
            </a:r>
            <a:endParaRPr lang="es-CL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67600" cy="580926"/>
          </a:xfrm>
        </p:spPr>
        <p:txBody>
          <a:bodyPr/>
          <a:lstStyle/>
          <a:p>
            <a:r>
              <a:rPr lang="es-MX" b="1" dirty="0" smtClean="0"/>
              <a:t>EXPANSIÓN DE LA DEMOCRACIA</a:t>
            </a:r>
            <a:endParaRPr lang="es-CL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5536" y="1052736"/>
            <a:ext cx="7467600" cy="820688"/>
          </a:xfrm>
        </p:spPr>
        <p:txBody>
          <a:bodyPr>
            <a:normAutofit lnSpcReduction="10000"/>
          </a:bodyPr>
          <a:lstStyle/>
          <a:p>
            <a:r>
              <a:rPr lang="es-MX" dirty="0" smtClean="0"/>
              <a:t>Constituye un estilo de vida y una forma de concebir a la sociedad.</a:t>
            </a:r>
          </a:p>
        </p:txBody>
      </p:sp>
      <p:pic>
        <p:nvPicPr>
          <p:cNvPr id="15362" name="Picture 2" descr="http://juanat.files.wordpress.com/2011/05/mafalda.jpg?w=400&amp;h=3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132856"/>
            <a:ext cx="5688632" cy="4380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260648"/>
            <a:ext cx="7467600" cy="1252736"/>
          </a:xfrm>
        </p:spPr>
        <p:txBody>
          <a:bodyPr/>
          <a:lstStyle/>
          <a:p>
            <a:r>
              <a:rPr lang="es-MX" dirty="0" smtClean="0"/>
              <a:t>Constituye para hombres y mujeres, la garantía de vivir en un mundo en el cual se reconocen y respetan sus derechos. </a:t>
            </a:r>
            <a:endParaRPr lang="es-CL" dirty="0"/>
          </a:p>
        </p:txBody>
      </p:sp>
      <p:pic>
        <p:nvPicPr>
          <p:cNvPr id="14338" name="Picture 2" descr="http://bibliotecaverde.wikieco.org/wp-content/uploads/2011/07/democraci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204864"/>
            <a:ext cx="2857500" cy="3019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 smtClean="0"/>
              <a:t>Sin embargo, en el siglo XX ha tenido sus contradicciones, sucedido por la Guerra Fría. </a:t>
            </a:r>
            <a:endParaRPr lang="es-CL" dirty="0"/>
          </a:p>
        </p:txBody>
      </p:sp>
      <p:pic>
        <p:nvPicPr>
          <p:cNvPr id="13314" name="Picture 2" descr="http://www.historiasiglo20.org/HE/images/16a1-repres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852936"/>
            <a:ext cx="4505325" cy="2981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39552" y="404664"/>
            <a:ext cx="7467600" cy="1224136"/>
          </a:xfrm>
        </p:spPr>
        <p:txBody>
          <a:bodyPr/>
          <a:lstStyle/>
          <a:p>
            <a:r>
              <a:rPr lang="es-MX" dirty="0" smtClean="0"/>
              <a:t>En 1970, gran parte de los países de América Latina se encontraban bajo el poder de dictaduras militares. </a:t>
            </a:r>
          </a:p>
          <a:p>
            <a:pPr>
              <a:buNone/>
            </a:pPr>
            <a:endParaRPr lang="es-CL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 smtClean="0"/>
              <a:t>La gran mayoría eran Anti-comunistas, fundadas en la </a:t>
            </a:r>
            <a:r>
              <a:rPr lang="es-MX" b="1" dirty="0" smtClean="0"/>
              <a:t>Doctrina de Seguridad Nacional</a:t>
            </a:r>
            <a:r>
              <a:rPr lang="es-MX" dirty="0" smtClean="0"/>
              <a:t>. </a:t>
            </a:r>
            <a:endParaRPr lang="es-CL" dirty="0"/>
          </a:p>
        </p:txBody>
      </p:sp>
      <p:pic>
        <p:nvPicPr>
          <p:cNvPr id="11266" name="Picture 2" descr="http://bp0.blogger.com/_izGw4H_cU2Y/SCgv4i9ggrI/AAAAAAAAAw8/T9Yf2JyfWDg/s400/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708920"/>
            <a:ext cx="4824536" cy="35132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580926"/>
          </a:xfrm>
        </p:spPr>
        <p:txBody>
          <a:bodyPr/>
          <a:lstStyle/>
          <a:p>
            <a:r>
              <a:rPr lang="es-MX" b="1" dirty="0" smtClean="0"/>
              <a:t>RESPUESTAS:</a:t>
            </a:r>
            <a:endParaRPr lang="es-CL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5536" y="1556792"/>
            <a:ext cx="8229600" cy="8206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MX" sz="3100" dirty="0" smtClean="0"/>
              <a:t>1.- Están enmarcados dentro de un continente. </a:t>
            </a:r>
          </a:p>
          <a:p>
            <a:pPr>
              <a:buNone/>
            </a:pPr>
            <a:r>
              <a:rPr lang="es-MX" dirty="0" smtClean="0"/>
              <a:t> </a:t>
            </a:r>
          </a:p>
          <a:p>
            <a:pPr>
              <a:buNone/>
            </a:pP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395536" y="2708920"/>
            <a:ext cx="79928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2.- Van más allá de las fronteras nacionales, abarcando varios países.</a:t>
            </a:r>
          </a:p>
          <a:p>
            <a:endParaRPr lang="es-CL" dirty="0"/>
          </a:p>
        </p:txBody>
      </p:sp>
      <p:sp>
        <p:nvSpPr>
          <p:cNvPr id="5" name="4 CuadroTexto"/>
          <p:cNvSpPr txBox="1"/>
          <p:nvPr/>
        </p:nvSpPr>
        <p:spPr>
          <a:xfrm>
            <a:off x="467544" y="4221088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3.- Unión Europea, </a:t>
            </a:r>
            <a:r>
              <a:rPr lang="es-MX" sz="2400" dirty="0" err="1" smtClean="0"/>
              <a:t>Apec</a:t>
            </a:r>
            <a:r>
              <a:rPr lang="es-MX" sz="2400" dirty="0" smtClean="0"/>
              <a:t> y NAFTA</a:t>
            </a:r>
            <a:endParaRPr lang="es-CL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467544" y="5301208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4.- APEC, Mercosur, UE  </a:t>
            </a:r>
            <a:endParaRPr lang="es-CL" sz="2400" dirty="0"/>
          </a:p>
        </p:txBody>
      </p:sp>
      <p:pic>
        <p:nvPicPr>
          <p:cNvPr id="50178" name="Picture 2" descr="http://medisalud.files.wordpress.com/2010/09/homero-pensand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3933056"/>
            <a:ext cx="1980506" cy="234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 smtClean="0"/>
              <a:t>Hacia el final de la Guerra Fría, comenzó a cambiar, hacia la </a:t>
            </a:r>
            <a:r>
              <a:rPr lang="es-MX" b="1" dirty="0" smtClean="0"/>
              <a:t>democracia liberal</a:t>
            </a:r>
            <a:r>
              <a:rPr lang="es-MX" dirty="0" smtClean="0"/>
              <a:t>. </a:t>
            </a:r>
            <a:endParaRPr lang="es-CL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 smtClean="0"/>
              <a:t>En los años 90, un buen número de gobiernos dictatoriales dan paso a gobiernos pluralistas y democráticos. </a:t>
            </a:r>
            <a:endParaRPr lang="es-CL" dirty="0"/>
          </a:p>
        </p:txBody>
      </p:sp>
      <p:pic>
        <p:nvPicPr>
          <p:cNvPr id="9218" name="Picture 2" descr="http://1.bp.blogspot.com/_Ff531W2Dv7s/TAqrVbaH72I/AAAAAAAAJ2Y/3L2Uv69DIr8/s400/AYLWIN+PINOCHET+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852936"/>
            <a:ext cx="3133725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s-MX" dirty="0" smtClean="0"/>
              <a:t>Paralelamente surge la desilusión. La credibilidad ha disminuido y con esto, la participación electoral y en los partidos políticos.</a:t>
            </a:r>
            <a:endParaRPr lang="es-CL" dirty="0"/>
          </a:p>
        </p:txBody>
      </p:sp>
      <p:pic>
        <p:nvPicPr>
          <p:cNvPr id="8194" name="Picture 2" descr="http://bp1.blogger.com/_vojiZs4Evd0/SHUmv9cPzwI/AAAAAAAABUY/GJUiiDX6SXo/s400/Movimiento+Estudiantil2+2008,+foto+Ximena+Riff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996952"/>
            <a:ext cx="4764437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LAS TRANSFORMACIONES  SOCIALES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396752"/>
          </a:xfrm>
        </p:spPr>
        <p:txBody>
          <a:bodyPr>
            <a:normAutofit/>
          </a:bodyPr>
          <a:lstStyle/>
          <a:p>
            <a:r>
              <a:rPr lang="es-MX" dirty="0" smtClean="0"/>
              <a:t>Las mujeres en la gestión pública: </a:t>
            </a:r>
          </a:p>
          <a:p>
            <a:pPr>
              <a:buNone/>
            </a:pPr>
            <a:endParaRPr lang="es-MX" dirty="0" smtClean="0"/>
          </a:p>
          <a:p>
            <a:pPr>
              <a:buNone/>
            </a:pPr>
            <a:r>
              <a:rPr lang="es-MX" dirty="0" smtClean="0"/>
              <a:t>Nuevo rol de las mujeres en la sociedad. </a:t>
            </a:r>
          </a:p>
          <a:p>
            <a:pPr marL="457200" indent="-457200">
              <a:buNone/>
            </a:pPr>
            <a:endParaRPr lang="es-MX" dirty="0" smtClean="0"/>
          </a:p>
        </p:txBody>
      </p:sp>
      <p:pic>
        <p:nvPicPr>
          <p:cNvPr id="7170" name="Picture 2" descr="http://www.elpatagonico.cl/wp-content/uploads/2011/01/bachele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068960"/>
            <a:ext cx="2253630" cy="32259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¿a qué se debe la participación femenina?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 smtClean="0"/>
              <a:t>Cambios demográficos</a:t>
            </a:r>
          </a:p>
          <a:p>
            <a:r>
              <a:rPr lang="es-MX" dirty="0" smtClean="0"/>
              <a:t>Incorporación mercado laboral</a:t>
            </a:r>
          </a:p>
          <a:p>
            <a:r>
              <a:rPr lang="es-MX" dirty="0" smtClean="0"/>
              <a:t>Avance niveles educacionales</a:t>
            </a:r>
          </a:p>
          <a:p>
            <a:r>
              <a:rPr lang="es-MX" dirty="0" smtClean="0"/>
              <a:t>Mayor participación política</a:t>
            </a:r>
          </a:p>
          <a:p>
            <a:endParaRPr lang="es-CL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s-MX" dirty="0" smtClean="0"/>
              <a:t>A medida que se ha avanzado en los procesos de democratización de la sociedad y se ha ampliado la incorporación de la mujer a la educación, ocupando cada vez más cargos de alta responsabilidad. </a:t>
            </a:r>
            <a:endParaRPr lang="es-CL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LA PARTICIPACIÓN DE LOS JÓVENES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 smtClean="0"/>
              <a:t>Desde la década del 90, con la llegada de los regímenes democráticos, la participación política de los jóvenes ha sido menor. </a:t>
            </a:r>
            <a:endParaRPr lang="es-CL" dirty="0"/>
          </a:p>
        </p:txBody>
      </p:sp>
      <p:pic>
        <p:nvPicPr>
          <p:cNvPr id="4098" name="Picture 2" descr="http://www.generaenlinea.cl/blog/wp-content/uploads/575.DERECHOS-DE-LOS-J%C3%93VE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140968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1560" y="332656"/>
            <a:ext cx="7467600" cy="1656184"/>
          </a:xfrm>
        </p:spPr>
        <p:txBody>
          <a:bodyPr/>
          <a:lstStyle/>
          <a:p>
            <a:r>
              <a:rPr lang="es-MX" dirty="0" smtClean="0"/>
              <a:t>La juventud está en un proceso de búsqueda de protagonismo en la sociedad, que está por sobre los partidos políticos y las instituciones clásicas de participación ciudadana. </a:t>
            </a:r>
            <a:endParaRPr lang="es-CL" dirty="0"/>
          </a:p>
        </p:txBody>
      </p:sp>
      <p:pic>
        <p:nvPicPr>
          <p:cNvPr id="3074" name="Picture 2" descr="http://lamoraldelosbuitres.com/wp-content/uploads/2009/11/protest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492896"/>
            <a:ext cx="4495800" cy="2990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 smtClean="0"/>
              <a:t>También la última década ha sido testigo de los “jóvenes emprendedores”, los cuales han alcanzado gran relevancia, especialmente en el ámbito de las tecnologías.</a:t>
            </a:r>
          </a:p>
          <a:p>
            <a:endParaRPr lang="es-MX" dirty="0" smtClean="0"/>
          </a:p>
          <a:p>
            <a:endParaRPr lang="es-CL" dirty="0"/>
          </a:p>
        </p:txBody>
      </p:sp>
      <p:pic>
        <p:nvPicPr>
          <p:cNvPr id="2050" name="Picture 2" descr="http://4.bp.blogspot.com/-rGUfuprNbLY/TX2JHuhOgeI/AAAAAAAAABk/nk4s_t3a5cc/s1600/1274526738472_f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140968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 smtClean="0"/>
              <a:t>Década del 60-70</a:t>
            </a:r>
          </a:p>
          <a:p>
            <a:pPr>
              <a:buNone/>
            </a:pPr>
            <a:r>
              <a:rPr lang="es-MX" dirty="0" smtClean="0"/>
              <a:t>Antibélica – transformación social</a:t>
            </a:r>
          </a:p>
          <a:p>
            <a:pPr>
              <a:buNone/>
            </a:pPr>
            <a:endParaRPr lang="es-MX" dirty="0" smtClean="0"/>
          </a:p>
          <a:p>
            <a:r>
              <a:rPr lang="es-MX" dirty="0" smtClean="0"/>
              <a:t>Década 80-90 </a:t>
            </a:r>
          </a:p>
          <a:p>
            <a:pPr>
              <a:buNone/>
            </a:pPr>
            <a:r>
              <a:rPr lang="es-MX" dirty="0" smtClean="0"/>
              <a:t>Tecnológico</a:t>
            </a:r>
          </a:p>
          <a:p>
            <a:endParaRPr lang="es-MX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PREGUNTA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1700808"/>
            <a:ext cx="8229600" cy="1108720"/>
          </a:xfrm>
        </p:spPr>
        <p:txBody>
          <a:bodyPr/>
          <a:lstStyle/>
          <a:p>
            <a:r>
              <a:rPr lang="es-MX" dirty="0" smtClean="0"/>
              <a:t>1. Señale las diferencias que existen entre el NAFTA, UE, y APEC. </a:t>
            </a:r>
            <a:endParaRPr lang="es-CL" dirty="0"/>
          </a:p>
        </p:txBody>
      </p:sp>
      <p:pic>
        <p:nvPicPr>
          <p:cNvPr id="39938" name="Picture 2" descr="http://www.pudreteflanders.com/blog/wp-content/uploads/2008/08/homero-pensan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212976"/>
            <a:ext cx="1967136" cy="2674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LOS ENFRENTAMIENTOS ARMADOS EN EL NUEVO ORDEN INTERNACIONAL</a:t>
            </a:r>
            <a:endParaRPr lang="es-CL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 smtClean="0"/>
              <a:t>Pregunta:</a:t>
            </a:r>
          </a:p>
          <a:p>
            <a:endParaRPr lang="es-MX" dirty="0" smtClean="0"/>
          </a:p>
          <a:p>
            <a:r>
              <a:rPr lang="es-MX" dirty="0" smtClean="0"/>
              <a:t>¿Cuáles son sus antecedentes? ¿A qué se deben?</a:t>
            </a:r>
            <a:endParaRPr lang="es-CL" dirty="0"/>
          </a:p>
        </p:txBody>
      </p:sp>
      <p:pic>
        <p:nvPicPr>
          <p:cNvPr id="5122" name="Picture 2" descr="http://conidayvuelta.files.wordpress.com/2010/06/terrorism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284984"/>
            <a:ext cx="4179590" cy="2784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476672"/>
            <a:ext cx="7467600" cy="5904656"/>
          </a:xfrm>
        </p:spPr>
        <p:txBody>
          <a:bodyPr/>
          <a:lstStyle/>
          <a:p>
            <a:r>
              <a:rPr lang="es-MX" dirty="0" smtClean="0"/>
              <a:t>EL CASO DE YUGOSLAVIA: (Pág. 106)</a:t>
            </a:r>
          </a:p>
          <a:p>
            <a:endParaRPr lang="es-MX" dirty="0" smtClean="0"/>
          </a:p>
          <a:p>
            <a:r>
              <a:rPr lang="es-MX" dirty="0" err="1" smtClean="0"/>
              <a:t>Antecendentes</a:t>
            </a:r>
            <a:r>
              <a:rPr lang="es-MX" dirty="0" smtClean="0"/>
              <a:t>: </a:t>
            </a:r>
          </a:p>
          <a:p>
            <a:pPr>
              <a:buNone/>
            </a:pPr>
            <a:r>
              <a:rPr lang="es-MX" dirty="0" smtClean="0"/>
              <a:t>Primera Guerra Mundial </a:t>
            </a:r>
          </a:p>
          <a:p>
            <a:pPr>
              <a:buNone/>
            </a:pPr>
            <a:r>
              <a:rPr lang="es-MX" dirty="0" smtClean="0"/>
              <a:t>(6 Repúblicas y 2 provincias)</a:t>
            </a:r>
          </a:p>
          <a:p>
            <a:pPr>
              <a:buNone/>
            </a:pPr>
            <a:endParaRPr lang="es-MX" dirty="0" smtClean="0"/>
          </a:p>
          <a:p>
            <a:pPr>
              <a:buNone/>
            </a:pPr>
            <a:r>
              <a:rPr lang="es-MX" dirty="0" err="1" smtClean="0"/>
              <a:t>Josip</a:t>
            </a:r>
            <a:r>
              <a:rPr lang="es-MX" dirty="0" smtClean="0"/>
              <a:t> </a:t>
            </a:r>
            <a:r>
              <a:rPr lang="es-MX" dirty="0" err="1" smtClean="0"/>
              <a:t>Broz</a:t>
            </a:r>
            <a:r>
              <a:rPr lang="es-MX" dirty="0" smtClean="0"/>
              <a:t> (Tito) 1953-1980</a:t>
            </a:r>
          </a:p>
          <a:p>
            <a:pPr>
              <a:buNone/>
            </a:pPr>
            <a:endParaRPr lang="es-MX" dirty="0" smtClean="0"/>
          </a:p>
          <a:p>
            <a:pPr>
              <a:buNone/>
            </a:pPr>
            <a:r>
              <a:rPr lang="es-MX" dirty="0" smtClean="0"/>
              <a:t>1990 Primeras elecciones pluripartidistas,</a:t>
            </a:r>
          </a:p>
          <a:p>
            <a:pPr>
              <a:buNone/>
            </a:pPr>
            <a:r>
              <a:rPr lang="es-MX" dirty="0" smtClean="0"/>
              <a:t>triunfando mayoritariamente los nacionalistas. </a:t>
            </a:r>
          </a:p>
          <a:p>
            <a:pPr>
              <a:buNone/>
            </a:pPr>
            <a:endParaRPr lang="es-CL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http://3.bp.blogspot.com/_N0m_9XB36BI/SbRrJUNzIYI/AAAAAAAAAgE/fy1brPeFZWY/s400/_1816713_old_yugoslavia_3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44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83568" y="188640"/>
            <a:ext cx="7715200" cy="2332856"/>
          </a:xfrm>
        </p:spPr>
        <p:txBody>
          <a:bodyPr/>
          <a:lstStyle/>
          <a:p>
            <a:r>
              <a:rPr lang="es-MX" dirty="0" smtClean="0"/>
              <a:t>Primer conflicto en 1991, a consecuencia de la desintegración de Yugoslavia. </a:t>
            </a:r>
          </a:p>
          <a:p>
            <a:r>
              <a:rPr lang="es-MX" dirty="0" smtClean="0"/>
              <a:t>Aparecen dos nuevas naciones Eslovenia y Croacia.</a:t>
            </a:r>
          </a:p>
          <a:p>
            <a:r>
              <a:rPr lang="es-MX" dirty="0" smtClean="0"/>
              <a:t> Resistencia Serbia</a:t>
            </a:r>
          </a:p>
          <a:p>
            <a:r>
              <a:rPr lang="es-MX" dirty="0" smtClean="0"/>
              <a:t>Guerra Civil (</a:t>
            </a:r>
            <a:r>
              <a:rPr lang="es-MX" dirty="0" err="1" smtClean="0"/>
              <a:t>Slodoban</a:t>
            </a:r>
            <a:r>
              <a:rPr lang="es-MX" dirty="0" smtClean="0"/>
              <a:t> Milosevic).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4514" name="Picture 2" descr="http://2.bp.blogspot.com/--ClfS4uS_74/TgeU04E3JnI/AAAAAAAAOJY/9V5WZBECAmU/s1600/yugoslavia+199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83568" y="260648"/>
            <a:ext cx="7467600" cy="3096344"/>
          </a:xfrm>
        </p:spPr>
        <p:txBody>
          <a:bodyPr/>
          <a:lstStyle/>
          <a:p>
            <a:r>
              <a:rPr lang="es-MX" dirty="0" smtClean="0"/>
              <a:t>1992 conflicto en Bosnia y Herzegovina.</a:t>
            </a:r>
          </a:p>
          <a:p>
            <a:r>
              <a:rPr lang="es-MX" dirty="0" smtClean="0"/>
              <a:t>Bosnia 1/5 de población (Serbios, </a:t>
            </a:r>
            <a:r>
              <a:rPr lang="es-MX" dirty="0" err="1" smtClean="0"/>
              <a:t>croátas</a:t>
            </a:r>
            <a:r>
              <a:rPr lang="es-MX" dirty="0" smtClean="0"/>
              <a:t> y musulmanes).</a:t>
            </a:r>
          </a:p>
          <a:p>
            <a:r>
              <a:rPr lang="es-MX" dirty="0" smtClean="0"/>
              <a:t>1992 Bosnia declara autonomía. Sarajevo, símbolo de la resistencia. </a:t>
            </a:r>
          </a:p>
          <a:p>
            <a:r>
              <a:rPr lang="es-MX" dirty="0" smtClean="0"/>
              <a:t> USA y ONU logran pacificar. </a:t>
            </a:r>
          </a:p>
          <a:p>
            <a:r>
              <a:rPr lang="es-MX" dirty="0" smtClean="0"/>
              <a:t>1995 Paz de Dayton</a:t>
            </a:r>
          </a:p>
          <a:p>
            <a:endParaRPr lang="es-CL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5538" name="Picture 2" descr="http://laguerradeyugoslavia.files.wordpress.com/2007/12/collag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5536" y="404664"/>
            <a:ext cx="7467600" cy="1440160"/>
          </a:xfrm>
        </p:spPr>
        <p:txBody>
          <a:bodyPr>
            <a:normAutofit/>
          </a:bodyPr>
          <a:lstStyle/>
          <a:p>
            <a:r>
              <a:rPr lang="es-MX" dirty="0" smtClean="0"/>
              <a:t>1996 independencia de Kosovo</a:t>
            </a:r>
          </a:p>
          <a:p>
            <a:r>
              <a:rPr lang="es-MX" dirty="0" smtClean="0"/>
              <a:t>OTAN y ONU actúan.</a:t>
            </a:r>
          </a:p>
          <a:p>
            <a:r>
              <a:rPr lang="es-MX" dirty="0" smtClean="0"/>
              <a:t>300.000 refugiados kosovares. </a:t>
            </a:r>
          </a:p>
          <a:p>
            <a:pPr>
              <a:buNone/>
            </a:pPr>
            <a:endParaRPr lang="es-MX" dirty="0" smtClean="0"/>
          </a:p>
          <a:p>
            <a:endParaRPr lang="es-CL" dirty="0"/>
          </a:p>
        </p:txBody>
      </p:sp>
      <p:pic>
        <p:nvPicPr>
          <p:cNvPr id="2050" name="Picture 2" descr="http://www.dw-world.de/image/0,,1141462_4,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16832"/>
            <a:ext cx="6232821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39552" y="260648"/>
            <a:ext cx="7467600" cy="2304256"/>
          </a:xfrm>
        </p:spPr>
        <p:txBody>
          <a:bodyPr/>
          <a:lstStyle/>
          <a:p>
            <a:r>
              <a:rPr lang="es-MX" dirty="0" smtClean="0"/>
              <a:t>5 de Octubre del 2000, protesta contra Milosevic.</a:t>
            </a:r>
          </a:p>
          <a:p>
            <a:r>
              <a:rPr lang="es-MX" dirty="0" smtClean="0"/>
              <a:t>Yugoslavia Democrática, </a:t>
            </a:r>
            <a:r>
              <a:rPr lang="es-MX" dirty="0" err="1" smtClean="0"/>
              <a:t>Vijoslav</a:t>
            </a:r>
            <a:r>
              <a:rPr lang="es-MX" dirty="0" smtClean="0"/>
              <a:t> </a:t>
            </a:r>
            <a:r>
              <a:rPr lang="es-MX" dirty="0" err="1" smtClean="0"/>
              <a:t>Kostunica</a:t>
            </a:r>
            <a:r>
              <a:rPr lang="es-MX" dirty="0" smtClean="0"/>
              <a:t>. </a:t>
            </a:r>
          </a:p>
          <a:p>
            <a:r>
              <a:rPr lang="es-MX" dirty="0" smtClean="0"/>
              <a:t>2001 Milosevic inculpado por Crímenes de Guerra y lesa humanidad. </a:t>
            </a:r>
          </a:p>
          <a:p>
            <a:r>
              <a:rPr lang="es-MX" dirty="0" smtClean="0"/>
              <a:t>2006 muere y no puede seguir su proceso. </a:t>
            </a:r>
          </a:p>
          <a:p>
            <a:endParaRPr lang="es-CL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6562" name="Picture 2" descr="http://4.bp.blogspot.com/_m4NgfZfq-q0/SvHDQe9n2jI/AAAAAAAAACY/gXbbF8TDVGk/s320/Protestas+contra+Milosev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1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0" y="0"/>
          <a:ext cx="9144000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447394">
                <a:tc>
                  <a:txBody>
                    <a:bodyPr/>
                    <a:lstStyle/>
                    <a:p>
                      <a:r>
                        <a:rPr lang="es-MX" dirty="0" smtClean="0"/>
                        <a:t>NAFTA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APEC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UE</a:t>
                      </a:r>
                      <a:endParaRPr lang="es-CL" dirty="0"/>
                    </a:p>
                  </a:txBody>
                  <a:tcPr/>
                </a:tc>
              </a:tr>
              <a:tr h="1103164">
                <a:tc>
                  <a:txBody>
                    <a:bodyPr/>
                    <a:lstStyle/>
                    <a:p>
                      <a:r>
                        <a:rPr lang="es-MX" dirty="0" smtClean="0"/>
                        <a:t>Surge</a:t>
                      </a:r>
                      <a:r>
                        <a:rPr lang="es-MX" baseline="0" dirty="0" smtClean="0"/>
                        <a:t> en 1994, Tratado de Libre Comercio de América del Norte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Surge en 1989,</a:t>
                      </a:r>
                      <a:r>
                        <a:rPr lang="es-MX" baseline="0" dirty="0" smtClean="0"/>
                        <a:t> pero se concretiza en 1993.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Surge</a:t>
                      </a:r>
                      <a:r>
                        <a:rPr lang="es-MX" baseline="0" dirty="0" smtClean="0"/>
                        <a:t> en 1992, con el Tratado de Maastricht</a:t>
                      </a:r>
                      <a:endParaRPr lang="es-CL" dirty="0"/>
                    </a:p>
                  </a:txBody>
                  <a:tcPr/>
                </a:tc>
              </a:tr>
              <a:tr h="447394">
                <a:tc>
                  <a:txBody>
                    <a:bodyPr/>
                    <a:lstStyle/>
                    <a:p>
                      <a:r>
                        <a:rPr lang="es-MX" dirty="0" smtClean="0"/>
                        <a:t>Lo forman 3 países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La forman 21 países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La forman</a:t>
                      </a:r>
                      <a:r>
                        <a:rPr lang="es-MX" baseline="0" dirty="0" smtClean="0"/>
                        <a:t> 27 países</a:t>
                      </a:r>
                      <a:endParaRPr lang="es-CL" dirty="0"/>
                    </a:p>
                  </a:txBody>
                  <a:tcPr/>
                </a:tc>
              </a:tr>
              <a:tr h="772214">
                <a:tc>
                  <a:txBody>
                    <a:bodyPr/>
                    <a:lstStyle/>
                    <a:p>
                      <a:r>
                        <a:rPr lang="es-MX" dirty="0" smtClean="0"/>
                        <a:t>363 millones de personas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2.500 millones</a:t>
                      </a:r>
                      <a:r>
                        <a:rPr lang="es-MX" baseline="0" dirty="0" smtClean="0"/>
                        <a:t> de habitantes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445 millones de personas</a:t>
                      </a:r>
                      <a:endParaRPr lang="es-CL" dirty="0"/>
                    </a:p>
                  </a:txBody>
                  <a:tcPr/>
                </a:tc>
              </a:tr>
              <a:tr h="2096011">
                <a:tc>
                  <a:txBody>
                    <a:bodyPr/>
                    <a:lstStyle/>
                    <a:p>
                      <a:r>
                        <a:rPr lang="es-MX" dirty="0" smtClean="0"/>
                        <a:t>Supranacional</a:t>
                      </a:r>
                      <a:r>
                        <a:rPr lang="es-MX" baseline="0" dirty="0" smtClean="0"/>
                        <a:t> e intergubernamental:</a:t>
                      </a:r>
                      <a:endParaRPr lang="es-MX" dirty="0" smtClean="0"/>
                    </a:p>
                    <a:p>
                      <a:r>
                        <a:rPr lang="es-MX" dirty="0" smtClean="0"/>
                        <a:t>Integración a medias, debido a grados de desarrollo económico, tecnológico y cultural.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Intergubernamental, a base de</a:t>
                      </a:r>
                      <a:r>
                        <a:rPr lang="es-MX" baseline="0" dirty="0" smtClean="0"/>
                        <a:t> compromisos no vinculantes, de respeto igualitario. Sólo de beneficios mutuos. </a:t>
                      </a:r>
                    </a:p>
                    <a:p>
                      <a:r>
                        <a:rPr lang="es-MX" baseline="0" dirty="0" smtClean="0"/>
                        <a:t>Chile participa desde 1994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Supranacional</a:t>
                      </a:r>
                      <a:r>
                        <a:rPr lang="es-MX" baseline="0" dirty="0" smtClean="0"/>
                        <a:t> e intergubernamental (Comisión, Consejo y Parlamento Europeo)</a:t>
                      </a:r>
                      <a:endParaRPr lang="es-CL" baseline="0" dirty="0" smtClean="0"/>
                    </a:p>
                    <a:p>
                      <a:r>
                        <a:rPr lang="es-MX" baseline="0" dirty="0" smtClean="0"/>
                        <a:t>Chile participa desde 2003</a:t>
                      </a:r>
                      <a:endParaRPr lang="es-CL" dirty="0"/>
                    </a:p>
                  </a:txBody>
                  <a:tcPr/>
                </a:tc>
              </a:tr>
              <a:tr h="772214">
                <a:tc>
                  <a:txBody>
                    <a:bodyPr/>
                    <a:lstStyle/>
                    <a:p>
                      <a:r>
                        <a:rPr lang="es-MX" dirty="0" smtClean="0"/>
                        <a:t>No existe la libre circulación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No existe</a:t>
                      </a:r>
                      <a:r>
                        <a:rPr lang="es-MX" baseline="0" dirty="0" smtClean="0"/>
                        <a:t> libre circulación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Libre circulación</a:t>
                      </a:r>
                      <a:r>
                        <a:rPr lang="es-MX" baseline="0" dirty="0" smtClean="0"/>
                        <a:t> de personas</a:t>
                      </a:r>
                      <a:endParaRPr lang="es-CL" dirty="0"/>
                    </a:p>
                  </a:txBody>
                  <a:tcPr/>
                </a:tc>
              </a:tr>
              <a:tr h="772214">
                <a:tc>
                  <a:txBody>
                    <a:bodyPr/>
                    <a:lstStyle/>
                    <a:p>
                      <a:r>
                        <a:rPr lang="es-MX" dirty="0" smtClean="0"/>
                        <a:t>Sin referencia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Sin referencia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1998,</a:t>
                      </a:r>
                      <a:r>
                        <a:rPr lang="es-MX" baseline="0" dirty="0" smtClean="0"/>
                        <a:t> Banco Central Europeo</a:t>
                      </a:r>
                      <a:endParaRPr lang="es-CL" dirty="0"/>
                    </a:p>
                  </a:txBody>
                  <a:tcPr/>
                </a:tc>
              </a:tr>
              <a:tr h="447394">
                <a:tc>
                  <a:txBody>
                    <a:bodyPr/>
                    <a:lstStyle/>
                    <a:p>
                      <a:r>
                        <a:rPr lang="es-MX" dirty="0" smtClean="0"/>
                        <a:t>Moneda Dólar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Moneda Dólar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Moneda Euro</a:t>
                      </a:r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67586" name="Picture 2" descr="http://static.guim.co.uk/sys-images/Guardian/Pix/pictures/2008/02/14/serbia2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67588" name="Picture 4" descr="http://estaticos03.cache.el-mundo.net/elmundo/imagenes/2006/03/11/1142078835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1560" y="404664"/>
            <a:ext cx="7467600" cy="1152128"/>
          </a:xfrm>
        </p:spPr>
        <p:txBody>
          <a:bodyPr/>
          <a:lstStyle/>
          <a:p>
            <a:r>
              <a:rPr lang="es-MX" dirty="0" smtClean="0"/>
              <a:t>2006, Montenegro se independiza. </a:t>
            </a:r>
          </a:p>
          <a:p>
            <a:r>
              <a:rPr lang="es-MX" dirty="0" smtClean="0"/>
              <a:t>2008 Kosovo se autoproclamó independiente. </a:t>
            </a:r>
          </a:p>
          <a:p>
            <a:endParaRPr lang="es-CL" dirty="0"/>
          </a:p>
        </p:txBody>
      </p:sp>
      <p:pic>
        <p:nvPicPr>
          <p:cNvPr id="3074" name="Picture 2" descr="http://www.remerasybanderasweb.com.ar/pagina%20web/pagina/banderas/Montenegro%20bander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3429000" cy="2352675"/>
          </a:xfrm>
          <a:prstGeom prst="rect">
            <a:avLst/>
          </a:prstGeom>
          <a:noFill/>
        </p:spPr>
      </p:pic>
      <p:pic>
        <p:nvPicPr>
          <p:cNvPr id="3076" name="Picture 4" descr="http://flagpedia.net/data/flags/normal/k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573016"/>
            <a:ext cx="3384376" cy="2258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Ex Yugoslav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39552" y="404664"/>
            <a:ext cx="7467600" cy="676672"/>
          </a:xfrm>
        </p:spPr>
        <p:txBody>
          <a:bodyPr/>
          <a:lstStyle/>
          <a:p>
            <a:r>
              <a:rPr lang="es-MX" dirty="0" smtClean="0"/>
              <a:t>LA SITUACIÓN DE AFGANISTÁN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611560" y="1052736"/>
            <a:ext cx="74168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Antecedentes: </a:t>
            </a:r>
          </a:p>
          <a:p>
            <a:endParaRPr lang="es-MX" sz="2400" dirty="0" smtClean="0"/>
          </a:p>
          <a:p>
            <a:r>
              <a:rPr lang="es-MX" sz="2400" dirty="0" smtClean="0"/>
              <a:t>1978 gobierno comunista</a:t>
            </a:r>
          </a:p>
          <a:p>
            <a:endParaRPr lang="es-CL" dirty="0"/>
          </a:p>
        </p:txBody>
      </p:sp>
      <p:pic>
        <p:nvPicPr>
          <p:cNvPr id="12290" name="Picture 2" descr="http://www.doubletruckmagazine.com/issues/dt_004/mediafiles/l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564904"/>
            <a:ext cx="5715000" cy="3695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rofesorenlinea.cl/imagengeografia/afganistanMa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www.comibam.org/recursosmisioneros/fotoseimagenes/johnfries/images/Afganistan-Kuchi-Musulman-Hijo-de-Nomad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723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zonacultura.com/wp-content/uploads/2011/06/afganistan-zona-cultu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04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548680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El centralismo del régimen socialista soviético, generó la resistencia interior</a:t>
            </a:r>
            <a:r>
              <a:rPr lang="es-CL" sz="2400" dirty="0" smtClean="0"/>
              <a:t>, dando origen a una guerrilla islámica y anticomunista. USA apoya en esto. </a:t>
            </a:r>
            <a:endParaRPr lang="es-MX" sz="2400" dirty="0" smtClean="0"/>
          </a:p>
        </p:txBody>
      </p:sp>
      <p:pic>
        <p:nvPicPr>
          <p:cNvPr id="72706" name="Picture 2" descr="http://www.webislam.com/media/image/2007/12/gran_story308edb719bcbcca575ba4177dc9568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060848"/>
            <a:ext cx="6029635" cy="4509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83568" y="404664"/>
            <a:ext cx="7467600" cy="1872208"/>
          </a:xfrm>
        </p:spPr>
        <p:txBody>
          <a:bodyPr/>
          <a:lstStyle/>
          <a:p>
            <a:r>
              <a:rPr lang="es-MX" dirty="0" smtClean="0"/>
              <a:t>En 1989, tras la caída del Ejército Rojo se inicia en el país una seguidilla de guerras civiles, que concluye en 1996 con la llega al poder de los talibanes. </a:t>
            </a:r>
            <a:endParaRPr lang="es-CL" dirty="0"/>
          </a:p>
        </p:txBody>
      </p:sp>
      <p:pic>
        <p:nvPicPr>
          <p:cNvPr id="7170" name="Picture 2" descr="http://www.spiegel.de/img/0,1020,742137,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4000500" cy="2628900"/>
          </a:xfrm>
          <a:prstGeom prst="rect">
            <a:avLst/>
          </a:prstGeom>
          <a:noFill/>
        </p:spPr>
      </p:pic>
      <p:pic>
        <p:nvPicPr>
          <p:cNvPr id="7172" name="Picture 4" descr="http://www.encontrandodulcinea.com/docroot/dulcinea/ed_images/articulos/2010/Febrero/Hoy-en-la-Historia--Tropas-sovi-ticas-dejan-Afganist-n---/features/0/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636912"/>
            <a:ext cx="1857375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404664"/>
            <a:ext cx="7467600" cy="648072"/>
          </a:xfrm>
        </p:spPr>
        <p:txBody>
          <a:bodyPr/>
          <a:lstStyle/>
          <a:p>
            <a:r>
              <a:rPr lang="es-MX" dirty="0" smtClean="0"/>
              <a:t>Talibanes imponen el </a:t>
            </a:r>
            <a:r>
              <a:rPr lang="es-MX" dirty="0" err="1" smtClean="0"/>
              <a:t>Sharia</a:t>
            </a:r>
            <a:r>
              <a:rPr lang="es-MX" dirty="0" smtClean="0"/>
              <a:t>. </a:t>
            </a:r>
            <a:endParaRPr lang="es-CL" dirty="0"/>
          </a:p>
        </p:txBody>
      </p:sp>
      <p:pic>
        <p:nvPicPr>
          <p:cNvPr id="6148" name="Picture 4" descr="http://davidgarriga.files.wordpress.com/2010/10/shari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24744"/>
            <a:ext cx="6048672" cy="5255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s-MX" dirty="0" smtClean="0"/>
              <a:t>Actividad de interpretación y confrontación de fuentes históricas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0" y="5057800"/>
            <a:ext cx="9144000" cy="18002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s-MX" sz="2800" dirty="0" smtClean="0"/>
              <a:t>3. Respuesta: </a:t>
            </a:r>
          </a:p>
          <a:p>
            <a:pPr marL="514350" indent="-514350">
              <a:buNone/>
            </a:pPr>
            <a:r>
              <a:rPr lang="es-MX" sz="2800" dirty="0" smtClean="0"/>
              <a:t>Asociarse de manera solidaria , crear organizaciones</a:t>
            </a:r>
          </a:p>
          <a:p>
            <a:pPr marL="514350" indent="-514350">
              <a:buNone/>
            </a:pPr>
            <a:r>
              <a:rPr lang="es-MX" sz="2800" dirty="0" smtClean="0"/>
              <a:t>para erradicar la pobreza del mundo actual.  </a:t>
            </a:r>
            <a:endParaRPr lang="es-CL" sz="2800" dirty="0"/>
          </a:p>
        </p:txBody>
      </p:sp>
      <p:sp>
        <p:nvSpPr>
          <p:cNvPr id="5" name="4 CuadroTexto"/>
          <p:cNvSpPr txBox="1"/>
          <p:nvPr/>
        </p:nvSpPr>
        <p:spPr>
          <a:xfrm>
            <a:off x="0" y="126876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s-MX" sz="2800" dirty="0" smtClean="0"/>
              <a:t>Respuesta: </a:t>
            </a:r>
          </a:p>
          <a:p>
            <a:pPr marL="514350" indent="-514350">
              <a:buNone/>
            </a:pPr>
            <a:r>
              <a:rPr lang="es-MX" sz="2800" dirty="0" smtClean="0"/>
              <a:t>El primero es una visión pesimista del mundo actual.</a:t>
            </a:r>
          </a:p>
          <a:p>
            <a:pPr marL="514350" indent="-514350">
              <a:buNone/>
            </a:pPr>
            <a:r>
              <a:rPr lang="es-MX" sz="2800" dirty="0" smtClean="0"/>
              <a:t>El segundo, trata sobre la relación que existe entre</a:t>
            </a:r>
          </a:p>
          <a:p>
            <a:pPr marL="514350" indent="-514350">
              <a:buNone/>
            </a:pPr>
            <a:r>
              <a:rPr lang="es-MX" sz="2800" dirty="0" smtClean="0"/>
              <a:t>Chile y China por un TLC.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0" y="3429000"/>
            <a:ext cx="7848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None/>
            </a:pPr>
            <a:r>
              <a:rPr lang="es-MX" sz="2800" dirty="0" smtClean="0"/>
              <a:t>2. Respuesta: </a:t>
            </a:r>
          </a:p>
          <a:p>
            <a:pPr marL="514350" indent="-514350">
              <a:buNone/>
            </a:pPr>
            <a:r>
              <a:rPr lang="es-MX" sz="2800" dirty="0" smtClean="0"/>
              <a:t>Ninguna acción en conjunto para combatir la</a:t>
            </a:r>
          </a:p>
          <a:p>
            <a:pPr marL="514350" indent="-514350">
              <a:buNone/>
            </a:pPr>
            <a:r>
              <a:rPr lang="es-MX" sz="2800" dirty="0" smtClean="0"/>
              <a:t>pobreza.</a:t>
            </a:r>
            <a:endParaRPr lang="es-CL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  <p:bldP spid="7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/>
          <a:lstStyle/>
          <a:p>
            <a:r>
              <a:rPr lang="es-MX" dirty="0" smtClean="0"/>
              <a:t>2001, reacción contraria contra los talibanes, debido al atentado a las Torres Gemelas y el Pentágono. </a:t>
            </a:r>
            <a:endParaRPr lang="es-CL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332656"/>
            <a:ext cx="7467600" cy="4873752"/>
          </a:xfrm>
        </p:spPr>
        <p:txBody>
          <a:bodyPr/>
          <a:lstStyle/>
          <a:p>
            <a:r>
              <a:rPr lang="es-MX" dirty="0" smtClean="0"/>
              <a:t>USA invade Afganistán. </a:t>
            </a:r>
            <a:endParaRPr lang="es-CL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 smtClean="0"/>
              <a:t>La situación de Afganistán es altamente  compleja, debido a la fuerza adquirida por la guerrilla integrista talibana que lucha para derrocar al presidente Hamid </a:t>
            </a:r>
            <a:r>
              <a:rPr lang="es-MX" dirty="0" err="1" smtClean="0"/>
              <a:t>Karzai</a:t>
            </a:r>
            <a:r>
              <a:rPr lang="es-MX" dirty="0" smtClean="0"/>
              <a:t> y expulsar a las fuerzas internacionales de ocupación. </a:t>
            </a:r>
          </a:p>
          <a:p>
            <a:endParaRPr lang="es-CL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EL CASO DE IRAK</a:t>
            </a:r>
            <a:endParaRPr lang="es-CL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036712"/>
          </a:xfrm>
        </p:spPr>
        <p:txBody>
          <a:bodyPr/>
          <a:lstStyle/>
          <a:p>
            <a:r>
              <a:rPr lang="es-MX" dirty="0" smtClean="0"/>
              <a:t>Tras el atentado a las Torres Gemelas, entró de lleno en el escenario internacional. </a:t>
            </a:r>
          </a:p>
          <a:p>
            <a:endParaRPr lang="es-CL" dirty="0"/>
          </a:p>
        </p:txBody>
      </p:sp>
      <p:pic>
        <p:nvPicPr>
          <p:cNvPr id="12290" name="Picture 2" descr="http://1.bp.blogspot.com/--mJViRtYKpE/TcA5fK1iSrI/AAAAAAAAALU/QreOhe4JJJ0/s400/torres-gemelas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70892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 smtClean="0"/>
              <a:t>George Bush, acusó a Saddam </a:t>
            </a:r>
            <a:r>
              <a:rPr lang="es-MX" dirty="0" err="1" smtClean="0"/>
              <a:t>Husseim</a:t>
            </a:r>
            <a:r>
              <a:rPr lang="es-MX" dirty="0" smtClean="0"/>
              <a:t> de almacenar armas de destrucción masiva. </a:t>
            </a:r>
            <a:endParaRPr lang="es-CL" dirty="0"/>
          </a:p>
        </p:txBody>
      </p:sp>
      <p:pic>
        <p:nvPicPr>
          <p:cNvPr id="10242" name="Picture 2" descr="http://www.bibliotecapleyades.net/ciencia/tsunami_sumatra/tsuna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924944"/>
            <a:ext cx="3657600" cy="2828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89090" name="Picture 2" descr="http://2.bp.blogspot.com/_9TtTgq2r6Ag/TP7K36RiHhI/AAAAAAAAABQ/2LqpwbskGhw/s1600/iraq+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09214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93186" name="Picture 2" descr="http://www.dancewithshadows.com/images/bush_iraq_oil_2003_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8856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 smtClean="0"/>
              <a:t>En 2003, USA invade. Saddam </a:t>
            </a:r>
            <a:r>
              <a:rPr lang="es-MX" dirty="0" err="1" smtClean="0"/>
              <a:t>Husseim</a:t>
            </a:r>
            <a:r>
              <a:rPr lang="es-MX" dirty="0" smtClean="0"/>
              <a:t>, capturado, </a:t>
            </a:r>
            <a:r>
              <a:rPr lang="es-MX" dirty="0" err="1" smtClean="0"/>
              <a:t>enjuicidado</a:t>
            </a:r>
            <a:r>
              <a:rPr lang="es-MX" dirty="0" smtClean="0"/>
              <a:t> y condenado a la horca. </a:t>
            </a:r>
            <a:endParaRPr lang="es-CL" dirty="0"/>
          </a:p>
        </p:txBody>
      </p:sp>
      <p:pic>
        <p:nvPicPr>
          <p:cNvPr id="9218" name="Picture 2" descr="http://www.antoniosalas.org/sites/default/files/Saddam_Hussein_0.jpg?12750413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924944"/>
            <a:ext cx="3810000" cy="2895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39552" y="404664"/>
            <a:ext cx="7467600" cy="4873752"/>
          </a:xfrm>
        </p:spPr>
        <p:txBody>
          <a:bodyPr/>
          <a:lstStyle/>
          <a:p>
            <a:pPr algn="just"/>
            <a:r>
              <a:rPr lang="es-MX" dirty="0" smtClean="0"/>
              <a:t>Las armas de destrucción masiva nunca se encontraron, la guerra se mantiene hasta hoy. </a:t>
            </a:r>
            <a:r>
              <a:rPr lang="es-MX" dirty="0" err="1" smtClean="0"/>
              <a:t>Barack</a:t>
            </a:r>
            <a:r>
              <a:rPr lang="es-MX" dirty="0" smtClean="0"/>
              <a:t> </a:t>
            </a:r>
            <a:r>
              <a:rPr lang="es-MX" dirty="0" err="1" smtClean="0"/>
              <a:t>Obama</a:t>
            </a:r>
            <a:r>
              <a:rPr lang="es-MX" dirty="0" smtClean="0"/>
              <a:t> ha señalado la disposición  de retirar, paulatinamente, las tropas USA de Irak. </a:t>
            </a:r>
            <a:endParaRPr lang="es-CL" dirty="0"/>
          </a:p>
        </p:txBody>
      </p:sp>
      <p:pic>
        <p:nvPicPr>
          <p:cNvPr id="8194" name="Picture 2" descr="http://upload.wikimedia.org/wikipedia/commons/0/07/Iraq_header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132856"/>
            <a:ext cx="4662386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332656"/>
            <a:ext cx="7467600" cy="1800200"/>
          </a:xfrm>
        </p:spPr>
        <p:txBody>
          <a:bodyPr/>
          <a:lstStyle/>
          <a:p>
            <a:r>
              <a:rPr lang="es-MX" dirty="0" smtClean="0"/>
              <a:t>EL CASO DE </a:t>
            </a:r>
            <a:r>
              <a:rPr lang="es-MX" dirty="0" smtClean="0"/>
              <a:t>ÁFRICA</a:t>
            </a:r>
          </a:p>
          <a:p>
            <a:endParaRPr lang="es-MX" dirty="0" smtClean="0"/>
          </a:p>
          <a:p>
            <a:r>
              <a:rPr lang="es-MX" dirty="0" smtClean="0"/>
              <a:t>Es la cara más inhumana, debido a los efectos de la colonización y descolonización. </a:t>
            </a:r>
            <a:endParaRPr lang="es-CL" dirty="0"/>
          </a:p>
        </p:txBody>
      </p:sp>
      <p:pic>
        <p:nvPicPr>
          <p:cNvPr id="11266" name="Picture 2" descr="http://crsespanol.org/_photos/afr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132856"/>
            <a:ext cx="6438900" cy="4314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580926"/>
          </a:xfrm>
        </p:spPr>
        <p:txBody>
          <a:bodyPr/>
          <a:lstStyle/>
          <a:p>
            <a:r>
              <a:rPr lang="es-MX" dirty="0" smtClean="0"/>
              <a:t>Reflexiona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7467600" cy="2044824"/>
          </a:xfrm>
        </p:spPr>
        <p:txBody>
          <a:bodyPr/>
          <a:lstStyle/>
          <a:p>
            <a:r>
              <a:rPr lang="es-MX" dirty="0" smtClean="0"/>
              <a:t>1. ¿Qué caracteriza a un mundo </a:t>
            </a:r>
            <a:r>
              <a:rPr lang="es-MX" dirty="0" err="1" smtClean="0"/>
              <a:t>multipolar</a:t>
            </a:r>
            <a:r>
              <a:rPr lang="es-MX" dirty="0" smtClean="0"/>
              <a:t> y a un mundo unipolar?</a:t>
            </a:r>
          </a:p>
          <a:p>
            <a:r>
              <a:rPr lang="es-MX" dirty="0" smtClean="0"/>
              <a:t>2. ¿Qué ventajas y desventajas presentan uno u otro para asegurar la paz y la seguridad en el mundo?</a:t>
            </a:r>
            <a:endParaRPr lang="es-CL" dirty="0"/>
          </a:p>
        </p:txBody>
      </p:sp>
      <p:pic>
        <p:nvPicPr>
          <p:cNvPr id="56322" name="Picture 2" descr="http://img.webme.com/pic/l/los-simpsons-guia/homero_pensand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573016"/>
            <a:ext cx="3810000" cy="2571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 smtClean="0"/>
              <a:t>En la actualidad  millones de africanos ven sus vidas amenazadas por el hambre, enfermedad y guerra.</a:t>
            </a:r>
            <a:endParaRPr lang="es-CL" dirty="0"/>
          </a:p>
        </p:txBody>
      </p:sp>
      <p:sp>
        <p:nvSpPr>
          <p:cNvPr id="7170" name="AutoShape 2" descr="http://graphics8.nytimes.com/images/2008/11/07/world/08congo_600.JPG"/>
          <p:cNvSpPr>
            <a:spLocks noChangeAspect="1" noChangeArrowheads="1"/>
          </p:cNvSpPr>
          <p:nvPr/>
        </p:nvSpPr>
        <p:spPr bwMode="auto">
          <a:xfrm>
            <a:off x="155575" y="-1508125"/>
            <a:ext cx="5715000" cy="3152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7172" name="Picture 4" descr="http://graphics8.nytimes.com/images/2008/11/07/world/08congo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996952"/>
            <a:ext cx="5715000" cy="3152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 smtClean="0"/>
              <a:t>Los principales problemas políticos que ha debido enfrentar la región han sido dos: los genocidios y las guerras civiles. </a:t>
            </a:r>
            <a:endParaRPr lang="es-CL" dirty="0"/>
          </a:p>
        </p:txBody>
      </p:sp>
      <p:pic>
        <p:nvPicPr>
          <p:cNvPr id="6146" name="Picture 2" descr="http://i.telegraph.co.uk/multimedia/archive/01243/congo_1243199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924944"/>
            <a:ext cx="5865650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 smtClean="0"/>
              <a:t>Ruanda más de 1.000.000 de personas muertas, como resultado del genocidio de la etnia </a:t>
            </a:r>
            <a:r>
              <a:rPr lang="es-MX" dirty="0" smtClean="0">
                <a:solidFill>
                  <a:srgbClr val="FF0000"/>
                </a:solidFill>
              </a:rPr>
              <a:t>Hutu </a:t>
            </a:r>
            <a:r>
              <a:rPr lang="es-MX" dirty="0" smtClean="0"/>
              <a:t>sobre los </a:t>
            </a:r>
            <a:r>
              <a:rPr lang="es-MX" dirty="0" smtClean="0">
                <a:solidFill>
                  <a:srgbClr val="FF0000"/>
                </a:solidFill>
              </a:rPr>
              <a:t>Tutsi</a:t>
            </a:r>
            <a:r>
              <a:rPr lang="es-MX" dirty="0" smtClean="0"/>
              <a:t>. </a:t>
            </a:r>
          </a:p>
          <a:p>
            <a:pPr>
              <a:buNone/>
            </a:pPr>
            <a:endParaRPr lang="es-CL" dirty="0"/>
          </a:p>
        </p:txBody>
      </p:sp>
      <p:pic>
        <p:nvPicPr>
          <p:cNvPr id="5122" name="Picture 2" descr="http://latrincheraobrera.files.wordpress.com/2008/08/cadac2a1veresruand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852936"/>
            <a:ext cx="4536504" cy="3714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764704"/>
            <a:ext cx="7467600" cy="4873752"/>
          </a:xfrm>
        </p:spPr>
        <p:txBody>
          <a:bodyPr/>
          <a:lstStyle/>
          <a:p>
            <a:r>
              <a:rPr lang="es-MX" dirty="0" smtClean="0"/>
              <a:t>República Democrática del Congo, murieron 3.5 millones de personas</a:t>
            </a:r>
            <a:endParaRPr lang="es-CL" dirty="0"/>
          </a:p>
        </p:txBody>
      </p:sp>
      <p:pic>
        <p:nvPicPr>
          <p:cNvPr id="4098" name="Picture 2" descr="http://4.bp.blogspot.com/_oM-Luj-M4yY/S7ps4g3p9YI/AAAAAAAAAAM/wgUSLJ_JJhc/s1600/congo-w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628800"/>
            <a:ext cx="6048672" cy="4908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¿Qué explica la situación de conflictos y rivalidades tribales?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 smtClean="0"/>
              <a:t>1. Escasa gobernabilidad</a:t>
            </a:r>
          </a:p>
          <a:p>
            <a:r>
              <a:rPr lang="es-MX" dirty="0" smtClean="0"/>
              <a:t>2. Rencillas políticas</a:t>
            </a:r>
          </a:p>
          <a:p>
            <a:r>
              <a:rPr lang="es-MX" dirty="0" smtClean="0"/>
              <a:t>3. Corrupción</a:t>
            </a:r>
          </a:p>
          <a:p>
            <a:r>
              <a:rPr lang="es-MX" dirty="0" smtClean="0"/>
              <a:t>4. Colonialismos</a:t>
            </a:r>
          </a:p>
          <a:p>
            <a:r>
              <a:rPr lang="es-MX" dirty="0" smtClean="0"/>
              <a:t>5. Neocolonialismos</a:t>
            </a:r>
          </a:p>
          <a:p>
            <a:r>
              <a:rPr lang="es-MX" dirty="0" smtClean="0"/>
              <a:t>6. Multinacionales</a:t>
            </a:r>
            <a:endParaRPr lang="es-CL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 smtClean="0"/>
              <a:t>La situación lleva a miles de africanos a emigrar. El objetivo es llegar a </a:t>
            </a:r>
            <a:r>
              <a:rPr lang="es-MX" dirty="0" smtClean="0"/>
              <a:t>E</a:t>
            </a:r>
            <a:r>
              <a:rPr lang="es-MX" dirty="0" smtClean="0"/>
              <a:t>uropa, pero esta ha cerrado sus fronteras y visas, salvo a los grupos instruidos</a:t>
            </a:r>
            <a:endParaRPr lang="es-CL" dirty="0"/>
          </a:p>
        </p:txBody>
      </p:sp>
      <p:pic>
        <p:nvPicPr>
          <p:cNvPr id="2050" name="Picture 2" descr="http://api.ning.com/files/qbZMXecNDKcAO67DkmiaSiGH8F9KZsuyDpJTaS9yhwGxHrtxrEs0W4fHgchIi8ZGyk5sTmHqMFSL3a8FekDYKXaF*bA641Wk/pateras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068960"/>
            <a:ext cx="4286250" cy="3190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91138" name="Picture 2" descr="http://montserratponsa.files.wordpress.com/2011/05/pateras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92696"/>
            <a:ext cx="5256584" cy="52776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92162" name="Picture 2" descr="http://4.bp.blogspot.com/_fDauylRSRIo/TRW_81blqXI/AAAAAAAALHE/lg_gTZIWhOQ/s1600/040820Pate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09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90114" name="Picture 2" descr="http://vientodelsur.files.wordpress.com/2007/12/esclavitu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04664"/>
            <a:ext cx="5400600" cy="6077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 smtClean="0"/>
              <a:t>Surge el tráfico ilegal de inmigrantes, a través de potentes mafias dedicadas a su transporte. </a:t>
            </a:r>
            <a:endParaRPr lang="es-CL" dirty="0"/>
          </a:p>
        </p:txBody>
      </p:sp>
      <p:pic>
        <p:nvPicPr>
          <p:cNvPr id="1026" name="Picture 2" descr="http://www.eacnur.org/media/fotos/patera_africanos_mediterrane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852936"/>
            <a:ext cx="5188636" cy="34542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7467600" cy="580926"/>
          </a:xfrm>
        </p:spPr>
        <p:txBody>
          <a:bodyPr/>
          <a:lstStyle/>
          <a:p>
            <a:r>
              <a:rPr lang="es-MX" dirty="0" smtClean="0"/>
              <a:t>RESPUESTAS: 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2332856"/>
          </a:xfrm>
        </p:spPr>
        <p:txBody>
          <a:bodyPr/>
          <a:lstStyle/>
          <a:p>
            <a:r>
              <a:rPr lang="es-MX" dirty="0" smtClean="0"/>
              <a:t>1. En un mundo </a:t>
            </a:r>
            <a:r>
              <a:rPr lang="es-MX" dirty="0" err="1" smtClean="0"/>
              <a:t>multipolar</a:t>
            </a:r>
            <a:r>
              <a:rPr lang="es-MX" dirty="0" smtClean="0"/>
              <a:t> existen distintos centros de poder a lo largo del planeta. Ejercen poder regional e equilibrio en las relaciones internacionales. En mundo unipolar, se asocia luego de la caída de la URSS para USA, como única potencia hegemónica mundial.  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539552" y="4149080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2. El existir una mayor cantidad de países (</a:t>
            </a:r>
            <a:r>
              <a:rPr lang="es-MX" sz="2400" dirty="0" err="1" smtClean="0"/>
              <a:t>multipolar</a:t>
            </a:r>
            <a:r>
              <a:rPr lang="es-MX" sz="2400" dirty="0" smtClean="0"/>
              <a:t>), podrían ejercer mayor presión, ante posibles conflictos. </a:t>
            </a:r>
          </a:p>
          <a:p>
            <a:r>
              <a:rPr lang="es-MX" sz="2400" dirty="0" smtClean="0"/>
              <a:t>En el caso de lo unipolar, el factor aliado juega un rol importante. La desventaja es tal, y nos hace pensar en los viejos imperialismos.  </a:t>
            </a:r>
            <a:endParaRPr lang="es-CL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188640"/>
            <a:ext cx="7467600" cy="1396752"/>
          </a:xfrm>
        </p:spPr>
        <p:txBody>
          <a:bodyPr/>
          <a:lstStyle/>
          <a:p>
            <a:r>
              <a:rPr lang="es-MX" dirty="0" smtClean="0"/>
              <a:t>FELICITACIONES</a:t>
            </a:r>
          </a:p>
          <a:p>
            <a:endParaRPr lang="es-MX" dirty="0" smtClean="0"/>
          </a:p>
          <a:p>
            <a:r>
              <a:rPr lang="es-MX" dirty="0" smtClean="0"/>
              <a:t>TRABAJO SUPERADO</a:t>
            </a:r>
            <a:endParaRPr lang="es-CL" dirty="0"/>
          </a:p>
        </p:txBody>
      </p:sp>
      <p:pic>
        <p:nvPicPr>
          <p:cNvPr id="58370" name="Picture 2" descr="http://sp8.fotolog.com/photo/8/13/8/andreitaa_87/1202662395_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844824"/>
            <a:ext cx="47625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471</TotalTime>
  <Words>1657</Words>
  <Application>Microsoft Office PowerPoint</Application>
  <PresentationFormat>Presentación en pantalla (4:3)</PresentationFormat>
  <Paragraphs>180</Paragraphs>
  <Slides>79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79</vt:i4>
      </vt:variant>
    </vt:vector>
  </HeadingPairs>
  <TitlesOfParts>
    <vt:vector size="80" baseType="lpstr">
      <vt:lpstr>Mirador</vt:lpstr>
      <vt:lpstr>APUNTES DE ACTIVIDAD PARA EL HOGAR</vt:lpstr>
      <vt:lpstr>Diapositiva 2</vt:lpstr>
      <vt:lpstr>RESPUESTAS:</vt:lpstr>
      <vt:lpstr>PREGUNTA</vt:lpstr>
      <vt:lpstr>Diapositiva 5</vt:lpstr>
      <vt:lpstr>Actividad de interpretación y confrontación de fuentes históricas</vt:lpstr>
      <vt:lpstr>Reflexiona</vt:lpstr>
      <vt:lpstr>RESPUESTAS: </vt:lpstr>
      <vt:lpstr>Diapositiva 9</vt:lpstr>
      <vt:lpstr>LA HEGEMONIA DE ESTADOS UNIDOS</vt:lpstr>
      <vt:lpstr>Diapositiva 11</vt:lpstr>
      <vt:lpstr>Diapositiva 12</vt:lpstr>
      <vt:lpstr>11 DE SEPTIEMBRE DEL 2001</vt:lpstr>
      <vt:lpstr>Diapositiva 14</vt:lpstr>
      <vt:lpstr>¿qué factores permitieron la hegemonía de usa?</vt:lpstr>
      <vt:lpstr>Diapositiva 16</vt:lpstr>
      <vt:lpstr>ACTIVIDAD 101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EXPANSIÓN DE LA DEMOCRACIA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LAS TRANSFORMACIONES  SOCIALES</vt:lpstr>
      <vt:lpstr>¿a qué se debe la participación femenina?</vt:lpstr>
      <vt:lpstr>Diapositiva 35</vt:lpstr>
      <vt:lpstr>LA PARTICIPACIÓN DE LOS JÓVENES</vt:lpstr>
      <vt:lpstr>Diapositiva 37</vt:lpstr>
      <vt:lpstr>Diapositiva 38</vt:lpstr>
      <vt:lpstr>Diapositiva 39</vt:lpstr>
      <vt:lpstr>LOS ENFRENTAMIENTOS ARMADOS EN EL NUEVO ORDEN INTERNACIONAL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EL CASO DE IRAK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  <vt:lpstr>Diapositiva 71</vt:lpstr>
      <vt:lpstr>Diapositiva 72</vt:lpstr>
      <vt:lpstr>Diapositiva 73</vt:lpstr>
      <vt:lpstr>¿Qué explica la situación de conflictos y rivalidades tribales?</vt:lpstr>
      <vt:lpstr>Diapositiva 75</vt:lpstr>
      <vt:lpstr>Diapositiva 76</vt:lpstr>
      <vt:lpstr>Diapositiva 77</vt:lpstr>
      <vt:lpstr>Diapositiva 78</vt:lpstr>
      <vt:lpstr>Diapositiva 79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APUNTES DE ACTIVIDAD</dc:title>
  <dc:creator>Pedro</dc:creator>
  <cp:lastModifiedBy>Pedro</cp:lastModifiedBy>
  <cp:revision>48</cp:revision>
  <dcterms:created xsi:type="dcterms:W3CDTF">2011-08-01T13:11:11Z</dcterms:created>
  <dcterms:modified xsi:type="dcterms:W3CDTF">2011-08-11T15:52:41Z</dcterms:modified>
</cp:coreProperties>
</file>