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9" r:id="rId1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0B118D-4359-4732-A6F4-6BD5F5B17C61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EC186853-F0BB-4854-800A-AEDADFCA6898}">
      <dgm:prSet phldrT="[Texto]"/>
      <dgm:spPr/>
      <dgm:t>
        <a:bodyPr/>
        <a:lstStyle/>
        <a:p>
          <a:r>
            <a:rPr lang="es-ES" dirty="0" smtClean="0"/>
            <a:t>Calidad</a:t>
          </a:r>
          <a:endParaRPr lang="es-AR" dirty="0"/>
        </a:p>
      </dgm:t>
    </dgm:pt>
    <dgm:pt modelId="{6F090EED-3BCB-4EF4-837F-E099C83AA4D5}" type="parTrans" cxnId="{0EEC1193-DF5B-43D3-8C2A-C7972CE81242}">
      <dgm:prSet/>
      <dgm:spPr/>
      <dgm:t>
        <a:bodyPr/>
        <a:lstStyle/>
        <a:p>
          <a:endParaRPr lang="es-AR"/>
        </a:p>
      </dgm:t>
    </dgm:pt>
    <dgm:pt modelId="{E5BAEA50-D37F-4391-B644-F31F4E751C08}" type="sibTrans" cxnId="{0EEC1193-DF5B-43D3-8C2A-C7972CE81242}">
      <dgm:prSet/>
      <dgm:spPr/>
      <dgm:t>
        <a:bodyPr/>
        <a:lstStyle/>
        <a:p>
          <a:endParaRPr lang="es-AR"/>
        </a:p>
      </dgm:t>
    </dgm:pt>
    <dgm:pt modelId="{273DCCA9-949D-4C28-A136-C61FB60690F6}">
      <dgm:prSet phldrT="[Texto]"/>
      <dgm:spPr/>
      <dgm:t>
        <a:bodyPr/>
        <a:lstStyle/>
        <a:p>
          <a:r>
            <a:rPr lang="es-ES" dirty="0" smtClean="0"/>
            <a:t>Técnica: funcionamiento.</a:t>
          </a:r>
          <a:endParaRPr lang="es-AR" dirty="0"/>
        </a:p>
      </dgm:t>
    </dgm:pt>
    <dgm:pt modelId="{D8E8C2DD-8581-4FCC-AC52-3636FCA6EC57}" type="parTrans" cxnId="{46B98F6F-1F61-4CA3-A37D-50FC8F4B1310}">
      <dgm:prSet/>
      <dgm:spPr/>
      <dgm:t>
        <a:bodyPr/>
        <a:lstStyle/>
        <a:p>
          <a:endParaRPr lang="es-AR"/>
        </a:p>
      </dgm:t>
    </dgm:pt>
    <dgm:pt modelId="{8D2BDC0D-A147-4227-90B3-DB2822FBB7E1}" type="sibTrans" cxnId="{46B98F6F-1F61-4CA3-A37D-50FC8F4B1310}">
      <dgm:prSet/>
      <dgm:spPr/>
      <dgm:t>
        <a:bodyPr/>
        <a:lstStyle/>
        <a:p>
          <a:endParaRPr lang="es-AR"/>
        </a:p>
      </dgm:t>
    </dgm:pt>
    <dgm:pt modelId="{BB9C3C2F-E774-4A21-9DC4-2DB79D9DE83E}">
      <dgm:prSet phldrT="[Texto]"/>
      <dgm:spPr/>
      <dgm:t>
        <a:bodyPr/>
        <a:lstStyle/>
        <a:p>
          <a:r>
            <a:rPr lang="es-ES" dirty="0" smtClean="0"/>
            <a:t>Económica:</a:t>
          </a:r>
        </a:p>
        <a:p>
          <a:r>
            <a:rPr lang="es-ES" dirty="0" smtClean="0"/>
            <a:t>duración.</a:t>
          </a:r>
          <a:endParaRPr lang="es-AR" dirty="0"/>
        </a:p>
      </dgm:t>
    </dgm:pt>
    <dgm:pt modelId="{1CF24879-7C7C-4D89-90E1-832EBD92DDA4}" type="parTrans" cxnId="{37EDAE30-E4EE-4B5F-805A-418ABCE652CE}">
      <dgm:prSet/>
      <dgm:spPr/>
      <dgm:t>
        <a:bodyPr/>
        <a:lstStyle/>
        <a:p>
          <a:endParaRPr lang="es-AR"/>
        </a:p>
      </dgm:t>
    </dgm:pt>
    <dgm:pt modelId="{4263F15A-85A0-4731-8EC7-FAC7F7573040}" type="sibTrans" cxnId="{37EDAE30-E4EE-4B5F-805A-418ABCE652CE}">
      <dgm:prSet/>
      <dgm:spPr/>
      <dgm:t>
        <a:bodyPr/>
        <a:lstStyle/>
        <a:p>
          <a:endParaRPr lang="es-AR"/>
        </a:p>
      </dgm:t>
    </dgm:pt>
    <dgm:pt modelId="{41B163C2-1DEC-430C-A64C-480A99A222FA}">
      <dgm:prSet phldrT="[Texto]"/>
      <dgm:spPr/>
      <dgm:t>
        <a:bodyPr/>
        <a:lstStyle/>
        <a:p>
          <a:r>
            <a:rPr lang="es-ES" dirty="0" smtClean="0"/>
            <a:t>Estética: </a:t>
          </a:r>
        </a:p>
        <a:p>
          <a:r>
            <a:rPr lang="es-ES" dirty="0" smtClean="0"/>
            <a:t>factores externos.</a:t>
          </a:r>
          <a:endParaRPr lang="es-AR" dirty="0"/>
        </a:p>
      </dgm:t>
    </dgm:pt>
    <dgm:pt modelId="{E615D5D8-0D50-44EB-80C9-6F7442F9DD9E}" type="parTrans" cxnId="{922F93F5-7A19-4561-BA71-4D8F187E7344}">
      <dgm:prSet/>
      <dgm:spPr/>
      <dgm:t>
        <a:bodyPr/>
        <a:lstStyle/>
        <a:p>
          <a:endParaRPr lang="es-AR"/>
        </a:p>
      </dgm:t>
    </dgm:pt>
    <dgm:pt modelId="{4AE81B46-ABA7-4774-B226-038F8C9E4D38}" type="sibTrans" cxnId="{922F93F5-7A19-4561-BA71-4D8F187E7344}">
      <dgm:prSet/>
      <dgm:spPr/>
      <dgm:t>
        <a:bodyPr/>
        <a:lstStyle/>
        <a:p>
          <a:endParaRPr lang="es-AR"/>
        </a:p>
      </dgm:t>
    </dgm:pt>
    <dgm:pt modelId="{3874C0B3-A5F2-47CC-9F08-061B45D35586}">
      <dgm:prSet phldrT="[Texto]"/>
      <dgm:spPr/>
      <dgm:t>
        <a:bodyPr/>
        <a:lstStyle/>
        <a:p>
          <a:r>
            <a:rPr lang="es-ES" dirty="0" smtClean="0"/>
            <a:t>Comercial:</a:t>
          </a:r>
        </a:p>
        <a:p>
          <a:r>
            <a:rPr lang="es-ES" dirty="0" smtClean="0"/>
            <a:t>Sin comparación.</a:t>
          </a:r>
          <a:endParaRPr lang="es-AR" dirty="0"/>
        </a:p>
      </dgm:t>
    </dgm:pt>
    <dgm:pt modelId="{41023D34-3DE8-40DF-904E-A234ABF1280A}" type="parTrans" cxnId="{8A96D1A5-CC2C-4248-9EC3-F72EAC819CD9}">
      <dgm:prSet/>
      <dgm:spPr/>
      <dgm:t>
        <a:bodyPr/>
        <a:lstStyle/>
        <a:p>
          <a:endParaRPr lang="es-AR"/>
        </a:p>
      </dgm:t>
    </dgm:pt>
    <dgm:pt modelId="{331D160B-54DD-4BD7-83F8-EED9C2295C54}" type="sibTrans" cxnId="{8A96D1A5-CC2C-4248-9EC3-F72EAC819CD9}">
      <dgm:prSet/>
      <dgm:spPr/>
      <dgm:t>
        <a:bodyPr/>
        <a:lstStyle/>
        <a:p>
          <a:endParaRPr lang="es-AR"/>
        </a:p>
      </dgm:t>
    </dgm:pt>
    <dgm:pt modelId="{850154F8-66AD-4842-81E7-D915305E6403}">
      <dgm:prSet/>
      <dgm:spPr/>
      <dgm:t>
        <a:bodyPr/>
        <a:lstStyle/>
        <a:p>
          <a:endParaRPr lang="es-AR"/>
        </a:p>
      </dgm:t>
    </dgm:pt>
    <dgm:pt modelId="{F6687067-43B9-408A-807C-30514A0FA500}" type="parTrans" cxnId="{3C6EC178-8793-4F7D-BC32-0F747AF3CD95}">
      <dgm:prSet/>
      <dgm:spPr/>
      <dgm:t>
        <a:bodyPr/>
        <a:lstStyle/>
        <a:p>
          <a:endParaRPr lang="es-AR"/>
        </a:p>
      </dgm:t>
    </dgm:pt>
    <dgm:pt modelId="{00F2A281-F54F-4191-B1AC-C7D4ED286F32}" type="sibTrans" cxnId="{3C6EC178-8793-4F7D-BC32-0F747AF3CD95}">
      <dgm:prSet/>
      <dgm:spPr/>
      <dgm:t>
        <a:bodyPr/>
        <a:lstStyle/>
        <a:p>
          <a:endParaRPr lang="es-AR"/>
        </a:p>
      </dgm:t>
    </dgm:pt>
    <dgm:pt modelId="{EE5E277B-D598-40C7-8C4F-F865C33F3159}">
      <dgm:prSet/>
      <dgm:spPr/>
      <dgm:t>
        <a:bodyPr/>
        <a:lstStyle/>
        <a:p>
          <a:endParaRPr lang="es-AR"/>
        </a:p>
      </dgm:t>
    </dgm:pt>
    <dgm:pt modelId="{8BF9F244-3E4A-4C8E-8DE7-07DD7F94AFB4}" type="parTrans" cxnId="{032DDA68-5C05-4731-B345-4448D59C0910}">
      <dgm:prSet/>
      <dgm:spPr/>
      <dgm:t>
        <a:bodyPr/>
        <a:lstStyle/>
        <a:p>
          <a:endParaRPr lang="es-AR"/>
        </a:p>
      </dgm:t>
    </dgm:pt>
    <dgm:pt modelId="{E9856721-CC47-46F1-94AE-A2DE1716024F}" type="sibTrans" cxnId="{032DDA68-5C05-4731-B345-4448D59C0910}">
      <dgm:prSet/>
      <dgm:spPr/>
      <dgm:t>
        <a:bodyPr/>
        <a:lstStyle/>
        <a:p>
          <a:endParaRPr lang="es-AR"/>
        </a:p>
      </dgm:t>
    </dgm:pt>
    <dgm:pt modelId="{806FFB02-63CA-45D9-9968-B269602FBC63}" type="pres">
      <dgm:prSet presAssocID="{0C0B118D-4359-4732-A6F4-6BD5F5B17C6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2A5D4B8-E030-4D5F-A8F3-C574DB9376F1}" type="pres">
      <dgm:prSet presAssocID="{0C0B118D-4359-4732-A6F4-6BD5F5B17C61}" presName="matrix" presStyleCnt="0"/>
      <dgm:spPr/>
    </dgm:pt>
    <dgm:pt modelId="{616EF610-518C-4AA4-A0E3-F82F20B64C51}" type="pres">
      <dgm:prSet presAssocID="{0C0B118D-4359-4732-A6F4-6BD5F5B17C61}" presName="tile1" presStyleLbl="node1" presStyleIdx="0" presStyleCnt="4"/>
      <dgm:spPr/>
      <dgm:t>
        <a:bodyPr/>
        <a:lstStyle/>
        <a:p>
          <a:endParaRPr lang="es-AR"/>
        </a:p>
      </dgm:t>
    </dgm:pt>
    <dgm:pt modelId="{91D9275D-FD70-49A1-B736-55BCF5A7DDAB}" type="pres">
      <dgm:prSet presAssocID="{0C0B118D-4359-4732-A6F4-6BD5F5B17C6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E8A47AA-D277-43CD-B308-98EF9F640912}" type="pres">
      <dgm:prSet presAssocID="{0C0B118D-4359-4732-A6F4-6BD5F5B17C61}" presName="tile2" presStyleLbl="node1" presStyleIdx="1" presStyleCnt="4" custLinFactNeighborX="-2362" custLinFactNeighborY="-6311"/>
      <dgm:spPr/>
      <dgm:t>
        <a:bodyPr/>
        <a:lstStyle/>
        <a:p>
          <a:endParaRPr lang="es-AR"/>
        </a:p>
      </dgm:t>
    </dgm:pt>
    <dgm:pt modelId="{D1F54A6D-94B9-4517-856A-1A73AB15865D}" type="pres">
      <dgm:prSet presAssocID="{0C0B118D-4359-4732-A6F4-6BD5F5B17C6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E9EB44F-559C-4793-A5A7-569BB3660412}" type="pres">
      <dgm:prSet presAssocID="{0C0B118D-4359-4732-A6F4-6BD5F5B17C61}" presName="tile3" presStyleLbl="node1" presStyleIdx="2" presStyleCnt="4"/>
      <dgm:spPr/>
      <dgm:t>
        <a:bodyPr/>
        <a:lstStyle/>
        <a:p>
          <a:endParaRPr lang="es-AR"/>
        </a:p>
      </dgm:t>
    </dgm:pt>
    <dgm:pt modelId="{766B8F2F-69B3-486C-8B60-F55D78983BDD}" type="pres">
      <dgm:prSet presAssocID="{0C0B118D-4359-4732-A6F4-6BD5F5B17C6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8AF60EF-9F2C-4826-BF68-1F9F4333B48E}" type="pres">
      <dgm:prSet presAssocID="{0C0B118D-4359-4732-A6F4-6BD5F5B17C61}" presName="tile4" presStyleLbl="node1" presStyleIdx="3" presStyleCnt="4"/>
      <dgm:spPr/>
      <dgm:t>
        <a:bodyPr/>
        <a:lstStyle/>
        <a:p>
          <a:endParaRPr lang="es-AR"/>
        </a:p>
      </dgm:t>
    </dgm:pt>
    <dgm:pt modelId="{DEAF9B10-EC40-4EA7-8207-A3067AE0CEE9}" type="pres">
      <dgm:prSet presAssocID="{0C0B118D-4359-4732-A6F4-6BD5F5B17C6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13704C3-E895-4297-8900-AF57A7925137}" type="pres">
      <dgm:prSet presAssocID="{0C0B118D-4359-4732-A6F4-6BD5F5B17C6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</dgm:ptLst>
  <dgm:cxnLst>
    <dgm:cxn modelId="{3953339F-5FBA-4996-9181-2419B349C6B3}" type="presOf" srcId="{3874C0B3-A5F2-47CC-9F08-061B45D35586}" destId="{A8AF60EF-9F2C-4826-BF68-1F9F4333B48E}" srcOrd="0" destOrd="0" presId="urn:microsoft.com/office/officeart/2005/8/layout/matrix1"/>
    <dgm:cxn modelId="{0DC1D068-E67F-4ED2-AE96-F256AD67660E}" type="presOf" srcId="{41B163C2-1DEC-430C-A64C-480A99A222FA}" destId="{0E9EB44F-559C-4793-A5A7-569BB3660412}" srcOrd="0" destOrd="0" presId="urn:microsoft.com/office/officeart/2005/8/layout/matrix1"/>
    <dgm:cxn modelId="{FCC1C0AC-FF6B-4B02-91C3-1488C5F3EDB9}" type="presOf" srcId="{0C0B118D-4359-4732-A6F4-6BD5F5B17C61}" destId="{806FFB02-63CA-45D9-9968-B269602FBC63}" srcOrd="0" destOrd="0" presId="urn:microsoft.com/office/officeart/2005/8/layout/matrix1"/>
    <dgm:cxn modelId="{46B98F6F-1F61-4CA3-A37D-50FC8F4B1310}" srcId="{EC186853-F0BB-4854-800A-AEDADFCA6898}" destId="{273DCCA9-949D-4C28-A136-C61FB60690F6}" srcOrd="0" destOrd="0" parTransId="{D8E8C2DD-8581-4FCC-AC52-3636FCA6EC57}" sibTransId="{8D2BDC0D-A147-4227-90B3-DB2822FBB7E1}"/>
    <dgm:cxn modelId="{37EDAE30-E4EE-4B5F-805A-418ABCE652CE}" srcId="{EC186853-F0BB-4854-800A-AEDADFCA6898}" destId="{BB9C3C2F-E774-4A21-9DC4-2DB79D9DE83E}" srcOrd="1" destOrd="0" parTransId="{1CF24879-7C7C-4D89-90E1-832EBD92DDA4}" sibTransId="{4263F15A-85A0-4731-8EC7-FAC7F7573040}"/>
    <dgm:cxn modelId="{922F93F5-7A19-4561-BA71-4D8F187E7344}" srcId="{EC186853-F0BB-4854-800A-AEDADFCA6898}" destId="{41B163C2-1DEC-430C-A64C-480A99A222FA}" srcOrd="2" destOrd="0" parTransId="{E615D5D8-0D50-44EB-80C9-6F7442F9DD9E}" sibTransId="{4AE81B46-ABA7-4774-B226-038F8C9E4D38}"/>
    <dgm:cxn modelId="{A7DFA9D9-73C3-49A7-8352-10F2E774AF21}" type="presOf" srcId="{EC186853-F0BB-4854-800A-AEDADFCA6898}" destId="{013704C3-E895-4297-8900-AF57A7925137}" srcOrd="0" destOrd="0" presId="urn:microsoft.com/office/officeart/2005/8/layout/matrix1"/>
    <dgm:cxn modelId="{032DDA68-5C05-4731-B345-4448D59C0910}" srcId="{0C0B118D-4359-4732-A6F4-6BD5F5B17C61}" destId="{EE5E277B-D598-40C7-8C4F-F865C33F3159}" srcOrd="1" destOrd="0" parTransId="{8BF9F244-3E4A-4C8E-8DE7-07DD7F94AFB4}" sibTransId="{E9856721-CC47-46F1-94AE-A2DE1716024F}"/>
    <dgm:cxn modelId="{8A96D1A5-CC2C-4248-9EC3-F72EAC819CD9}" srcId="{EC186853-F0BB-4854-800A-AEDADFCA6898}" destId="{3874C0B3-A5F2-47CC-9F08-061B45D35586}" srcOrd="3" destOrd="0" parTransId="{41023D34-3DE8-40DF-904E-A234ABF1280A}" sibTransId="{331D160B-54DD-4BD7-83F8-EED9C2295C54}"/>
    <dgm:cxn modelId="{3C6EC178-8793-4F7D-BC32-0F747AF3CD95}" srcId="{0C0B118D-4359-4732-A6F4-6BD5F5B17C61}" destId="{850154F8-66AD-4842-81E7-D915305E6403}" srcOrd="2" destOrd="0" parTransId="{F6687067-43B9-408A-807C-30514A0FA500}" sibTransId="{00F2A281-F54F-4191-B1AC-C7D4ED286F32}"/>
    <dgm:cxn modelId="{BCF60B1B-41EC-49CB-9405-CA8A587B812E}" type="presOf" srcId="{273DCCA9-949D-4C28-A136-C61FB60690F6}" destId="{616EF610-518C-4AA4-A0E3-F82F20B64C51}" srcOrd="0" destOrd="0" presId="urn:microsoft.com/office/officeart/2005/8/layout/matrix1"/>
    <dgm:cxn modelId="{F28B17E7-8E08-4F82-A266-A9E7DB48461B}" type="presOf" srcId="{41B163C2-1DEC-430C-A64C-480A99A222FA}" destId="{766B8F2F-69B3-486C-8B60-F55D78983BDD}" srcOrd="1" destOrd="0" presId="urn:microsoft.com/office/officeart/2005/8/layout/matrix1"/>
    <dgm:cxn modelId="{EB3E438E-E86E-4065-8166-FED98E6E5C92}" type="presOf" srcId="{BB9C3C2F-E774-4A21-9DC4-2DB79D9DE83E}" destId="{7E8A47AA-D277-43CD-B308-98EF9F640912}" srcOrd="0" destOrd="0" presId="urn:microsoft.com/office/officeart/2005/8/layout/matrix1"/>
    <dgm:cxn modelId="{6AF68084-E99B-4603-8AFD-004FBC258155}" type="presOf" srcId="{BB9C3C2F-E774-4A21-9DC4-2DB79D9DE83E}" destId="{D1F54A6D-94B9-4517-856A-1A73AB15865D}" srcOrd="1" destOrd="0" presId="urn:microsoft.com/office/officeart/2005/8/layout/matrix1"/>
    <dgm:cxn modelId="{0EEC1193-DF5B-43D3-8C2A-C7972CE81242}" srcId="{0C0B118D-4359-4732-A6F4-6BD5F5B17C61}" destId="{EC186853-F0BB-4854-800A-AEDADFCA6898}" srcOrd="0" destOrd="0" parTransId="{6F090EED-3BCB-4EF4-837F-E099C83AA4D5}" sibTransId="{E5BAEA50-D37F-4391-B644-F31F4E751C08}"/>
    <dgm:cxn modelId="{49EE3901-0E20-4A2B-A4A3-4E6B3C180048}" type="presOf" srcId="{273DCCA9-949D-4C28-A136-C61FB60690F6}" destId="{91D9275D-FD70-49A1-B736-55BCF5A7DDAB}" srcOrd="1" destOrd="0" presId="urn:microsoft.com/office/officeart/2005/8/layout/matrix1"/>
    <dgm:cxn modelId="{D0E7E4EB-75EE-44A3-B6B8-5B473E8F4D7F}" type="presOf" srcId="{3874C0B3-A5F2-47CC-9F08-061B45D35586}" destId="{DEAF9B10-EC40-4EA7-8207-A3067AE0CEE9}" srcOrd="1" destOrd="0" presId="urn:microsoft.com/office/officeart/2005/8/layout/matrix1"/>
    <dgm:cxn modelId="{70BF208B-88DA-4714-BEBC-89AC84BCB95C}" type="presParOf" srcId="{806FFB02-63CA-45D9-9968-B269602FBC63}" destId="{32A5D4B8-E030-4D5F-A8F3-C574DB9376F1}" srcOrd="0" destOrd="0" presId="urn:microsoft.com/office/officeart/2005/8/layout/matrix1"/>
    <dgm:cxn modelId="{313CCE60-D1F2-4368-8382-BE13B38F34C0}" type="presParOf" srcId="{32A5D4B8-E030-4D5F-A8F3-C574DB9376F1}" destId="{616EF610-518C-4AA4-A0E3-F82F20B64C51}" srcOrd="0" destOrd="0" presId="urn:microsoft.com/office/officeart/2005/8/layout/matrix1"/>
    <dgm:cxn modelId="{A273FB44-3254-4208-B6E8-56253A4D025E}" type="presParOf" srcId="{32A5D4B8-E030-4D5F-A8F3-C574DB9376F1}" destId="{91D9275D-FD70-49A1-B736-55BCF5A7DDAB}" srcOrd="1" destOrd="0" presId="urn:microsoft.com/office/officeart/2005/8/layout/matrix1"/>
    <dgm:cxn modelId="{3BC6425C-82E6-479B-ADAE-B6930B3FB51A}" type="presParOf" srcId="{32A5D4B8-E030-4D5F-A8F3-C574DB9376F1}" destId="{7E8A47AA-D277-43CD-B308-98EF9F640912}" srcOrd="2" destOrd="0" presId="urn:microsoft.com/office/officeart/2005/8/layout/matrix1"/>
    <dgm:cxn modelId="{0B1E7EB0-19BA-4414-9B44-AE233C7CFAEC}" type="presParOf" srcId="{32A5D4B8-E030-4D5F-A8F3-C574DB9376F1}" destId="{D1F54A6D-94B9-4517-856A-1A73AB15865D}" srcOrd="3" destOrd="0" presId="urn:microsoft.com/office/officeart/2005/8/layout/matrix1"/>
    <dgm:cxn modelId="{072653F3-74CF-440D-B757-B694F3FCDA2B}" type="presParOf" srcId="{32A5D4B8-E030-4D5F-A8F3-C574DB9376F1}" destId="{0E9EB44F-559C-4793-A5A7-569BB3660412}" srcOrd="4" destOrd="0" presId="urn:microsoft.com/office/officeart/2005/8/layout/matrix1"/>
    <dgm:cxn modelId="{20D0154F-1261-4B6C-B505-2790BC1126AD}" type="presParOf" srcId="{32A5D4B8-E030-4D5F-A8F3-C574DB9376F1}" destId="{766B8F2F-69B3-486C-8B60-F55D78983BDD}" srcOrd="5" destOrd="0" presId="urn:microsoft.com/office/officeart/2005/8/layout/matrix1"/>
    <dgm:cxn modelId="{9C3A95BE-47E9-4A42-8FA0-E308CAD696EC}" type="presParOf" srcId="{32A5D4B8-E030-4D5F-A8F3-C574DB9376F1}" destId="{A8AF60EF-9F2C-4826-BF68-1F9F4333B48E}" srcOrd="6" destOrd="0" presId="urn:microsoft.com/office/officeart/2005/8/layout/matrix1"/>
    <dgm:cxn modelId="{1272D140-242B-4C12-95BD-234E253AF258}" type="presParOf" srcId="{32A5D4B8-E030-4D5F-A8F3-C574DB9376F1}" destId="{DEAF9B10-EC40-4EA7-8207-A3067AE0CEE9}" srcOrd="7" destOrd="0" presId="urn:microsoft.com/office/officeart/2005/8/layout/matrix1"/>
    <dgm:cxn modelId="{8436D20E-02E6-4143-AACD-B7C0B46F3DFF}" type="presParOf" srcId="{806FFB02-63CA-45D9-9968-B269602FBC63}" destId="{013704C3-E895-4297-8900-AF57A792513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6EF610-518C-4AA4-A0E3-F82F20B64C51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Técnica: funcionamiento.</a:t>
          </a:r>
          <a:endParaRPr lang="es-AR" sz="2700" kern="1200" dirty="0"/>
        </a:p>
      </dsp:txBody>
      <dsp:txXfrm rot="16200000">
        <a:off x="762000" y="-762000"/>
        <a:ext cx="1524000" cy="3048000"/>
      </dsp:txXfrm>
    </dsp:sp>
    <dsp:sp modelId="{7E8A47AA-D277-43CD-B308-98EF9F640912}">
      <dsp:nvSpPr>
        <dsp:cNvPr id="0" name=""/>
        <dsp:cNvSpPr/>
      </dsp:nvSpPr>
      <dsp:spPr>
        <a:xfrm>
          <a:off x="2976006" y="0"/>
          <a:ext cx="3048000" cy="2032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Económica: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duración.</a:t>
          </a:r>
          <a:endParaRPr lang="es-AR" sz="2700" kern="1200" dirty="0"/>
        </a:p>
      </dsp:txBody>
      <dsp:txXfrm>
        <a:off x="2976006" y="0"/>
        <a:ext cx="3048000" cy="1524000"/>
      </dsp:txXfrm>
    </dsp:sp>
    <dsp:sp modelId="{0E9EB44F-559C-4793-A5A7-569BB3660412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Estética: 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factores externos.</a:t>
          </a:r>
          <a:endParaRPr lang="es-AR" sz="2700" kern="1200" dirty="0"/>
        </a:p>
      </dsp:txBody>
      <dsp:txXfrm rot="10800000">
        <a:off x="0" y="2539999"/>
        <a:ext cx="3048000" cy="1524000"/>
      </dsp:txXfrm>
    </dsp:sp>
    <dsp:sp modelId="{A8AF60EF-9F2C-4826-BF68-1F9F4333B48E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Comercial: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Sin comparación.</a:t>
          </a:r>
          <a:endParaRPr lang="es-AR" sz="2700" kern="1200" dirty="0"/>
        </a:p>
      </dsp:txBody>
      <dsp:txXfrm rot="5400000">
        <a:off x="3810000" y="1777999"/>
        <a:ext cx="1524000" cy="3048000"/>
      </dsp:txXfrm>
    </dsp:sp>
    <dsp:sp modelId="{013704C3-E895-4297-8900-AF57A7925137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Calidad</a:t>
          </a:r>
          <a:endParaRPr lang="es-AR" sz="2700" kern="1200" dirty="0"/>
        </a:p>
      </dsp:txBody>
      <dsp:txXfrm>
        <a:off x="2133600" y="1523999"/>
        <a:ext cx="1828800" cy="101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3312FF-9CC4-4D76-92E6-52E2BFC08786}" type="datetimeFigureOut">
              <a:rPr lang="es-AR" smtClean="0"/>
              <a:pPr/>
              <a:t>31/05/2011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81B1FF-8C42-40D7-AFA2-ACD68BD8F47D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Flia.%20Staffolani\Videos\Adivina!.mp4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ln>
            <a:solidFill>
              <a:schemeClr val="bg1">
                <a:lumMod val="50000"/>
                <a:lumOff val="50000"/>
              </a:schemeClr>
            </a:solidFill>
          </a:ln>
        </p:spPr>
        <p:txBody>
          <a:bodyPr/>
          <a:lstStyle/>
          <a:p>
            <a:r>
              <a:rPr lang="es-ES" sz="60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MARKETING-MIX</a:t>
            </a:r>
            <a:endParaRPr lang="es-AR" sz="60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131840" y="980728"/>
            <a:ext cx="2254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ETIQUETA</a:t>
            </a:r>
            <a:endParaRPr lang="es-AR" sz="3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979712" y="1700808"/>
            <a:ext cx="535935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Es un instrumento de promoción y de información.  </a:t>
            </a:r>
            <a:endParaRPr lang="es-AR" dirty="0"/>
          </a:p>
        </p:txBody>
      </p:sp>
      <p:sp>
        <p:nvSpPr>
          <p:cNvPr id="22530" name="AutoShape 2" descr="data:image/jpg;base64,/9j/4AAQSkZJRgABAQAAAQABAAD/2wCEAAkGBhMSEBAUEhQUFBQUFBQUEBQUFBQUFBAUFBQVFBQQFBQYHCYfFxokGRQVHy8gIycpLCwuFR4xNTAqNSYrLCkBCQoKDgwOGg8PGikkHyQsLCwsLCksKiwpLCwpLCwsLCwpLCwsLCwsLCwpLCwsLCwsLCksLCksLCwsLCksLCwsLP/AABEIAMcA/QMBIgACEQEDEQH/xAAbAAACAwEBAQAAAAAAAAAAAAAEBQIDBgEAB//EAEcQAAIBAwIEAwQGBggFAwUAAAECAwAEERIhBRMiMQZBURQjMmEkcXKBkbEVM0KUstMHFlJic6G0wSU0NXSCU+HwQ2OSs9H/xAAaAQACAwEBAAAAAAAAAAAAAAACAwEEBQAG/8QAMBEAAgIBAgQEBQQCAwAAAAAAAAECEQMSIQQxQVETYaHwIjJxkbGBwdHxQuEFIzP/2gAMAwEAAhEDEQA/APpJnLHJOSasVqFjNXoa8et92bkopBKNVuaojNXCoK8iWalCd/uqBNSgO/3VMfnQprmZvxv+kFhuZbe5igiiheXAhLzuY42dl1sdKA4wCBkUy8LXjy2FnJIxZ3t4mdj3ZmQEscfOveM/+m8Q/wC0uP8A9L1T4N/6bYf9tD/AK2sUvh/UUluJYeMStxS/hZyYoorVo1wOkyJlznGTk+poR7m6hs7l5nWSWMXEqEA6dCqWiRgAvbG/51XbH/jXE/8ACsv4Kzdnw9Z+FXbSF2MUt+8Z5jjBUHAOD1Dbsdqfkep78tvUdjVL7mx4PdPLbwSMMNJGjnAIGWUEgZ8t6LwfnWLh4NHFwiSaPWJHscsTLIQMxhiVUnC7+mKI4DwLMMF5du7yJGksSB2EcEcaAoAoPUxVQxJzktSXBbu+o5Teyo1mD865k/OsnwPgS3sK3N5rkebLxpzJFjgjJIREVGG+BnPz++ieClre8lsy7PEYhPbF2LPGNWh4Sx3IB3GfSocFur3QSny22Zo9VTD/ADqGK8BSxpapPzqwE1UpqwGgJLUNEo1Cg1IS0DIaLpTtSu7ts0cZK5pzRJ0DQnS0xRMcNF6KsRKNzOUEgC4hOh/st/CazcAxWzuIuh/st+RrKGPFZ/FT5I0eEapl8LmjoXpelFwmsrIizNDFDV6mhI2ouKghGynNBUVELVEVECr8YUinMChaiVNLIJqLSahx5VQ2cHYcjVcDQKS0Qslc8iKsolpep27dX3UIz1bZv1fcf9qq4s15kvMGUNmB+NZlHDr8FlBNpcYBIBOYXxgedVeDJVPDrEBlJFtDkAgkdA7jyoji3hGzupBJcW8crhQoZwSQoJIXY+rH8ajwzwjZ2rmS3t44nKlSyAglSQSu57ZA/CvTwlGqKaT1GTs1/wCNcT/wrL+CkvAx/wAH4j9viP5GvoU/DI1lklVAJJAokcZ1OEGEB+oUvtuFxxoyJGqoxdmUDpYv8ZIPfPnTJT3+3oWYx2+/qZmf/oJ/7D8ogD/nTawtuZYRJ/btI0//ADtwv+9WWXg20jEgSBFEqGOQZchkO5TBbYZA7Ypzb2QVVVQAqgKoHZVUAAD6gBXfN8veybrn2Mr4Eug9lFH2lgBhnj/ajeMleodwMYOaps/pHFpXj6ktrYQu43XnSSaygPYkL39MVpOIeDLO4fXNAjvsC/UrMB5MUI1ffTPh3DIYIxHDGkaDsqAADPc/M/M707w92+4vW6S7AS2jVMWJ9KcIBVoQUPgoLxmhGLQ132c07MFcNtQvAT47ETRmqyDT5rOqXsaF4AlmFCirlot7GqTARSJQaHLImUmpRNXHWoJQDAiYdDfZb8jWYeOtLI3Q32W/I1n9NZnGbNFvhtkyhVohBiohamBVBuy02XxNRcT0EgoqMVEdnZXmhlE1Xg0FC1Foa0IO0UZqmIIpKJSWgImohGrMlsaM4oYRTUUslLI3opH2pTm0VZwL2errB+v7j/tQTPV/Dm6vuP8AtXcPbzRfmKnH4GJvEHiV4r4Rx3CgRwtPPA/JXXhHMUERI5jSSFcnGdKr2ywqt/6RGZsQxRSDIBb2ggHJsU2KxsCdd8AfTlnzOKLhluZpbllmhjWK4eJAbUSthFQhi5lXfq9KS8S8Svbu0b3SAqXHTw9MExxRTlV+kd9MiY+an0GfZwS2Vb/r/Bk0+Yx4b4xNxPDEYkUv0tiXU4YJK5kVCg1Q+6K68g6jjFKrrxqyTS4SMquY1j5qhkcXMkPMuGKjk5EZwuSOtd96sl8VSoruZ9keaLK2ERJ5HNaZgBd5CqIXbfBO2Ac16XxSwaVXukGlxG7Nw9Cr5mEBckXJOkPp+IA43AONrkYR7HOcu4x4t4mMIt2WJWEsBncNLgxqHt1KqVVlc/SPUA6e+9K0/pE1MwWOPSrSEvzW08pInl5mOXqzhD06fMURFx15WiAvIzzZLiKM+wAgm23kbPtHwnAwfPahTxiXQr80rzEaSJW4aimUEwBdJ9pwdZuowDnG7asYNEl5EX5l1h48eRohyUw0iJKRMTjXdeygoNHVuQ25HmKt8MeMTcSwQkAs1usjPrBcPy4ZGV0CKO0w3Xbb7gFY8WaVo4faUWSUINAsQukvzlIDC4BwrQOpYdiVI75FlpxLlP7PHcophcW+kcPHRoktoFGTc5K5uY8H0DemDDjZMZUH23jMzWvEpIwqtbRM8Tq2tWzHIyMVZQQQY+xHnXI/6SMPHGUhZjI0blLjKHHwSxyMgVlJBU5IwVbbAzQQ8SzBSRKdJSN9X6PhAYSzchO94O8mob9sEnberE8SSEIUn1khTGicNUv1pLKdI9p8hA5OO5A06siu0pHOVjDg/wDSGZ5raLkqDKPeETDoYvKmmMMo5unldWnPxbE43r4t/SA8Vy6hIykRljMfNHMZxLaRpNKCvuo/fswOTqG+1Dnj8qyLGLlch3jyOHLpiImkg3PtOQGkiYDA8snFV2vilpUjdbyMiaSCAE8PXdp01qrfSOwGQ2exHnXWkCaGfxiRDYvoiQ3Ksx51wqRR6FUlFmVWV2bV0jbIBO2KUy/0lNhylvGSokfBnI0pHHdSGOXEZ0TAWpym+OYu9WvxG49le4N0hjj5hI9gXUOS7RnSvtGM6kON/TtQK+KJM/8AMjfXzD+jkIRx7QpRyLndibWYZXUDpGTgiuUkznYdf/0h6EkYRRNiYxIhuVWRNJmBe4UoBCG5PScnOtaE4j45lJYJFFH7wKrvLqwqXdrBLzAE0rtcjqDNjBPpm6Ljs72k9yLhSkf65P0cjP0okmSFuSrAI6tnVtv2IIqF/wCJZUkmja4VmQhcDhqETMzQhkQm5GSDNFnVgb9ziipPoDqaBrrx2VMeqFDr5xCJKzSaEadEYAxgEs1u+wJIyPvDtfGr6yGWFw0yheXMGXSy2a8uFtHvnDXJYg4wAR6VoJuIMqwSScRtI+bGJYeZZKjMjaWyAZ8jdh959a7ZW883MMV3CRHIF1CxXSSYo5A8ZFxuCkq70iWKPOixDLLlYas6vGWRlZWRirKQysMHcEbEUlU0bw15fpscrK5hYIrJHygVe3SXdNTebnzpcprz/Hxakkza4WWqLZfipKKgtWrWYWWSSiAaHFWKaIWwuJ6MjlFK9WK77aBTseShEsbkL46JFDxrRSLVWZbkyaVar1TXtVKaFNWXs9ds7kB//E/7Uuu7wKDS3h3EtU5H9xvzFXeDwN5FIl4vgbY04Nd4N787yb+CKhOI+HbedpGkDEvkt1YwSsK6l22I9njx9/rSB+LvFJd+9iRefM+HgkkOFRS7allUbBc4x+dXTcblQZM8GNTrkWs5xyyoYnE+wyygHzLCvUrG07RlJxqmvwPZuAQSR8shwC8zsVYKzG45glUtjdSJnX1AOxGM0Qvhi2LMxDdba5F1DTIeaZQHGNwCzgfJyKzZ47KqqxmhClXYn2SfoEbiNzJ7/pwxAqa+JpdvfxBSwXV7FcaMkKd25/YBlyfLUK5Ka6/khqHb8Gkj8J2oZWAcaWDRgOQsWJOYVQAbA7KQc9IA+dSbwxbLENTTsIo2CEylmjQchlCbYGn2WLAxjY5zk1m18S3GRh0IITJ9huelpH0RoVM+eog79u3rVsPiWVigE8PWVVT7Dc6Tr0jOefjAZlUnyLAHvU65+7F6Ie6K7W/4fGYpjHPzoVhlIyrFC8ZdepiurWLt28tRjOANIB815YtLJIyTLI7zESRnsomjuI5CTjS3MhBUYONwdjR54DKV0n2ErhFw1nI2ViBEakm4ydIJA9Mmvf1flyD9AyM4PsT5GpQjYPP81AH1CueVPqQsMl0/AMOIWOnlmO66Le3JUqGJSKZbmNW3PUTKGOcDSxBIwQJ3UNnGlqQLv3qRmAxOutI1AtkTVqGBi8WPYk7ggjGaJfgUzEkmxJKBCTZOSUXGEz7R2GkfgPSrv0RcEINVlhAFjHscmEAZGCqPaNhqjjO3mi+lB4i7/kLwn2/AqTiNhJIHUXRbCTEKBiRriZZo42BPxCS7DAZA6ju2CKB4cLFkQPHKhflYVGJEbPBax+0McL1DVEMjO7sdPfGgHhqXBGOH4KCMj2F90Ugqn/MdgVXb+6PQVYnhqUacfo/oKsn0F+hkAVWX6RsQFUD7I9KjxI9/yA8cuxRwuaCdZLUc8xXAudSylFaJldJJECgZUN7Tnq3GMYFOrzwzBK+shl6QmhG0R4VZVQ6ANionkxjA6twcCgbTgNxE2qNrFDhh0WcqjDFS2wucb6E3/ugeVW3j3sUbyNNbkKMkJZzux8tlFzv3pblv8L/ISjt8SGNt4ehW3mt11CKYOHXV8PMQI+jbpzgt9pmPnVd14Mt5ZJJCZQzkHKyY5bAxEugxsSYY85yOnYDJpJY+JZpXVUuIDqZlVjYXIQlUL/EbjG6q+PXQ1MOH8RupjGI7m0PMjMq/RJvhBRSG+ldLAyKCp3G/pToua5v8inpfQcS+F4GNv8Y5EcccQVyAEjkjkQHIJPVCm/11dwfgMdqhSLXpOjZm1YMcMcAI280iTPzHlWZTxPcEFvaINIhE4b9H3Gloy6oCp9q3OWXb5/XRVzxyZFdjf8POhSxVbd2cgIZOlBd5J0DUB5irG7Qu0gmwizccV/xov9FBSi4hwabeH0kEvExMyPIJ49TRo0aH6HBjCs7EbY/aNU30OQazeOxqddzR4KdWK0arVahn2rqyV5+UaNnTatBiNVgoWOSuSz4oULcSVxc4pTPxHBqq+vaUtJV3Dw+1sLkbye3wa8gpldwUDowaoZINMrRnqRB6Eup8A0ZNtWe4pdd6ZDHqkWMMdTF3FL8k4qPh1szn7DfmtLp3yaP8Nfrz9hvzWt7DBQVFnPGsbBuJSQCSUTBz9IuSuhkXKlYQ6nUQdwuMjsCSSKpQwlNP0llGSN7cbOiysM9zgxxnPnjbIJyZdXyxyXIaPWXluBnUwGkcpypIGBkqNz9VDJxCFS2bcfC5PvpTskDMoGRpXKkKdx5Y1adtNXR5l1fM6bi2JjjYMFVJBEqiFwY2CXDrq3xjIA0Y6cgk70VwjhFtK2heYAghkTVyQxzEmnGBrPQMb7fHjzoZpY3IzbiXPwHnzM7+4BQEsN8r0kZ+QzRYvUgaNooQS0URXEs7KhlaQctI9JOjoY4Cg509ORUO62OVXbr1G9l4TijOQzn9WTkRZJjm5w6ggIGoYIGAfTO9Tj8JxhUXmS6UIKqSmNtBIxo82jRie/TgYG1RvPEJiZtaLpV4I86yG1S8tnOgqOlUcnvnKYIGRQEXjdzj3I3yAdb41HOkElNhkEHzOCV1CkVke468S2Zr4hgAegA/AYqzNY6Hx0WJAhGV0lsucaTGXJU6d/hYD5jfFa5HBAI3B3B9QexpUoOPMbGal8pYKuSqRVy0phMsFWKaqBqatQgMsBqjiNgJ4ZImZlWRSrFMatJ7gagRuMg5HYmrRVqLXJO7QuVchRZeE445uaJJSdUrFWMRQmYANsE288EEEaiOxxSeCKGzkkiT2lltrfSqFodDJKYtUCtpDqS88L6idsEDABB2qrWMdknW4mlgRX9jSZyLidUYB5omRyoGFXkKwKjUSidioq5j1PmVMlLkFcJ4RZPG9srS/SLVGMbklo7d5Hm0CTTj4rjBGScafrom5/o9gkAVpbjSCxA1Rd2QIT+ryTtnJzuT5Eiq+ERxi/j6JYpRYRgxEDlRD3RKai2ouo0L8Pbz8hrAtNbkuQCSaEnCj9I4p/jRf6KCq5qt4TGfaOKf40X+igr0lu3pVPitVqi5wzSTEl5BS8nFPpbVj5UovrRhvg1mZcbe6Rr4ci5WUGfFBXV7VU0+KBkbNRixdWWZEZJM1WRXa7V7kLo+uTJ3pZOuKbyDalV+Kx+I2MnA7dCi9uMA1lOIXGTTzi8hANZpt6s8JDbUegwQqNlJFNPDS+/P2G/NaXFaa+G198fsN+a1oxe4Wdf9cvoH8OsUdrrWit9JlHUAdtMe1KOLzpDOY0jgCgxOMxpqVmdDzcs6r3c4yRuO/lUb29uI5LgQ8zBmuT0IG6wkeNRKNjAwQNu/n2ro4rcn4xJgGIH3GWkKaudHnlkZ1PHuQoOg4K5yL6T5nmJSTVHeI3UaMyCO1ys7x6XQHKOluCuM5BYSMc4O0fbY1Ca9UwRMUtdRguF6owRIIGAW3i0uRjJLbEg6fLfBnCOJzmaPmq41Ahl5WkKS7GORn0b9DxjZ8jBBXckakL227dvlQylp2JjHXbT9DG2/Gonn647fBBQSFB1qsNz0hzsRjkLsTs59RUeG30bK7PFbMRZmQBYkLZ0IDG2l2wOpVxjcY3yGUbQoPQfgK6EA8h+A+uheRdgvCff0MI/FlOhgluQpiIj5ShhKiRM8RGc4BkbGwOY28lOTZPGEiKFjMT6Ujw6IxjYguZFGXx0pyc4Y46jvtnXoo7gD1yMb/PP3/wCdWBR6D8B9VQ8ifNEeFJf5Ga4T4pd5YhI0RVy4KoFLghnVe0pIXpG5G+WyFOjVsAaGGn0H4D5f/wAH4CrOZtS5VLkiVcdm7CEGavSIUvE+KsS5NdFRXMGWp8hkjLVvOFKROas5tOWRIS4NjQTjIrDNfxm3lNwtoAtmkiFrddPMEt4jARluvIVyqZ2LN3yTWoWasxxni9wk9yqmUJyV5GmHWFf3RZ420HL6DdevwDbtlkMt7CsmOhnwiaM8QjBiVZ/0fHl45FMYXMZKJGB8OSMNqI6SAPM6sGsXwfirG+iWSNRL7BGzyEOJc5jLoRnQBqbcAA5UeWBWsE9dLIiIwdAPA3+k8U/x4f8ARW9NAAaR8Gk+kcU/xov9FBRcV7g96XlypNWHjxtp0GvBVbWisNxV0dwDXWrvh6E6pISX3hWN87YNZjiXg90yUORX0SOb1q1oVbypTwxfIbHi54+Z8XuLRkOGBFQC19a4hwBHBBA+usff+DWDdB2pE8c4+Zp4eLxz5m0Y0vu070e1CT1j8UriUMTpmW4rbZBrLSpg4rdXsWc1lOK22Dmp4PL/AInoOGnaoXYpr4cX3x+w35rSoU38Ofrj9hvzWtSPMfn/APOX0GfBu93/AN3L/DHSvi9pcm4coJjHmPOl20soEQwqLIpyCJc4K9+57UJc2avNOzPEhE1xoEjRqSQ1s7kahkAIrElceh2NLYeBkJjnWy+65bnnxe7SVZGZyVA25ZZsDGdQbcrk6UUudnlpTbWmjQcQF0WIjWXAuJHLBlGqJ4xGqx6jgkGRmwcAGPP11Pa3PKh6Z9QilA0y40vzCVMmqQk5jwACWIJAztmrZLG5aaGcCNwEt8qJQNRTEjOrYwQWkkA+QB89lg8IXAwSVYBlPK1JgY9n1MC6lSSIcYII6f71Qmu6OknvSfv9C+1ivVJ1pMQVITDgsp5EkYLDVt1sjdz2z5VdDZXPLnULL123LTmOQqyPoQ6Q0rnbMjEncYPxBlCgnwdPpYe71MX0uTkxI/LOkEDOxEgGPJq6/h25OsjQrSM7sdYwpaVJgvSBk6olGr0Yf2cUWz6oXuuj9/oWy210V3S4DakMgWUBSg0dMQVxpIAYHGny9Cassbe8E0Rk5xAljMnvco3vG1vs+yiLQMaSCQw0gkNWjgkYqNYAY/EBjAOTt+GKnml6+lINY+tsyZtb4PqAl2M3/wBUnWWVQpAL6Qur5YABICmpC1vcrkT5HKDESgDWiaAw95hk1DWThT1HUGyMasNXc1OvyR3hLuxAkdysMBCzu6TO2kybyL0aTL7047P05dT1DC6l0hxcOvVVcibX0oxExYNoCe8GXAwdDbgDdu29a1TXS1D4j7HeCu5kPZL8LpKzEBNHRKQ2oTGQMpL6tOhguS2ekg7CjLW3vVlRmE7aZHLAy5jY76n2kzpI0gLpIPUMKcGtKjVcpoXlfZHLCu7LwazXF7e5590UExR4VVNEoVRjlMQBrGg4jnGrbeRd99tEtZPjliTcXjarfDW6iQPKqMiDlN71SpxHmEjO49/275DFzCyrYY8IuZReRxSDtYxlyVQtrBQHMvxHqL7E4OMjfNapXrLcGjnW4iUlmgWyjAZSTAZBy1yu2CSAxznOD2G1aUUGTmdBbAHCpPf8T/xY/wDRw1ESHFVcMPvuJ/4kf+jhqtZaz+OyNSS8v4LHDQtP6hsNwQaaQ3WRSOI0dBLSeHztdQsuNMPkmq6C9oB3r0L1ceZ6rTK7xprccx3easIU0pElXJMasR4iuZVlh7E5KCno24BGaAlNY3GWtixiA7haQcVg2NaKYUqvo8iqWGTjI1eHnTMWwwSKbeGz74/Yb81oHiMeGNGeGj74/Yb81r0UN6ZpZneJ/QFv7fMs2daETytn2a5l1qyoUwyAqV1DPqMbEZNDLw5QytzJMqyMv0K8wSqbhujtrA7eWfOtyLhdWnUuruF1DUR66c5q2rvite/9Hm/ATfv+RBwriscUKRsZ20gAEWl0NgAMY5e24Pr3os+IovSf91uf5dNc1Q75+7v8vPf8R+NDs3fv8B1KKq/T/Yrk8RRek37tc/y6h+n4vSb92uf5dMyagWothb1d/f3F/wCn4vSb92uf5dd/T8XpN+7XP8ujwa6Wx/l/nsBU7EfF7/sX/wBYIvSb92uf5ddHiCL0m/drn+XTCucweo747jvjOPrxviu2O39/2Bf1hi9Jv3a5/l13+sMXpP8Autz/AC6ODV0P2379t++2dvXYGh2J37+/uBL4hi9J/wB1uf5dWr4kh9J/3W6/l0ajVLVjcnAHck4A++ode/6J+Lv7+4KviWH0n/dbr+XSPiTpJNNIjygSIq4ayvCVI5R1ZCb9VvHttszegrWCrA3bfc9h6474H4UKkou179CJQcub9/cyPDLxYrtGxOYktEh1ey3QJdSgwE0HAwpPb9rufLRDxND/AGbj90u/5VHq3qfT/M4A/E0QjYxk99h8z6ChlJS5r39iFFxWzE/A5db8QkCuFeRCheN4ywW1iQkK4BxqUjt5VW6+lPZvhb7LfkaRRjNZXGu5It8MqTLIjV0eQaqRsGrC9VIRVDpbsJDVTJNg7VSsu4qyQd6K9WyB009wmOfOKMhfIpRbyYIo3VncbU/FNv5uYrJA07ICcEUHccLB7USl1k4IxU3etqaw5ou9zEjKcGZ+8smUdqTXI2rcFQ3elt/wZGU42NZOb/jaerE/0NHh+NSdTPmXGIq54YPvj9hvzWmfH+HsgOR99KvDP68/Yb81qxwzuNPoehlNSwtrsPLjh0jPMynAkRVzrdShVcZChe/z1DAJqi44JOQwWU6SOkFpAQS/9rftGsYGQd9frmoX1mjSuxlVXDR9ycoX5Swjv5tG+Pm5qMfh8qCXkU5YBQQwQlni1IVB/aKEHH/qHvvnRX19DBkue3qdbg9xke9wOYHzrkLZBBY7jBGMjTjz+LG1etuDSoyksB1KzAPKeyxBm6h1FwjAhuwbbNXW9gY2ndnB1KsYADLhsAJuxOT1AA5J37+QCPhyQqg5iphWGFD9BaMI2ls53PUdxuT37gk/MU15epfccMlJbqxl2bPMlGcltLaewKAqAo2bTuRtimGDMTBJkYyMoQ80kFhhpFVsk5KgnAB9cYomLg2GuOoaJUKKqjGgdQHyJCsB/wCP3CEvCJHKMzqGTBTQmF1KYt21ZJ2ixtggMRnA3m/M6n2AlTpTXcQsqMnUZj1SLyGIPlkCJyO/6zsN6nBFoLap0zHy9S85iEKvHrL5Oxcqe42MhA+cpOAOVKh1AwVUAygKpjMe2HzjcHRnSMYG1EpwuQZw67SmVMmTudYxpzpTZzuvmAcGptdwdL7AMXDpSY8TJnRqZVmkbmK5fJG2RGSVAI7Bf2jg1dPZNrQc1FY4MamV9SYWMFkzvJtHIu/k5PqKst+DyRlX5itIF0EFQqMmhRjYZB1jV3xudvOirqyZpVdWC406tmywUsQpAOlh1eYyu5B3qHLclR25A5sG5bRBwzBgzKZJM6Gj0gMwy4BcM49dOPXHbDhEiOpZ9QVgQMk4AjlQYXT045ijuchfLtVsHDnWVpdYLPtIpXp05jChfPIVD3JGWP3zuLZ3EROgMp1Mp1lNWB1DBByp7fWaiwtPWgCS1YBmeYRAtKFJmbBfVOEYnIAIyvSDty/UYBUfCJyzdWkYOk8yVgA3O9yAe6jXH1nf3YwPS9+HtpiCMuqMOCXUsr8xdLsQCN87/PJHnmhv6uMS5aQEMxYAKVAPVhsA4BwwH/j37Y7V5kafIsTgMwyS+pjzFDM8nZ2iJIwvSSIyMbgFs9WMVdDwOdUGZCzba8vLpdVEIMecZUHly5IGfeZ3oU+H3JYBlVdghGollG/JIzgR9gRj9keVWN4bcg5dOyKpxJkBY2QMd93Vm1hs9wo2wMC35+hGny9Qm84e+iDVMo0CNWd3dQJBIjCQDtIx06QG+R7k1O1sX5IhEyNPG7OcyM5TMToucBWA1OD2GM9+1FXMEkkLL0K7euoqBryO2+dIH35qdpw9lmLllKgzMgCkNmd0dwxzggFNsd8jPbderYJx3CuH2rxW+iRtTAS76i3SWdlXUQM4UqOw7Uvhpq4IjYZLdLbtjJ2PoAP8qSxyYArH435ky7w6qLROUkGpI9WRgHc1SRk4FVKr4l1H30LFx3ogRkgmlnMIbFG291gYo4tdTpxaVlSy7imPNGB5UvvosYI7HvVwbUB8hiotxYEkpJM1Wvq7ffV2KqUqSR2I9akinHVv6YrTxTdvr+1dzCZ0SHNTJFcVwflUWarSltd2BV7FPEeHpKhBArGjwoYZy6bqVbI9Nx2/Ct2K8sQOc+hqdGqVosYeJnhTjex8zu+HxvcqTLh+g8vHxcvqTO/cBZCB36mPlUIvDGAMyKd9WTF8P6vqj68ISY9yNurAAxWi494b6pysqIrhZJEZVJGEEYYksMRnQuRjfBGoZIpA/htMNl48ttnSAN+XiNcODpDJ0rnzA387N1tY3Up7pepM+HlBTBAVDGQpjzpEfI+A6uhjyNzv8Z+9knkCQWAGogEA+WQMnG4O2TSqTw8r7NKjjqAGhd20yBiRqwSGk1YAGnSPromLgCq6tkYVtapoAVSOcRgdhgzZ7d1oXXVhK09kHFapaQatOerGrH90HGfxOKXP4e1SO7lcGV3UKvUQ2dJds7spwV26d++apHhcaNOpc4A+A4OCTgjXnB74BG+9dS7k3LsOdNc1jOMjIAJHmASQD95B/Ck8nhpT2YDaUMdJyTIZDqzq74k0nOchF7V248Nq2rBUAk7cvYDXMwXpYbATHAGN0U/Kppdzrl2G5qLuAMk4G25+ZAH+ZA++lD+G1OrqAJJJbQMnJnJBOckHnDO+4jH3eXw8o3yuenvHkdPJIXdiSuYu2f2q6l3OuXYcVxnAxkgZIAz5k9h9ZpYnA8QyRhh1srElCchSp6gW3JC7kafWoR+HQAvUMqUJbQMto5YBJznICHBztq/HqXc65dh0tWRyAkjO4xkeYznH5H8KS8O4DynjYMDoBBwhGoYIxu5C7nJwO+fI1GPw4AynWvSyn4CNWk51sQ+8m3x/XtvUNR7kpy7D2KUMFKnIIBUjsQdwRVsUwYAg5B7Edj/8wfwoO1ttCxDUTy1C98BsADJX7vuoM8ELCMM6lYydPuznBkWQnJcgP0BdQHZm23oKQTb7DyCQMAQcggEEbgg7gj5GiKz3DvD/ACmVg67LGuyMuycoEDD4wRFnGDu7dwSDK+8OiWR217FlYKVJVegq/ZgckkNnIwVFC4xvmRcq5D+X4G+y38JrPczanFjaCKEqMbCQkgY1M2pix+eTSJt6y+MW6L3C8nYdZNmrQ2D86Hsu9XXCb1Rr4bGyS1Udmtc7jzoe4hZcEjaiY3OMUziKvHpb/wB6OFTe4uWRw35oSLebYO4oZ+JhTivG6SKZkYZ9M0NxO/jdhoUDHerOPhnJ7iJ8QovkfQrO5DeVEohBO+3kPSh7ALjI898elXJq1Ent5Y/3oeGtQg3u75r9zJyfM6OSt6EZ86mhzvQtxCeZkDY96KDYp+HJJ5Jatqf38yWvhRLNShzmqASKvgJzV3G25IXJUhXdeFo5LhpmbOTGxUqDvG0RwCT8JEK5GO+TnypBxL+j1AvRI+NMYI0r2jiMZxjGCxwx8sqNiNqaXdzcJNeFOYSCns4aO6eIqUg14CKUJyZMYJOc52Bpnc3MxjtiiYZ2TnB0OY1MTuwIDdLalVMkkAt51oSvuLhLSzDxeG1WQOHOVYso0jSm+V0jO2Dv5g9gFGMNtP8A89aBe4u9IZ4tLFXOkQzYZ9IPLJbHLw22o5DeR70G97dEdKjYNgmCQF8CYg6C4Kfq4xg/+oD5gVXak+bNCMo1cRs1QzSie+ujzcRgYLaPdyNkKkzAeQbUUiGQdjJjGcVRd3tyDKVRjgYROVIVBDy4OofGSqpuo21gEDuJ0B60OiK9Sj2q4ywCs2JHKgoybapdEeo7OpATcYxtnvRNvcym3ZmUCXDaRokAOPhJQjV9wHltXaSVIMruKRT8XnUFmj0rhBkxvnLNGpIGdP7T9JYHpB9avgv5XCdOciJiyJIFIZrXJVj5Ye4274j388zpZGtDWuig455fZw7KOboDMoVhgnBKack5AJHqSPuoU30+5EZxpOByn1E4lIO7D+zGNOM9f1Co0k6hvUhQEdzJyFYriTbUNDnA5gVn5ezHCZbT3NBxXlyFi6CxJTWWST0JI0jJXPr5YGa7Sdqofoalmkljdz64kdSRpbmuYnTqzJjB7fsoPnqBGc7W3t9OrSCOPUAqlG0M+SxUacKc5BWQnAOzJt3qNO9E6trHINWKaQi9uNOooQTrwojc6N4QuoZ6vikOw7KcA4OYLxG5OlijKeWMoIZCAzC36ic74ZpRpHUAhOD2IuB2tGilk6H+y38JrP2zimlrdl4CXGlxGOauGGl2iDlRn7X3du9I7Yb7VmcZHkX+FpxY4tkq2Zs0MJNsVdEdqz7pUG1vZZDR3DY+v66A1gURZzEMDQXTQrJFuLoA8dcLwodNiKwpEndfPv8AXX1PjK82Pf6qyB4boJHl5bVr486X7FJ43KCfU2vDJ8HT55prPLgLjvml1lb/AAtjepzzEyhQdqyMWSWLC66tUKyxU57BzJ1Z+VenHYA4rlydl3x/vUZMDDE7eVabpakvv9eZXj0JuNsE1O0bc59KojOo/V2NXK3Xj5VZx/MpL6ESW1Cq7lvhK5jAKAnQhRcMA8KqC+rOCHlbP/2x89QMt3xA6SqOdOpowY0j5uIp/wBeA3Rh+UAo2OQfXSbei+1y6ANCseQfd5YNDKScHzVyiDVse52yajwYXgnjDiTkYmLmQwFjqlleMsUOVbBQYGVwf2cYrYWy6FQDuZ+IGLOjU2pVVREu64di75wd8Iuyrg5PTkYQ3PtaSfq3wXjDAooRACBIqYJyuGJDbZ09+wLyYcSK6CHwRMrMTbLrDRsF6VOYiGxghm/DcV8dtb2RJlCPga1VkMAZsm50FSzbLg2wYnDd8eZpM1T6D8U9PcCWZzcsnTy1RXYjuGY6RGfQ9LP9RFK1u7oEcxcLzADpQN3kjTSScdGlnOoZ3A38qukW85pOHAV35YzBpwT0h994+kb41DJ+sz4elwsgDgmMKAB7snJKdRYtqyCZCe4wBjfupJLsX7b7g5kuHKZRlwY9e2ns9oX7NuP+Y+5T99NsbrpBDDUYuZqUMIxogDlCWyTnnZBzjGftaE1BhXavILR5mfSa6YDUjDrBwEXqUGNijkkYGC4+eMZPcsOFXMjLiZSHGTuuAV1EL6b7HyHlR9cIrnK+hyjT5iAXF2ynKMMrIMBQrAmPKnUMYw+V2wfQt3o/iEkoY8oEjQxUaQwZ+rpZiw0jGkj1JIo/NcqdXkco+YpElzuRnAzpBjUFwNZUsM9JOEBA7aj2PYiKaflzEr1gHlgqBltOSoAPUobAB86OFSzUN+Ryj5i+3mmMgJUiMltioBxmfSxOcg4WHb++fure5uhI2FygkAUBQSyZb9o7bjST3wcjK00BqYNRfkdp8xPG9yFT4yQFDkgEnbDtozhiNyNtyB3oi7knMCYDB2VuZoUFlbSdAxnpye5GdP8AnTDNSDV1+Ryj5gtlPMyXHOAGNegAYAXDbA+Y7b/PufJVay4p7M3u3+y38JrMxvkCqHFK2jQ4VfC0NoZRnNFpLSeJ8HejoHzmsucaLEkgyIZosPgUvjkxRcTg0EVuJmgxLkjAPamcVtG4BKik47jNGQSYFNU9DspZYXyCEkaKQqw7f5jyNRuEBbmdgdsV6vVV4iOiU8S5RewhO6l3ReshUEnddsVaEEq4btnIr1eqzg+KSg+TQqWytErdsDFERv516vVr4OSQvIixd+9ECvV6tKPUrTOEVW8Vdr1DNWDF0IOL2uDqFKzXq9VZKjWxNuCs4y1UwrteohhDFRNer1cCcArxFer1EccNer1erjjumu5r1eqGcTrler1QcQuP1b/Yb+E1k4Za9Xqr5lyL3C8mGRSUVBLiu16s2aRcC45c1aV04INer1KpUAEJMcinNuuVBrteoU6TKXEKkj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22536" name="Picture 8" descr="http://ntic.uson.mx/wikiseguridad/images/3/3e/Etiqueta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348880"/>
            <a:ext cx="5676900" cy="4210050"/>
          </a:xfrm>
          <a:prstGeom prst="rect">
            <a:avLst/>
          </a:prstGeom>
          <a:solidFill>
            <a:srgbClr val="0066CC"/>
          </a:solidFill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9" name="8 CuadroTexto"/>
          <p:cNvSpPr txBox="1"/>
          <p:nvPr/>
        </p:nvSpPr>
        <p:spPr>
          <a:xfrm>
            <a:off x="251520" y="2996952"/>
            <a:ext cx="2411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DEBE CONTENER:</a:t>
            </a:r>
            <a:endParaRPr lang="es-A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te dicen estas imágenes?</a:t>
            </a:r>
            <a:endParaRPr lang="es-AR" dirty="0"/>
          </a:p>
        </p:txBody>
      </p:sp>
      <p:pic>
        <p:nvPicPr>
          <p:cNvPr id="4" name="Adivina!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699792" y="2420888"/>
            <a:ext cx="3888432" cy="302433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75856" y="1628800"/>
            <a:ext cx="18513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MARCA</a:t>
            </a:r>
            <a:endParaRPr lang="es-AR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619672" y="2636912"/>
            <a:ext cx="5616624" cy="1015663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  <a:outerShdw blurRad="57150" dist="38100" dir="5400000" algn="ctr" rotWithShape="0">
              <a:schemeClr val="accent2">
                <a:shade val="9000"/>
                <a:satMod val="105000"/>
                <a:alpha val="48000"/>
              </a:scheme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Modo de identificar un producto y de diferenciarlo formalmente de los demás a efectos comerciales  y legales . </a:t>
            </a:r>
            <a:endParaRPr lang="es-A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6626" name="Picture 2" descr="http://www.ejdg.com.ar/blog/wp-content/uploads/2010/08/Peugeot-New-Logo-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221088"/>
            <a:ext cx="2773009" cy="1368152"/>
          </a:xfrm>
          <a:prstGeom prst="rect">
            <a:avLst/>
          </a:prstGeom>
          <a:noFill/>
        </p:spPr>
      </p:pic>
      <p:pic>
        <p:nvPicPr>
          <p:cNvPr id="26628" name="Picture 4" descr="http://fotos0.mundofotos.net/2007/31_03_2007/nose1175295972/una-marca-registrada-por-nosotros-clik-oa-bo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005064"/>
            <a:ext cx="2419469" cy="2016224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3347864" y="4365104"/>
            <a:ext cx="13481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i="1" dirty="0" smtClean="0"/>
              <a:t>Funciones:</a:t>
            </a:r>
          </a:p>
          <a:p>
            <a:pPr>
              <a:buFont typeface="Arial" pitchFamily="34" charset="0"/>
              <a:buChar char="•"/>
            </a:pPr>
            <a:r>
              <a:rPr lang="es-ES" b="1" i="1" dirty="0" smtClean="0"/>
              <a:t>  objetiva </a:t>
            </a:r>
          </a:p>
          <a:p>
            <a:pPr>
              <a:buFont typeface="Arial" pitchFamily="34" charset="0"/>
              <a:buChar char="•"/>
            </a:pPr>
            <a:r>
              <a:rPr lang="es-ES" b="1" i="1" dirty="0" smtClean="0"/>
              <a:t>  subjetiva</a:t>
            </a:r>
            <a:endParaRPr lang="es-AR" b="1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arellanomarketing.com/blog/wp-content/uploads/2011/03/caracteristicas-de-una-buena-mar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9144000" cy="616530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http://t2.gstatic.com/images?q=tbn:ANd9GcRt2haA3DXRmATiQ9pYjwBJnFM-BbnzjPCoG41aw1wF2TkikE56V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692696"/>
            <a:ext cx="3528392" cy="2232248"/>
          </a:xfrm>
          <a:prstGeom prst="rect">
            <a:avLst/>
          </a:prstGeom>
          <a:noFill/>
        </p:spPr>
      </p:pic>
      <p:sp>
        <p:nvSpPr>
          <p:cNvPr id="6" name="5 Flecha abajo"/>
          <p:cNvSpPr/>
          <p:nvPr/>
        </p:nvSpPr>
        <p:spPr>
          <a:xfrm>
            <a:off x="4283968" y="2924944"/>
            <a:ext cx="50405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755576" y="3861048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Medio por el cual se pueden satisfacer las necesidades del consumidor. </a:t>
            </a:r>
            <a:endParaRPr lang="es-AR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11560" y="5229200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PRODUCTO ADECUADO                            ESTIMULA A LA DEMANDA</a:t>
            </a:r>
            <a:endParaRPr lang="es-AR" dirty="0"/>
          </a:p>
        </p:txBody>
      </p:sp>
      <p:sp>
        <p:nvSpPr>
          <p:cNvPr id="9" name="8 Flecha derecha"/>
          <p:cNvSpPr/>
          <p:nvPr/>
        </p:nvSpPr>
        <p:spPr>
          <a:xfrm>
            <a:off x="3707904" y="51571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1412776"/>
            <a:ext cx="8208913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producto es cualquier bien, servicio o ideas que posea valor para el consumidor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275856" y="148478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ESTÁ CENTRADO EN:</a:t>
            </a:r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3203848" y="1412776"/>
            <a:ext cx="2520280" cy="432048"/>
          </a:xfrm>
          <a:prstGeom prst="rect">
            <a:avLst/>
          </a:prstGeom>
          <a:noFill/>
          <a:ln w="381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Flecha izquierda y arriba"/>
          <p:cNvSpPr/>
          <p:nvPr/>
        </p:nvSpPr>
        <p:spPr>
          <a:xfrm rot="13517517">
            <a:off x="3825250" y="1981205"/>
            <a:ext cx="1368889" cy="1382315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1259632" y="3140968"/>
            <a:ext cx="2808312" cy="369332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LOS ATRIBUTOS FÍSICOS </a:t>
            </a:r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716016" y="3140968"/>
            <a:ext cx="4320480" cy="369332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LAS NECESIDADES DEL CONSUMIDOR</a:t>
            </a:r>
            <a:endParaRPr lang="es-A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1556792"/>
            <a:ext cx="5433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Dimensiones del producto:</a:t>
            </a:r>
            <a:endParaRPr lang="es-AR" sz="3200" b="1" u="sng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47664" y="2708920"/>
            <a:ext cx="3997120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</a:t>
            </a:r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Forma, diseño y color.</a:t>
            </a:r>
          </a:p>
          <a:p>
            <a:pPr>
              <a:buFont typeface="Arial" pitchFamily="34" charset="0"/>
              <a:buChar char="•"/>
            </a:pPr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Calidad y garantía.</a:t>
            </a:r>
          </a:p>
          <a:p>
            <a:pPr>
              <a:buFont typeface="Arial" pitchFamily="34" charset="0"/>
              <a:buChar char="•"/>
            </a:pPr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Envase. </a:t>
            </a:r>
          </a:p>
          <a:p>
            <a:pPr>
              <a:buFont typeface="Arial" pitchFamily="34" charset="0"/>
              <a:buChar char="•"/>
            </a:pPr>
            <a:r>
              <a:rPr lang="es-E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Etiqueta.</a:t>
            </a:r>
          </a:p>
          <a:p>
            <a:pPr>
              <a:buFont typeface="Arial" pitchFamily="34" charset="0"/>
              <a:buChar char="•"/>
            </a:pPr>
            <a:r>
              <a:rPr lang="es-E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Marca.</a:t>
            </a:r>
          </a:p>
          <a:p>
            <a:endParaRPr lang="es-AR" dirty="0"/>
          </a:p>
        </p:txBody>
      </p:sp>
      <p:pic>
        <p:nvPicPr>
          <p:cNvPr id="64516" name="Picture 4" descr="http://deliciosadas.com/upload/2007/07/siluettepl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789040"/>
            <a:ext cx="3143250" cy="25241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6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247 0.00487 L 0.07222 -0.0055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835696" y="980728"/>
            <a:ext cx="497129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 </a:t>
            </a:r>
            <a:endParaRPr lang="es-E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FORMA.  DISEÑO.    COLOR.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691680" y="2564904"/>
            <a:ext cx="5389489" cy="22775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Permite: </a:t>
            </a:r>
            <a:endParaRPr lang="es-ES" sz="16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</a:pPr>
            <a:r>
              <a:rPr lang="es-ES" sz="2400" dirty="0" smtClean="0"/>
              <a:t>   Individualización y racionalización.</a:t>
            </a:r>
          </a:p>
          <a:p>
            <a:pPr>
              <a:buFont typeface="Wingdings" pitchFamily="2" charset="2"/>
              <a:buChar char="v"/>
            </a:pPr>
            <a:r>
              <a:rPr lang="es-ES" sz="2400" dirty="0" smtClean="0"/>
              <a:t>   Estética.</a:t>
            </a:r>
          </a:p>
          <a:p>
            <a:pPr>
              <a:buFont typeface="Wingdings" pitchFamily="2" charset="2"/>
              <a:buChar char="v"/>
            </a:pPr>
            <a:r>
              <a:rPr lang="es-ES" sz="2400" dirty="0" smtClean="0"/>
              <a:t>   Llamar la atención.</a:t>
            </a:r>
          </a:p>
          <a:p>
            <a:pPr>
              <a:buFont typeface="Arial" pitchFamily="34" charset="0"/>
              <a:buChar char="•"/>
            </a:pPr>
            <a:endParaRPr lang="es-AR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1259632" y="7647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827584" y="5013176"/>
            <a:ext cx="74888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Calidad esperada       Calidad percibida        consumidor insatisfecho</a:t>
            </a:r>
          </a:p>
          <a:p>
            <a:endParaRPr lang="es-ES" dirty="0" smtClean="0"/>
          </a:p>
          <a:p>
            <a:r>
              <a:rPr lang="es-ES" dirty="0" smtClean="0"/>
              <a:t>Calidad esperada       Calidad percibida        consumidor contento</a:t>
            </a:r>
          </a:p>
          <a:p>
            <a:endParaRPr lang="es-ES" dirty="0" smtClean="0"/>
          </a:p>
          <a:p>
            <a:r>
              <a:rPr lang="es-ES" dirty="0" smtClean="0"/>
              <a:t>Calidad esperada       Calidad percibida        consumidor muy satisfecho</a:t>
            </a:r>
          </a:p>
          <a:p>
            <a:endParaRPr lang="es-ES" dirty="0" smtClean="0"/>
          </a:p>
          <a:p>
            <a:r>
              <a:rPr lang="es-ES" dirty="0" smtClean="0"/>
              <a:t>  </a:t>
            </a:r>
            <a:endParaRPr lang="es-AR" dirty="0"/>
          </a:p>
        </p:txBody>
      </p:sp>
      <p:sp>
        <p:nvSpPr>
          <p:cNvPr id="5" name="4 Medio marco"/>
          <p:cNvSpPr/>
          <p:nvPr/>
        </p:nvSpPr>
        <p:spPr>
          <a:xfrm rot="7945701">
            <a:off x="2543510" y="5071387"/>
            <a:ext cx="284304" cy="287184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4788024" y="5085184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Medio marco"/>
          <p:cNvSpPr/>
          <p:nvPr/>
        </p:nvSpPr>
        <p:spPr>
          <a:xfrm rot="18819054">
            <a:off x="2758075" y="6149872"/>
            <a:ext cx="284304" cy="287184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9" name="8 Igual que"/>
          <p:cNvSpPr/>
          <p:nvPr/>
        </p:nvSpPr>
        <p:spPr>
          <a:xfrm>
            <a:off x="2627784" y="5589240"/>
            <a:ext cx="288032" cy="36004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4860032" y="6165304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Flecha derecha"/>
          <p:cNvSpPr/>
          <p:nvPr/>
        </p:nvSpPr>
        <p:spPr>
          <a:xfrm>
            <a:off x="4788024" y="5589240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915816" y="1268760"/>
            <a:ext cx="28632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GARANTÍA</a:t>
            </a:r>
            <a:endParaRPr lang="es-AR" sz="4000" dirty="0"/>
          </a:p>
        </p:txBody>
      </p:sp>
      <p:sp>
        <p:nvSpPr>
          <p:cNvPr id="3" name="2 CuadroTexto"/>
          <p:cNvSpPr txBox="1"/>
          <p:nvPr/>
        </p:nvSpPr>
        <p:spPr>
          <a:xfrm>
            <a:off x="899592" y="2132856"/>
            <a:ext cx="7590861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400" dirty="0" smtClean="0"/>
              <a:t>Es la promesa del fabricante que el producto funcionará </a:t>
            </a:r>
          </a:p>
          <a:p>
            <a:pPr algn="ctr"/>
            <a:r>
              <a:rPr lang="es-ES" sz="2400" dirty="0" smtClean="0"/>
              <a:t>con los fines propuestos.</a:t>
            </a:r>
            <a:endParaRPr lang="es-AR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051720" y="3645024"/>
            <a:ext cx="5273495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i="1" dirty="0" smtClean="0"/>
              <a:t>Función:   </a:t>
            </a:r>
            <a:endParaRPr lang="es-ES" sz="2400" b="1" i="1" dirty="0" smtClean="0"/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 Crear seguridad en el usuario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 Proteger  al cliente de los defectos de fabricación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 Herramienta promocional</a:t>
            </a:r>
            <a:endParaRPr lang="es-A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75856" y="836712"/>
            <a:ext cx="1905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ENVASE</a:t>
            </a:r>
            <a:endParaRPr lang="es-AR" sz="3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339752" y="1700808"/>
            <a:ext cx="432048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Es el recipiente, caja o envoltura que por diversas razones acompaña al producto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115616" y="3068960"/>
            <a:ext cx="192899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Sus objetivos son: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Contener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Proteger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Conservación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Promoción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Presentación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Diferenciación</a:t>
            </a:r>
          </a:p>
        </p:txBody>
      </p:sp>
      <p:pic>
        <p:nvPicPr>
          <p:cNvPr id="1026" name="Picture 2" descr="http://grupoadm.cl/blogregalospublicitarios/wp-content/uploads/2008/05/envas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708920"/>
            <a:ext cx="4104456" cy="3384376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259633" y="6021288"/>
            <a:ext cx="6408712" cy="646331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s-E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Packaging</a:t>
            </a:r>
            <a:r>
              <a:rPr lang="es-E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s-ES" dirty="0" smtClean="0"/>
              <a:t>forma de posicionarse la empresa para obtener ventajas competitiva</a:t>
            </a:r>
            <a:endParaRPr lang="es-A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588</TotalTime>
  <Words>248</Words>
  <Application>Microsoft Office PowerPoint</Application>
  <PresentationFormat>Presentación en pantalla (4:3)</PresentationFormat>
  <Paragraphs>61</Paragraphs>
  <Slides>13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Flujo</vt:lpstr>
      <vt:lpstr>MARKETING-MIX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¿Qué te dicen estas imágenes?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Flia. Staffolani</dc:creator>
  <cp:lastModifiedBy>Flia. Staffolani</cp:lastModifiedBy>
  <cp:revision>62</cp:revision>
  <dcterms:created xsi:type="dcterms:W3CDTF">2011-05-19T21:42:41Z</dcterms:created>
  <dcterms:modified xsi:type="dcterms:W3CDTF">2011-05-31T15:40:16Z</dcterms:modified>
</cp:coreProperties>
</file>