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BD436462-622F-4D3E-B01E-3BE52195868C}" type="datetimeFigureOut">
              <a:rPr lang="es-ES" smtClean="0"/>
              <a:pPr/>
              <a:t>05/05/2011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1481F6B-A89E-4489-B8C9-B8EE8188B6B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D436462-622F-4D3E-B01E-3BE52195868C}" type="datetimeFigureOut">
              <a:rPr lang="es-ES" smtClean="0"/>
              <a:pPr/>
              <a:t>05/05/2011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1481F6B-A89E-4489-B8C9-B8EE8188B6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D436462-622F-4D3E-B01E-3BE52195868C}" type="datetimeFigureOut">
              <a:rPr lang="es-ES" smtClean="0"/>
              <a:pPr/>
              <a:t>05/05/2011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1481F6B-A89E-4489-B8C9-B8EE8188B6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D436462-622F-4D3E-B01E-3BE52195868C}" type="datetimeFigureOut">
              <a:rPr lang="es-ES" smtClean="0"/>
              <a:pPr/>
              <a:t>05/05/2011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1481F6B-A89E-4489-B8C9-B8EE8188B6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D436462-622F-4D3E-B01E-3BE52195868C}" type="datetimeFigureOut">
              <a:rPr lang="es-ES" smtClean="0"/>
              <a:pPr/>
              <a:t>05/05/2011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1481F6B-A89E-4489-B8C9-B8EE8188B6B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D436462-622F-4D3E-B01E-3BE52195868C}" type="datetimeFigureOut">
              <a:rPr lang="es-ES" smtClean="0"/>
              <a:pPr/>
              <a:t>05/05/2011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1481F6B-A89E-4489-B8C9-B8EE8188B6B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BD436462-622F-4D3E-B01E-3BE52195868C}" type="datetimeFigureOut">
              <a:rPr lang="es-ES" smtClean="0"/>
              <a:pPr/>
              <a:t>05/05/2011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1481F6B-A89E-4489-B8C9-B8EE8188B6B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BD436462-622F-4D3E-B01E-3BE52195868C}" type="datetimeFigureOut">
              <a:rPr lang="es-ES" smtClean="0"/>
              <a:pPr/>
              <a:t>05/05/2011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1481F6B-A89E-4489-B8C9-B8EE8188B6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D436462-622F-4D3E-B01E-3BE52195868C}" type="datetimeFigureOut">
              <a:rPr lang="es-ES" smtClean="0"/>
              <a:pPr/>
              <a:t>05/05/2011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1481F6B-A89E-4489-B8C9-B8EE8188B6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D436462-622F-4D3E-B01E-3BE52195868C}" type="datetimeFigureOut">
              <a:rPr lang="es-ES" smtClean="0"/>
              <a:pPr/>
              <a:t>05/05/2011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1481F6B-A89E-4489-B8C9-B8EE8188B6B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D436462-622F-4D3E-B01E-3BE52195868C}" type="datetimeFigureOut">
              <a:rPr lang="es-ES" smtClean="0"/>
              <a:pPr/>
              <a:t>05/05/2011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1481F6B-A89E-4489-B8C9-B8EE8188B6BC}"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436462-622F-4D3E-B01E-3BE52195868C}" type="datetimeFigureOut">
              <a:rPr lang="es-ES" smtClean="0"/>
              <a:pPr/>
              <a:t>05/05/2011</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481F6B-A89E-4489-B8C9-B8EE8188B6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2234679"/>
          </a:xfrm>
        </p:spPr>
        <p:txBody>
          <a:bodyPr>
            <a:normAutofit/>
          </a:bodyPr>
          <a:lstStyle/>
          <a:p>
            <a:r>
              <a:rPr lang="es-ES" sz="60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Palabras claves en el </a:t>
            </a:r>
            <a:br>
              <a:rPr lang="es-ES" sz="60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br>
            <a:r>
              <a:rPr lang="es-ES" sz="60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proceso de polinización</a:t>
            </a:r>
            <a:endParaRPr lang="es-ES" sz="6000"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s-E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Bradley Hand ITC" pitchFamily="66" charset="0"/>
              </a:rPr>
              <a:t>Polinización</a:t>
            </a:r>
            <a:r>
              <a:rPr lang="es-E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endParaRPr lang="es-E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2 Marcador de contenido"/>
          <p:cNvSpPr>
            <a:spLocks noGrp="1"/>
          </p:cNvSpPr>
          <p:nvPr>
            <p:ph sz="half" idx="1"/>
          </p:nvPr>
        </p:nvSpPr>
        <p:spPr/>
        <p:txBody>
          <a:bodyPr>
            <a:normAutofit fontScale="92500"/>
          </a:bodyPr>
          <a:lstStyle/>
          <a:p>
            <a:r>
              <a:rPr lang="es-ES"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la polinización es el proceso de transferencia del polen desde estambres hasta el estigma o parte receptiva de las flores en las angiospermas, donde germina y fecunda los óvulos de la flor, haciendo posible la producción de semillas y frutos.</a:t>
            </a:r>
            <a:endParaRPr lang="es-ES"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endParaRPr>
          </a:p>
        </p:txBody>
      </p:sp>
      <p:pic>
        <p:nvPicPr>
          <p:cNvPr id="8" name="7 Marcador de contenido" descr="800px-Bees_1_bg_082804.jpg"/>
          <p:cNvPicPr>
            <a:picLocks noGrp="1" noChangeAspect="1"/>
          </p:cNvPicPr>
          <p:nvPr>
            <p:ph sz="half" idx="2"/>
          </p:nvPr>
        </p:nvPicPr>
        <p:blipFill>
          <a:blip r:embed="rId2" cstate="print"/>
          <a:stretch>
            <a:fillRect/>
          </a:stretch>
        </p:blipFill>
        <p:spPr>
          <a:xfrm>
            <a:off x="4648200" y="2348706"/>
            <a:ext cx="4038600" cy="3028950"/>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s-E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Bradley Hand ITC" pitchFamily="66" charset="0"/>
              </a:rPr>
              <a:t>fecundación</a:t>
            </a:r>
            <a:r>
              <a:rPr lang="es-E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endParaRPr lang="es-E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2 Marcador de contenido"/>
          <p:cNvSpPr>
            <a:spLocks noGrp="1"/>
          </p:cNvSpPr>
          <p:nvPr>
            <p:ph sz="half" idx="1"/>
          </p:nvPr>
        </p:nvSpPr>
        <p:spPr/>
        <p:txBody>
          <a:bodyPr>
            <a:normAutofit fontScale="92500" lnSpcReduction="20000"/>
          </a:bodyPr>
          <a:lstStyle/>
          <a:p>
            <a:r>
              <a:rPr lang="es-ES"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Es el proceso en el cual las </a:t>
            </a:r>
            <a:r>
              <a:rPr lang="es-ES"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gametas</a:t>
            </a:r>
            <a:r>
              <a:rPr lang="es-ES"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 masculinas o Anterozoides se unen con las </a:t>
            </a:r>
            <a:r>
              <a:rPr lang="es-ES"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gametas</a:t>
            </a:r>
            <a:r>
              <a:rPr lang="es-ES"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 femeninas (Oósfera y Núcleo Secundario). Como resultado de estas uniones el </a:t>
            </a:r>
            <a:r>
              <a:rPr lang="es-ES" b="1" dirty="0" err="1"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primordio</a:t>
            </a:r>
            <a:r>
              <a:rPr lang="es-ES"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 seminal u óvulo se transforma en SEMILLA y el Ovario en FRUTO.</a:t>
            </a:r>
            <a:r>
              <a:rPr lang="es-ES" dirty="0" smtClean="0"/>
              <a:t/>
            </a:r>
            <a:br>
              <a:rPr lang="es-ES" dirty="0" smtClean="0"/>
            </a:br>
            <a:endParaRPr lang="es-ES"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endParaRPr>
          </a:p>
        </p:txBody>
      </p:sp>
      <p:pic>
        <p:nvPicPr>
          <p:cNvPr id="9" name="8 Marcador de contenido" descr="nuevo-3.jpg"/>
          <p:cNvPicPr>
            <a:picLocks noGrp="1" noChangeAspect="1"/>
          </p:cNvPicPr>
          <p:nvPr>
            <p:ph sz="half" idx="2"/>
          </p:nvPr>
        </p:nvPicPr>
        <p:blipFill>
          <a:blip r:embed="rId2" cstate="print"/>
          <a:stretch>
            <a:fillRect/>
          </a:stretch>
        </p:blipFill>
        <p:spPr>
          <a:xfrm>
            <a:off x="4648200" y="2420888"/>
            <a:ext cx="4038600" cy="2037674"/>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s-E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Bradley Hand ITC" pitchFamily="66" charset="0"/>
              </a:rPr>
              <a:t>Insectos </a:t>
            </a:r>
            <a:r>
              <a:rPr lang="es-E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endParaRPr lang="es-E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2 Marcador de contenido"/>
          <p:cNvSpPr>
            <a:spLocks noGrp="1"/>
          </p:cNvSpPr>
          <p:nvPr>
            <p:ph sz="half" idx="1"/>
          </p:nvPr>
        </p:nvSpPr>
        <p:spPr>
          <a:xfrm>
            <a:off x="457200" y="1600200"/>
            <a:ext cx="4038600" cy="4853136"/>
          </a:xfrm>
        </p:spPr>
        <p:txBody>
          <a:bodyPr>
            <a:normAutofit fontScale="62500" lnSpcReduction="20000"/>
          </a:bodyPr>
          <a:lstStyle/>
          <a:p>
            <a:r>
              <a:rPr lang="es-ES" sz="35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Los insectos son animales</a:t>
            </a:r>
            <a:r>
              <a:rPr lang="es-ES" sz="3500"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 </a:t>
            </a:r>
            <a:r>
              <a:rPr lang="es-ES" sz="35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pequeños que por lo general tienen un par de antenas en la cabeza, tres pares de patas en el tórax y uno o dos pares de alas en su etapa adulta. Muchos insectos tienen dos pares de alas; algunos pueden volar y otros no. Todos los insectos tienen el cuerpo dividido en tres partes: cabeza (parte anterior), tórax (parte media) y abdomen (parte trasera o posterior). Las patas y las alas está adheridas al tórax.</a:t>
            </a:r>
            <a:endParaRPr lang="es-ES"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endParaRPr>
          </a:p>
        </p:txBody>
      </p:sp>
      <p:pic>
        <p:nvPicPr>
          <p:cNvPr id="7" name="6 Marcador de contenido" descr="untitled.bmp"/>
          <p:cNvPicPr>
            <a:picLocks noGrp="1" noChangeAspect="1"/>
          </p:cNvPicPr>
          <p:nvPr>
            <p:ph sz="half" idx="2"/>
          </p:nvPr>
        </p:nvPicPr>
        <p:blipFill>
          <a:blip r:embed="rId2" cstate="print"/>
          <a:stretch>
            <a:fillRect/>
          </a:stretch>
        </p:blipFill>
        <p:spPr>
          <a:xfrm>
            <a:off x="4932040" y="2420888"/>
            <a:ext cx="3329413" cy="2810898"/>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s-E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Bradley Hand ITC" pitchFamily="66" charset="0"/>
              </a:rPr>
              <a:t>Polen  </a:t>
            </a:r>
            <a:r>
              <a:rPr lang="es-E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endParaRPr lang="es-E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2 Marcador de contenido"/>
          <p:cNvSpPr>
            <a:spLocks noGrp="1"/>
          </p:cNvSpPr>
          <p:nvPr>
            <p:ph sz="half" idx="1"/>
          </p:nvPr>
        </p:nvSpPr>
        <p:spPr>
          <a:xfrm>
            <a:off x="457200" y="1600200"/>
            <a:ext cx="4038600" cy="4853136"/>
          </a:xfrm>
        </p:spPr>
        <p:txBody>
          <a:bodyPr>
            <a:normAutofit/>
          </a:bodyPr>
          <a:lstStyle/>
          <a:p>
            <a:r>
              <a:rPr lang="es-ES"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El polen es la secreción de la parte masculina de las flores (las anteras), el equivalente al esperma en los animales. Cuando los granos de polen caen sobre el pistilo (órgano femenino de la flor) se produce la polinización</a:t>
            </a:r>
            <a:r>
              <a:rPr lang="es-ES" sz="2400" dirty="0" smtClean="0"/>
              <a:t>.</a:t>
            </a:r>
            <a:endParaRPr lang="es-ES" sz="2400" dirty="0"/>
          </a:p>
        </p:txBody>
      </p:sp>
      <p:pic>
        <p:nvPicPr>
          <p:cNvPr id="6" name="5 Marcador de contenido" descr="polen2.jpg"/>
          <p:cNvPicPr>
            <a:picLocks noGrp="1" noChangeAspect="1"/>
          </p:cNvPicPr>
          <p:nvPr>
            <p:ph sz="half" idx="2"/>
          </p:nvPr>
        </p:nvPicPr>
        <p:blipFill>
          <a:blip r:embed="rId2" cstate="print"/>
          <a:stretch>
            <a:fillRect/>
          </a:stretch>
        </p:blipFill>
        <p:spPr>
          <a:xfrm>
            <a:off x="4860032" y="2204864"/>
            <a:ext cx="3372082" cy="2880320"/>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s-E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Bradley Hand ITC" pitchFamily="66" charset="0"/>
              </a:rPr>
              <a:t>Flor   </a:t>
            </a:r>
            <a:r>
              <a:rPr lang="es-ES"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a:t>
            </a:r>
            <a:endParaRPr lang="es-ES"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2 Marcador de contenido"/>
          <p:cNvSpPr>
            <a:spLocks noGrp="1"/>
          </p:cNvSpPr>
          <p:nvPr>
            <p:ph sz="half" idx="1"/>
          </p:nvPr>
        </p:nvSpPr>
        <p:spPr>
          <a:xfrm>
            <a:off x="457200" y="1600200"/>
            <a:ext cx="4038600" cy="4853136"/>
          </a:xfrm>
        </p:spPr>
        <p:txBody>
          <a:bodyPr>
            <a:normAutofit fontScale="85000" lnSpcReduction="10000"/>
          </a:bodyPr>
          <a:lstStyle/>
          <a:p>
            <a:r>
              <a:rPr lang="es-ES"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La flor es la estructura reproductiva característica de las plantas llamadas espermatofitas o fanerógamas. La función de una flor es producir semillas a través de la reproducción sexual</a:t>
            </a:r>
            <a:r>
              <a:rPr lang="es-ES"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a:t>
            </a:r>
            <a:r>
              <a:rPr lang="es-ES"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rPr>
              <a:t> Para las plantas, las semillas son la próxima generación, y sirven como el principal medio a través del cual las especies se perpetúan y se propagan.</a:t>
            </a:r>
            <a:endParaRPr lang="es-ES" b="1"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latin typeface="Bradley Hand ITC" pitchFamily="66" charset="0"/>
            </a:endParaRPr>
          </a:p>
        </p:txBody>
      </p:sp>
      <p:pic>
        <p:nvPicPr>
          <p:cNvPr id="9" name="8 Marcador de contenido" descr="473px-Mature_flower_diagram-es_svg.png"/>
          <p:cNvPicPr>
            <a:picLocks noGrp="1" noChangeAspect="1"/>
          </p:cNvPicPr>
          <p:nvPr>
            <p:ph sz="half" idx="2"/>
          </p:nvPr>
        </p:nvPicPr>
        <p:blipFill>
          <a:blip r:embed="rId2" cstate="print"/>
          <a:stretch>
            <a:fillRect/>
          </a:stretch>
        </p:blipFill>
        <p:spPr>
          <a:xfrm>
            <a:off x="4644008" y="2132856"/>
            <a:ext cx="4038600" cy="2945896"/>
          </a:xfrm>
        </p:spPr>
        <p:style>
          <a:lnRef idx="1">
            <a:schemeClr val="accent5"/>
          </a:lnRef>
          <a:fillRef idx="2">
            <a:schemeClr val="accent5"/>
          </a:fillRef>
          <a:effectRef idx="1">
            <a:schemeClr val="accent5"/>
          </a:effectRef>
          <a:fontRef idx="minor">
            <a:schemeClr val="dk1"/>
          </a:fontRef>
        </p:style>
      </p:pic>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TotalTime>
  <Words>290</Words>
  <Application>Microsoft Office PowerPoint</Application>
  <PresentationFormat>Presentación en pantalla (4:3)</PresentationFormat>
  <Paragraphs>11</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Palabras claves en el  proceso de polinización</vt:lpstr>
      <vt:lpstr>Polinización </vt:lpstr>
      <vt:lpstr>fecundación </vt:lpstr>
      <vt:lpstr>Insectos  </vt:lpstr>
      <vt:lpstr>Polen   </vt:lpstr>
      <vt:lpstr>Flor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Palabras claves en el  proceso de polinización</dc:title>
  <dc:creator>Invitado</dc:creator>
  <cp:lastModifiedBy>PhoneNet.com 8</cp:lastModifiedBy>
  <cp:revision>4</cp:revision>
  <dcterms:created xsi:type="dcterms:W3CDTF">2011-04-05T14:20:55Z</dcterms:created>
  <dcterms:modified xsi:type="dcterms:W3CDTF">2011-05-05T15:39:41Z</dcterms:modified>
</cp:coreProperties>
</file>