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3" r:id="rId2"/>
    <p:sldId id="264" r:id="rId3"/>
    <p:sldId id="257" r:id="rId4"/>
    <p:sldId id="259" r:id="rId5"/>
    <p:sldId id="258" r:id="rId6"/>
    <p:sldId id="260" r:id="rId7"/>
    <p:sldId id="261" r:id="rId8"/>
    <p:sldId id="262"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17" name="16 Marcador de pie de página"/>
          <p:cNvSpPr>
            <a:spLocks noGrp="1"/>
          </p:cNvSpPr>
          <p:nvPr>
            <p:ph type="ftr" sz="quarter" idx="11"/>
          </p:nvPr>
        </p:nvSpPr>
        <p:spPr/>
        <p:txBody>
          <a:bodyPr/>
          <a:lstStyle>
            <a:extLst/>
          </a:lstStyle>
          <a:p>
            <a:endParaRPr lang="es-ES"/>
          </a:p>
        </p:txBody>
      </p:sp>
      <p:sp>
        <p:nvSpPr>
          <p:cNvPr id="29" name="28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A1B04D53-93F8-471F-840F-B30186ECB705}" type="datetimeFigureOut">
              <a:rPr lang="es-ES" smtClean="0"/>
              <a:pPr/>
              <a:t>16/10/2010</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FB696D18-9B4B-4B3B-9231-3A30808A74F7}"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A1B04D53-93F8-471F-840F-B30186ECB705}" type="datetimeFigureOut">
              <a:rPr lang="es-ES" smtClean="0"/>
              <a:pPr/>
              <a:t>16/10/2010</a:t>
            </a:fld>
            <a:endParaRPr lang="es-ES"/>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ES"/>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FB696D18-9B4B-4B3B-9231-3A30808A74F7}"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1B04D53-93F8-471F-840F-B30186ECB705}" type="datetimeFigureOut">
              <a:rPr lang="es-ES" smtClean="0"/>
              <a:pPr/>
              <a:t>16/10/2010</a:t>
            </a:fld>
            <a:endParaRPr lang="es-ES"/>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ES"/>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B696D18-9B4B-4B3B-9231-3A30808A74F7}" type="slidenum">
              <a:rPr lang="es-ES" smtClean="0"/>
              <a:pPr/>
              <a:t>‹Nº›</a:t>
            </a:fld>
            <a:endParaRPr lang="es-E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www.monografias.com/trabajos10/rega/rega.shtml#ga" TargetMode="External"/><Relationship Id="rId13" Type="http://schemas.openxmlformats.org/officeDocument/2006/relationships/hyperlink" Target="http://www.monografias.com/trabajos7/zocli/zocli.shtml#pesca" TargetMode="External"/><Relationship Id="rId3" Type="http://schemas.openxmlformats.org/officeDocument/2006/relationships/hyperlink" Target="http://www.monografias.com/trabajos10/poli/poli.shtml" TargetMode="External"/><Relationship Id="rId7" Type="http://schemas.openxmlformats.org/officeDocument/2006/relationships/hyperlink" Target="http://www.monografias.com/trabajos12/elproduc/elproduc.shtml" TargetMode="External"/><Relationship Id="rId12" Type="http://schemas.openxmlformats.org/officeDocument/2006/relationships/hyperlink" Target="http://www.monografias.com/trabajos34/el-trabajo/el-trabajo.shtml" TargetMode="External"/><Relationship Id="rId2" Type="http://schemas.openxmlformats.org/officeDocument/2006/relationships/hyperlink" Target="http://www.monografias.com/Agricultura_y_Ganaderia/index.shtml" TargetMode="External"/><Relationship Id="rId1" Type="http://schemas.openxmlformats.org/officeDocument/2006/relationships/slideLayout" Target="../slideLayouts/slideLayout2.xml"/><Relationship Id="rId6" Type="http://schemas.openxmlformats.org/officeDocument/2006/relationships/hyperlink" Target="http://www.monografias.com/trabajos12/sol/sol.shtml#sol" TargetMode="External"/><Relationship Id="rId11" Type="http://schemas.openxmlformats.org/officeDocument/2006/relationships/hyperlink" Target="http://www.monografias.com/trabajos14/verific-servicios/verific-servicios.shtml" TargetMode="External"/><Relationship Id="rId5" Type="http://schemas.openxmlformats.org/officeDocument/2006/relationships/hyperlink" Target="http://www.monografias.com/trabajos12/elorigest/elorigest.shtml" TargetMode="External"/><Relationship Id="rId15" Type="http://schemas.openxmlformats.org/officeDocument/2006/relationships/hyperlink" Target="http://www.monografias.com/trabajos15/todorov/todorov.shtml#INTRO" TargetMode="External"/><Relationship Id="rId10" Type="http://schemas.openxmlformats.org/officeDocument/2006/relationships/hyperlink" Target="http://www.monografias.com/trabajos11/lamujer/lamujer.shtml" TargetMode="External"/><Relationship Id="rId4" Type="http://schemas.openxmlformats.org/officeDocument/2006/relationships/hyperlink" Target="http://www.monografias.com/trabajos16/romano-limitaciones/romano-limitaciones.shtml" TargetMode="External"/><Relationship Id="rId9" Type="http://schemas.openxmlformats.org/officeDocument/2006/relationships/hyperlink" Target="http://www.monografias.com/trabajos15/mantenimiento-industrial/mantenimiento-industrial.shtml" TargetMode="External"/><Relationship Id="rId14" Type="http://schemas.openxmlformats.org/officeDocument/2006/relationships/hyperlink" Target="http://www.monografias.com/trabajos12/alma/alma.shtml"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http://www.monografias.com/trabajos11/contrest/contrest.shtml" TargetMode="External"/><Relationship Id="rId3" Type="http://schemas.openxmlformats.org/officeDocument/2006/relationships/hyperlink" Target="http://www.monografias.com/trabajos35/materiales-construccion/materiales-construccion.shtml" TargetMode="External"/><Relationship Id="rId7" Type="http://schemas.openxmlformats.org/officeDocument/2006/relationships/hyperlink" Target="http://www.monografias.com/trabajos7/impu/impu.shtml" TargetMode="External"/><Relationship Id="rId2" Type="http://schemas.openxmlformats.org/officeDocument/2006/relationships/hyperlink" Target="http://www.monografias.com/trabajos14/geomorfologia/geomorfologia.shtml" TargetMode="External"/><Relationship Id="rId1" Type="http://schemas.openxmlformats.org/officeDocument/2006/relationships/slideLayout" Target="../slideLayouts/slideLayout2.xml"/><Relationship Id="rId6" Type="http://schemas.openxmlformats.org/officeDocument/2006/relationships/hyperlink" Target="http://www.monografias.com/trabajos/fintrabajo/fintrabajo.shtml" TargetMode="External"/><Relationship Id="rId5" Type="http://schemas.openxmlformats.org/officeDocument/2006/relationships/hyperlink" Target="http://www.monografias.com/trabajos/adolmodin/adolmodin.shtml" TargetMode="External"/><Relationship Id="rId10" Type="http://schemas.openxmlformats.org/officeDocument/2006/relationships/hyperlink" Target="http://www.monografias.com/trabajos14/problemadelagua/problemadelagua.shtml" TargetMode="External"/><Relationship Id="rId4" Type="http://schemas.openxmlformats.org/officeDocument/2006/relationships/hyperlink" Target="http://www.monografias.com/trabajos29/alca-alba/alca-alba.shtml" TargetMode="External"/><Relationship Id="rId9" Type="http://schemas.openxmlformats.org/officeDocument/2006/relationships/hyperlink" Target="http://www.monografias.com/trabajos/sismologia/sismologia.shtml"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monografias.com/trabajos15/leyendas-coloniales/leyendas-coloniales.shtml" TargetMode="External"/><Relationship Id="rId2" Type="http://schemas.openxmlformats.org/officeDocument/2006/relationships/hyperlink" Target="http://www.monografias.com/trabajos15/mitos-cosmogonicos/mitos-cosmogonicos.shtml" TargetMode="External"/><Relationship Id="rId1" Type="http://schemas.openxmlformats.org/officeDocument/2006/relationships/slideLayout" Target="../slideLayouts/slideLayout2.xml"/><Relationship Id="rId4" Type="http://schemas.openxmlformats.org/officeDocument/2006/relationships/hyperlink" Target="http://www.monografias.com/trabajos28/cardiopatias-congenitas/cardiopatias-congenitas.s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6085288"/>
          </a:xfrm>
        </p:spPr>
        <p:txBody>
          <a:bodyPr/>
          <a:lstStyle/>
          <a:p>
            <a:pPr algn="ctr"/>
            <a:r>
              <a:rPr lang="es-ES" dirty="0" smtClean="0"/>
              <a:t>Julián López Carmona</a:t>
            </a:r>
            <a:br>
              <a:rPr lang="es-ES" dirty="0" smtClean="0"/>
            </a:br>
            <a:r>
              <a:rPr lang="es-ES" dirty="0" smtClean="0"/>
              <a:t>Andrés Giraldo Arango </a:t>
            </a:r>
            <a:br>
              <a:rPr lang="es-ES" dirty="0" smtClean="0"/>
            </a:br>
            <a:r>
              <a:rPr lang="es-ES" dirty="0" smtClean="0"/>
              <a:t>Johan Sebastián chica</a:t>
            </a:r>
            <a:br>
              <a:rPr lang="es-ES" dirty="0" smtClean="0"/>
            </a:br>
            <a:r>
              <a:rPr lang="es-ES" dirty="0" smtClean="0"/>
              <a:t>diego Mauricio botero</a:t>
            </a:r>
            <a:br>
              <a:rPr lang="es-ES" dirty="0" smtClean="0"/>
            </a:br>
            <a:r>
              <a:rPr lang="es-ES" dirty="0" smtClean="0"/>
              <a:t/>
            </a:r>
            <a:br>
              <a:rPr lang="es-ES" dirty="0" smtClean="0"/>
            </a:br>
            <a:r>
              <a:rPr lang="es-ES" dirty="0" smtClean="0"/>
              <a:t>6ªa  2010</a:t>
            </a:r>
            <a:br>
              <a:rPr lang="es-ES" dirty="0" smtClean="0"/>
            </a:br>
            <a:r>
              <a:rPr lang="es-ES" dirty="0" smtClean="0"/>
              <a:t/>
            </a:r>
            <a:br>
              <a:rPr lang="es-ES" dirty="0" smtClean="0"/>
            </a:br>
            <a:r>
              <a:rPr lang="es-ES" dirty="0" smtClean="0"/>
              <a:t>los incas</a:t>
            </a:r>
            <a:br>
              <a:rPr lang="es-ES" dirty="0" smtClean="0"/>
            </a:br>
            <a:r>
              <a:rPr lang="es-ES" dirty="0" smtClean="0"/>
              <a:t/>
            </a:r>
            <a:br>
              <a:rPr lang="es-ES" dirty="0" smtClean="0"/>
            </a:br>
            <a:r>
              <a:rPr lang="es-ES" dirty="0" smtClean="0"/>
              <a:t>I.E.M.A.U.J.</a:t>
            </a: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612680"/>
          </a:xfrm>
        </p:spPr>
        <p:txBody>
          <a:bodyPr/>
          <a:lstStyle/>
          <a:p>
            <a:pPr algn="ctr"/>
            <a:r>
              <a:rPr lang="es-ES" sz="2400" dirty="0" smtClean="0"/>
              <a:t>TABLA DE CONTENIDO</a:t>
            </a:r>
            <a:endParaRPr lang="es-ES" sz="2400" dirty="0"/>
          </a:p>
        </p:txBody>
      </p:sp>
      <p:sp>
        <p:nvSpPr>
          <p:cNvPr id="3" name="2 Marcador de contenido"/>
          <p:cNvSpPr>
            <a:spLocks noGrp="1"/>
          </p:cNvSpPr>
          <p:nvPr>
            <p:ph idx="1"/>
          </p:nvPr>
        </p:nvSpPr>
        <p:spPr>
          <a:xfrm>
            <a:off x="914400" y="1124744"/>
            <a:ext cx="7772400" cy="5230816"/>
          </a:xfrm>
        </p:spPr>
        <p:txBody>
          <a:bodyPr>
            <a:normAutofit/>
          </a:bodyPr>
          <a:lstStyle/>
          <a:p>
            <a:r>
              <a:rPr lang="es-ES" sz="1200" dirty="0" smtClean="0">
                <a:latin typeface="Arial" pitchFamily="34" charset="0"/>
                <a:cs typeface="Arial" pitchFamily="34" charset="0"/>
              </a:rPr>
              <a:t>Diapositiva </a:t>
            </a:r>
            <a:r>
              <a:rPr lang="es-ES" sz="1200" dirty="0" smtClean="0">
                <a:latin typeface="Arial" pitchFamily="34" charset="0"/>
                <a:cs typeface="Arial" pitchFamily="34" charset="0"/>
              </a:rPr>
              <a:t>1:  Portada</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a:t>
            </a:r>
            <a:r>
              <a:rPr lang="es-ES" sz="1200" dirty="0" smtClean="0">
                <a:latin typeface="Arial" pitchFamily="34" charset="0"/>
                <a:cs typeface="Arial" pitchFamily="34" charset="0"/>
              </a:rPr>
              <a:t>2:  Tabla de Contenido </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3 </a:t>
            </a:r>
            <a:r>
              <a:rPr lang="es-ES" sz="1200" dirty="0" smtClean="0">
                <a:latin typeface="Arial" pitchFamily="34" charset="0"/>
                <a:cs typeface="Arial" pitchFamily="34" charset="0"/>
              </a:rPr>
              <a:t>: Los incas (Espacio Físico)</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a:t>
            </a:r>
            <a:r>
              <a:rPr lang="es-ES" sz="1200" dirty="0" smtClean="0">
                <a:latin typeface="Arial" pitchFamily="34" charset="0"/>
                <a:cs typeface="Arial" pitchFamily="34" charset="0"/>
              </a:rPr>
              <a:t>4:  Evolución o Desarrollo Histórico</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5 </a:t>
            </a:r>
            <a:r>
              <a:rPr lang="es-ES" sz="1200" dirty="0" smtClean="0">
                <a:latin typeface="Arial" pitchFamily="34" charset="0"/>
                <a:cs typeface="Arial" pitchFamily="34" charset="0"/>
              </a:rPr>
              <a:t>:  Organización Social</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6 </a:t>
            </a:r>
            <a:r>
              <a:rPr lang="es-ES" sz="1200" dirty="0" smtClean="0">
                <a:latin typeface="Arial" pitchFamily="34" charset="0"/>
                <a:cs typeface="Arial" pitchFamily="34" charset="0"/>
              </a:rPr>
              <a:t>: </a:t>
            </a:r>
            <a:r>
              <a:rPr lang="es-ES" sz="1200" dirty="0" smtClean="0">
                <a:latin typeface="Arial" pitchFamily="34" charset="0"/>
                <a:cs typeface="Arial" pitchFamily="34" charset="0"/>
              </a:rPr>
              <a:t>Económica</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7 </a:t>
            </a:r>
            <a:r>
              <a:rPr lang="es-ES" sz="1200" dirty="0" smtClean="0">
                <a:latin typeface="Arial" pitchFamily="34" charset="0"/>
                <a:cs typeface="Arial" pitchFamily="34" charset="0"/>
              </a:rPr>
              <a:t>: Arte</a:t>
            </a:r>
            <a:endParaRPr lang="es-ES" sz="1200" dirty="0" smtClean="0">
              <a:latin typeface="Arial" pitchFamily="34" charset="0"/>
              <a:cs typeface="Arial" pitchFamily="34" charset="0"/>
            </a:endParaRPr>
          </a:p>
          <a:p>
            <a:r>
              <a:rPr lang="es-ES" sz="1200" dirty="0" smtClean="0">
                <a:latin typeface="Arial" pitchFamily="34" charset="0"/>
                <a:cs typeface="Arial" pitchFamily="34" charset="0"/>
              </a:rPr>
              <a:t>Diapositiva 8 </a:t>
            </a:r>
            <a:r>
              <a:rPr lang="es-ES" sz="1200" dirty="0" smtClean="0">
                <a:latin typeface="Arial" pitchFamily="34" charset="0"/>
                <a:cs typeface="Arial" pitchFamily="34" charset="0"/>
              </a:rPr>
              <a:t>: Religión</a:t>
            </a:r>
            <a:endParaRPr lang="es-ES"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468664"/>
          </a:xfrm>
        </p:spPr>
        <p:txBody>
          <a:bodyPr/>
          <a:lstStyle/>
          <a:p>
            <a:pPr algn="ctr"/>
            <a:r>
              <a:rPr lang="es-ES" sz="2400" dirty="0" smtClean="0">
                <a:latin typeface="Arial" pitchFamily="34" charset="0"/>
                <a:cs typeface="Arial" pitchFamily="34" charset="0"/>
              </a:rPr>
              <a:t>LOS INCAS</a:t>
            </a:r>
            <a:endParaRPr lang="es-ES" sz="2400" dirty="0">
              <a:latin typeface="Arial" pitchFamily="34" charset="0"/>
              <a:cs typeface="Arial" pitchFamily="34" charset="0"/>
            </a:endParaRPr>
          </a:p>
        </p:txBody>
      </p:sp>
      <p:sp>
        <p:nvSpPr>
          <p:cNvPr id="3" name="2 Marcador de contenido"/>
          <p:cNvSpPr>
            <a:spLocks noGrp="1"/>
          </p:cNvSpPr>
          <p:nvPr>
            <p:ph idx="1"/>
          </p:nvPr>
        </p:nvSpPr>
        <p:spPr>
          <a:xfrm>
            <a:off x="755576" y="1052736"/>
            <a:ext cx="8064896" cy="5472608"/>
          </a:xfrm>
        </p:spPr>
        <p:txBody>
          <a:bodyPr>
            <a:normAutofit lnSpcReduction="10000"/>
          </a:bodyPr>
          <a:lstStyle/>
          <a:p>
            <a:r>
              <a:rPr lang="es-ES" sz="1900" dirty="0" smtClean="0">
                <a:latin typeface="Arial" pitchFamily="34" charset="0"/>
                <a:cs typeface="Arial" pitchFamily="34" charset="0"/>
              </a:rPr>
              <a:t>Espacio físico: La región andina del </a:t>
            </a:r>
            <a:r>
              <a:rPr lang="es-ES" sz="1900" dirty="0" smtClean="0">
                <a:latin typeface="Arial" pitchFamily="34" charset="0"/>
                <a:cs typeface="Arial" pitchFamily="34" charset="0"/>
              </a:rPr>
              <a:t>Perú comprende </a:t>
            </a:r>
            <a:r>
              <a:rPr lang="es-ES" sz="1900" dirty="0" smtClean="0">
                <a:latin typeface="Arial" pitchFamily="34" charset="0"/>
                <a:cs typeface="Arial" pitchFamily="34" charset="0"/>
              </a:rPr>
              <a:t>tres regiones: la costa, la sierra, formada por cordilleras, valles y mesetas de los andes. Y la montaña que comprende las selvas tropicales del este del país.</a:t>
            </a:r>
          </a:p>
          <a:p>
            <a:r>
              <a:rPr lang="es-ES" sz="1900" dirty="0" smtClean="0">
                <a:latin typeface="Arial" pitchFamily="34" charset="0"/>
                <a:cs typeface="Arial" pitchFamily="34" charset="0"/>
              </a:rPr>
              <a:t>En la costa y en los valles fértiles y húmedos de la sierra habitaron diferentes pueblos que finalmente fueros sometidos por los incas. Esas zonas son propicias para el cultivo del maíz, la papa, la coca, y la quinua, elementos que los diferencia de los aztecas.</a:t>
            </a:r>
          </a:p>
          <a:p>
            <a:r>
              <a:rPr lang="es-ES" sz="1900" dirty="0" smtClean="0">
                <a:latin typeface="Arial" pitchFamily="34" charset="0"/>
                <a:cs typeface="Arial" pitchFamily="34" charset="0"/>
              </a:rPr>
              <a:t>La tierra y el clima siempre han desempeñado un papel muy importante en el tipo e vida que llevan los pueblos y en la manera particular de organizar sus actividades.</a:t>
            </a:r>
          </a:p>
          <a:p>
            <a:r>
              <a:rPr lang="es-ES" sz="1900" dirty="0" smtClean="0">
                <a:latin typeface="Arial" pitchFamily="34" charset="0"/>
                <a:cs typeface="Arial" pitchFamily="34" charset="0"/>
              </a:rPr>
              <a:t>Perú, el centro del imperio incaico, es un país en el cual tanto el clima como el paisaje son completamente diferentes en lo que va de la costa a </a:t>
            </a:r>
            <a:r>
              <a:rPr lang="es-ES" sz="1900" dirty="0" smtClean="0">
                <a:latin typeface="Arial" pitchFamily="34" charset="0"/>
                <a:cs typeface="Arial" pitchFamily="34" charset="0"/>
              </a:rPr>
              <a:t>las montañas</a:t>
            </a:r>
            <a:r>
              <a:rPr lang="es-ES" sz="1900" dirty="0" smtClean="0">
                <a:latin typeface="Arial" pitchFamily="34" charset="0"/>
                <a:cs typeface="Arial" pitchFamily="34" charset="0"/>
              </a:rPr>
              <a:t>.</a:t>
            </a:r>
          </a:p>
          <a:p>
            <a:r>
              <a:rPr lang="es-ES" sz="1900" dirty="0" smtClean="0">
                <a:latin typeface="Arial" pitchFamily="34" charset="0"/>
                <a:cs typeface="Arial" pitchFamily="34" charset="0"/>
              </a:rPr>
              <a:t>Las tierras cercanas a la costa son un desierto seco. En el norte, las plantas solo florecen por un corto periodo de tiempo. Sin embargo, cruzando el desierto, muchos pequeños ríos que brotan de la cordillera de los andes atraviesan los fértiles valles.</a:t>
            </a:r>
          </a:p>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540672"/>
          </a:xfrm>
        </p:spPr>
        <p:txBody>
          <a:bodyPr/>
          <a:lstStyle/>
          <a:p>
            <a:pPr algn="ctr"/>
            <a:r>
              <a:rPr lang="es-ES" sz="2400" dirty="0" smtClean="0"/>
              <a:t>ORGANIZACIÓN SOCIAL</a:t>
            </a:r>
            <a:endParaRPr lang="es-ES" sz="2400" dirty="0"/>
          </a:p>
        </p:txBody>
      </p:sp>
      <p:sp>
        <p:nvSpPr>
          <p:cNvPr id="3" name="2 Marcador de contenido"/>
          <p:cNvSpPr>
            <a:spLocks noGrp="1"/>
          </p:cNvSpPr>
          <p:nvPr>
            <p:ph idx="1"/>
          </p:nvPr>
        </p:nvSpPr>
        <p:spPr>
          <a:xfrm>
            <a:off x="755576" y="1196752"/>
            <a:ext cx="7931224" cy="5328592"/>
          </a:xfrm>
        </p:spPr>
        <p:txBody>
          <a:bodyPr>
            <a:normAutofit fontScale="40000" lnSpcReduction="20000"/>
          </a:bodyPr>
          <a:lstStyle/>
          <a:p>
            <a:r>
              <a:rPr lang="es-ES" dirty="0" smtClean="0">
                <a:latin typeface="Arial" pitchFamily="34" charset="0"/>
                <a:cs typeface="Arial" pitchFamily="34" charset="0"/>
              </a:rPr>
              <a:t>El </a:t>
            </a:r>
            <a:r>
              <a:rPr lang="es-ES" i="1" dirty="0" smtClean="0">
                <a:latin typeface="Arial" pitchFamily="34" charset="0"/>
                <a:cs typeface="Arial" pitchFamily="34" charset="0"/>
              </a:rPr>
              <a:t>ayllu</a:t>
            </a:r>
            <a:r>
              <a:rPr lang="es-ES" dirty="0" smtClean="0">
                <a:latin typeface="Arial" pitchFamily="34" charset="0"/>
                <a:cs typeface="Arial" pitchFamily="34" charset="0"/>
              </a:rPr>
              <a:t> era la célula social de los incas, como fueron los calpulli en los Aztecas. Estaba formado por familias que se creían emparentadas por un antepasado común y tenían una propiedad territorial común que el estado les otorgaba. El nombre ayllu se refiere al grupo de familias y al territorio que poseía. Los componentes de un ayllu vivían todos juntos, constituyendo una aldea, o bien un barrio propio dentro de una misma ciudad.</a:t>
            </a:r>
          </a:p>
          <a:p>
            <a:r>
              <a:rPr lang="es-ES" dirty="0" smtClean="0">
                <a:latin typeface="Arial" pitchFamily="34" charset="0"/>
                <a:cs typeface="Arial" pitchFamily="34" charset="0"/>
              </a:rPr>
              <a:t>Una región donde se agrupaban varios ayllus formaba un gran grupo al; cual se lo denominaba saya, y dos o tres sayas constituían una provincia con su propia capital.</a:t>
            </a:r>
          </a:p>
          <a:p>
            <a:r>
              <a:rPr lang="es-ES" dirty="0" smtClean="0">
                <a:latin typeface="Arial" pitchFamily="34" charset="0"/>
                <a:cs typeface="Arial" pitchFamily="34" charset="0"/>
              </a:rPr>
              <a:t>Las provincias formaban a su vez "cuatro cuartos" en los que se dividía el Imperio.</a:t>
            </a:r>
          </a:p>
          <a:p>
            <a:r>
              <a:rPr lang="es-ES" dirty="0" smtClean="0">
                <a:latin typeface="Arial" pitchFamily="34" charset="0"/>
                <a:cs typeface="Arial" pitchFamily="34" charset="0"/>
              </a:rPr>
              <a:t>La organización familiar y social era puramente patriarcal, la herencia pertenecía al hijo mayor de la coya (primera esposa). A estos matrimonios dentro de la misma familia o tribu se le llama </a:t>
            </a:r>
            <a:r>
              <a:rPr lang="es-ES" i="1" dirty="0" smtClean="0">
                <a:latin typeface="Arial" pitchFamily="34" charset="0"/>
                <a:cs typeface="Arial" pitchFamily="34" charset="0"/>
              </a:rPr>
              <a:t>endogámicos</a:t>
            </a:r>
            <a:r>
              <a:rPr lang="es-ES" dirty="0" smtClean="0">
                <a:latin typeface="Arial" pitchFamily="34" charset="0"/>
                <a:cs typeface="Arial" pitchFamily="34" charset="0"/>
              </a:rPr>
              <a:t> y los que se efectúan con mujeres de distintas familias </a:t>
            </a:r>
            <a:r>
              <a:rPr lang="es-ES" i="1" dirty="0" smtClean="0">
                <a:latin typeface="Arial" pitchFamily="34" charset="0"/>
                <a:cs typeface="Arial" pitchFamily="34" charset="0"/>
              </a:rPr>
              <a:t>exogámicos</a:t>
            </a:r>
            <a:r>
              <a:rPr lang="es-ES" dirty="0" smtClean="0">
                <a:latin typeface="Arial" pitchFamily="34" charset="0"/>
                <a:cs typeface="Arial" pitchFamily="34" charset="0"/>
              </a:rPr>
              <a:t>. </a:t>
            </a:r>
            <a:r>
              <a:rPr lang="es-ES" dirty="0" smtClean="0">
                <a:latin typeface="Arial" pitchFamily="34" charset="0"/>
                <a:cs typeface="Arial" pitchFamily="34" charset="0"/>
              </a:rPr>
              <a:t>El matrimonio no </a:t>
            </a:r>
            <a:r>
              <a:rPr lang="es-ES" dirty="0" smtClean="0">
                <a:latin typeface="Arial" pitchFamily="34" charset="0"/>
                <a:cs typeface="Arial" pitchFamily="34" charset="0"/>
              </a:rPr>
              <a:t>tenia carácter</a:t>
            </a:r>
            <a:r>
              <a:rPr lang="es-ES" dirty="0" smtClean="0">
                <a:latin typeface="Arial" pitchFamily="34" charset="0"/>
                <a:cs typeface="Arial" pitchFamily="34" charset="0"/>
              </a:rPr>
              <a:t> religioso, sino que era regulado por el Estado.</a:t>
            </a:r>
          </a:p>
          <a:p>
            <a:r>
              <a:rPr lang="es-ES" dirty="0" smtClean="0">
                <a:latin typeface="Arial" pitchFamily="34" charset="0"/>
                <a:cs typeface="Arial" pitchFamily="34" charset="0"/>
              </a:rPr>
              <a:t>En un día especial del año se reunían en las plazas de las ciudades o pueblos los hombres y mujeres que estaban en edad de contraer matrimonio; el Inca en la corte y en los demás sitios los curacas o cacique de las naciones conquistadas, hacían que se diesen las manos los pretendientes y los declaraba marido y mujer. El exceso de matrimonios </a:t>
            </a:r>
            <a:r>
              <a:rPr lang="es-ES" dirty="0" smtClean="0">
                <a:latin typeface="Arial" pitchFamily="34" charset="0"/>
                <a:cs typeface="Arial" pitchFamily="34" charset="0"/>
              </a:rPr>
              <a:t>endogámicos </a:t>
            </a:r>
            <a:r>
              <a:rPr lang="es-ES" dirty="0" smtClean="0">
                <a:latin typeface="Arial" pitchFamily="34" charset="0"/>
                <a:cs typeface="Arial" pitchFamily="34" charset="0"/>
              </a:rPr>
              <a:t>se atribuye a la degeneración de esta raza.</a:t>
            </a:r>
          </a:p>
          <a:p>
            <a:r>
              <a:rPr lang="es-ES" dirty="0" smtClean="0">
                <a:latin typeface="Arial" pitchFamily="34" charset="0"/>
                <a:cs typeface="Arial" pitchFamily="34" charset="0"/>
              </a:rPr>
              <a:t>Los hijos de la familia real eran confinados a los amautas o maestros de la ciencia que los instruían en cuestiones militares y religiosas, las leyes del Imperio y en la interpretación de los quipus.</a:t>
            </a:r>
          </a:p>
          <a:p>
            <a:r>
              <a:rPr lang="es-ES" dirty="0" smtClean="0">
                <a:latin typeface="Arial" pitchFamily="34" charset="0"/>
                <a:cs typeface="Arial" pitchFamily="34" charset="0"/>
              </a:rPr>
              <a:t>Nada de esto hacían con los hijos del pueblo, que del ayllu pasaban al dominio del estado, para que los dedicara al oficio en el que tuvieran especial aptitud.</a:t>
            </a:r>
          </a:p>
          <a:p>
            <a:r>
              <a:rPr lang="es-ES" dirty="0" smtClean="0">
                <a:latin typeface="Arial" pitchFamily="34" charset="0"/>
                <a:cs typeface="Arial" pitchFamily="34" charset="0"/>
              </a:rPr>
              <a:t>El emperador estaba tan por encima de la gente común que ninguna mujer del pueblo merecía convertirse en su esposa. Esto condujo a la costumbre de que se casara con su propia hermana, quien recibía el nombre de coya. El monarca tenia el derecho de elegir a su heredero. Su elección recaía </a:t>
            </a:r>
            <a:r>
              <a:rPr lang="es-ES" dirty="0" err="1" smtClean="0">
                <a:latin typeface="Arial" pitchFamily="34" charset="0"/>
                <a:cs typeface="Arial" pitchFamily="34" charset="0"/>
              </a:rPr>
              <a:t>geralmente</a:t>
            </a:r>
            <a:r>
              <a:rPr lang="es-ES" dirty="0" smtClean="0">
                <a:latin typeface="Arial" pitchFamily="34" charset="0"/>
                <a:cs typeface="Arial" pitchFamily="34" charset="0"/>
              </a:rPr>
              <a:t>. en alguno de los hijos de la coya, pero no era necesario que sea el mayor sino él más hábil.</a:t>
            </a:r>
          </a:p>
          <a:p>
            <a:r>
              <a:rPr lang="es-ES" dirty="0" smtClean="0">
                <a:latin typeface="Arial" pitchFamily="34" charset="0"/>
                <a:cs typeface="Arial" pitchFamily="34" charset="0"/>
              </a:rPr>
              <a:t>El soberano tenia derecha a elegir otras esposas entre las muchachas más bellas del pueblo; estas mujeres podrían llamarse "esposas secundarias".</a:t>
            </a:r>
          </a:p>
          <a:p>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899592" y="476672"/>
            <a:ext cx="7772400" cy="576064"/>
          </a:xfrm>
        </p:spPr>
        <p:txBody>
          <a:bodyPr/>
          <a:lstStyle/>
          <a:p>
            <a:pPr algn="ctr"/>
            <a:r>
              <a:rPr lang="es-ES" sz="2400" dirty="0" smtClean="0"/>
              <a:t>EVOLUCION O DESARROLLO HISTORICO</a:t>
            </a:r>
            <a:endParaRPr lang="es-ES" sz="2400" dirty="0"/>
          </a:p>
        </p:txBody>
      </p:sp>
      <p:sp>
        <p:nvSpPr>
          <p:cNvPr id="3" name="2 Marcador de contenido"/>
          <p:cNvSpPr>
            <a:spLocks noGrp="1"/>
          </p:cNvSpPr>
          <p:nvPr>
            <p:ph idx="1"/>
          </p:nvPr>
        </p:nvSpPr>
        <p:spPr>
          <a:xfrm>
            <a:off x="914400" y="1124744"/>
            <a:ext cx="7772400" cy="5472608"/>
          </a:xfrm>
        </p:spPr>
        <p:txBody>
          <a:bodyPr>
            <a:normAutofit fontScale="40000" lnSpcReduction="20000"/>
          </a:bodyPr>
          <a:lstStyle/>
          <a:p>
            <a:r>
              <a:rPr lang="es-ES" dirty="0" smtClean="0">
                <a:latin typeface="Arial" pitchFamily="34" charset="0"/>
                <a:cs typeface="Arial" pitchFamily="34" charset="0"/>
              </a:rPr>
              <a:t>Los incas eran originalmente una pequeña y belicosa tribu que habitaba la región al sur de las tierras altas de la cordillera central en Perú. En torno a 1100 d. C. comenzaban a desplazarse hacia el valle de Cuzco, donde durante casi 300 años llevaron a cabo incursiones, y allí donde fue posible, impusieron tributos sobre pueblos vecinos. Hasta mediados del siglo XV, los Incas no llevaron a cabo ninguna gran expansión o consolidación política. Su avance territorial más importante antes de esa fecha consistió en una penetración de 32 Km. Al sur de Cuzco.</a:t>
            </a:r>
          </a:p>
          <a:p>
            <a:r>
              <a:rPr lang="es-ES" dirty="0" smtClean="0">
                <a:latin typeface="Arial" pitchFamily="34" charset="0"/>
                <a:cs typeface="Arial" pitchFamily="34" charset="0"/>
              </a:rPr>
              <a:t>La expansión territorial se inicio realmente con el octavo monarca, Viracocha Inca, que vivió a principios del siglo XV y que, en 1437, amplio el imperio en unos 40 Km. Mas allá del territorio de Cuzco. Después de esto, durante un periodo de 30 años, dos </a:t>
            </a:r>
            <a:r>
              <a:rPr lang="es-ES" u="sng" dirty="0" smtClean="0">
                <a:latin typeface="Arial" pitchFamily="34" charset="0"/>
                <a:cs typeface="Arial" pitchFamily="34" charset="0"/>
              </a:rPr>
              <a:t>personajes</a:t>
            </a:r>
            <a:r>
              <a:rPr lang="es-ES" dirty="0" smtClean="0">
                <a:latin typeface="Arial" pitchFamily="34" charset="0"/>
                <a:cs typeface="Arial" pitchFamily="34" charset="0"/>
              </a:rPr>
              <a:t> notables ampliaron y unificaron el territorio. El primero fue el hijo de Viracocha, </a:t>
            </a:r>
            <a:r>
              <a:rPr lang="es-ES" dirty="0" err="1" smtClean="0">
                <a:latin typeface="Arial" pitchFamily="34" charset="0"/>
                <a:cs typeface="Arial" pitchFamily="34" charset="0"/>
              </a:rPr>
              <a:t>Pachacutec</a:t>
            </a:r>
            <a:r>
              <a:rPr lang="es-ES" dirty="0" smtClean="0">
                <a:latin typeface="Arial" pitchFamily="34" charset="0"/>
                <a:cs typeface="Arial" pitchFamily="34" charset="0"/>
              </a:rPr>
              <a:t> Inca Yupanqui. El segundo fue el igualmente capacitado </a:t>
            </a:r>
            <a:r>
              <a:rPr lang="es-ES" dirty="0" err="1" smtClean="0">
                <a:latin typeface="Arial" pitchFamily="34" charset="0"/>
                <a:cs typeface="Arial" pitchFamily="34" charset="0"/>
              </a:rPr>
              <a:t>Tupac</a:t>
            </a:r>
            <a:r>
              <a:rPr lang="es-ES" dirty="0" smtClean="0">
                <a:latin typeface="Arial" pitchFamily="34" charset="0"/>
                <a:cs typeface="Arial" pitchFamily="34" charset="0"/>
              </a:rPr>
              <a:t> Inca Yupanqui, hijo de </a:t>
            </a:r>
            <a:r>
              <a:rPr lang="es-ES" dirty="0" err="1" smtClean="0">
                <a:latin typeface="Arial" pitchFamily="34" charset="0"/>
                <a:cs typeface="Arial" pitchFamily="34" charset="0"/>
              </a:rPr>
              <a:t>Pachacutec</a:t>
            </a:r>
            <a:r>
              <a:rPr lang="es-ES" dirty="0" smtClean="0">
                <a:latin typeface="Arial" pitchFamily="34" charset="0"/>
                <a:cs typeface="Arial" pitchFamily="34" charset="0"/>
              </a:rPr>
              <a:t>. El imperio, alcanzó su mayor extensión con el hijo de Topa, </a:t>
            </a:r>
            <a:r>
              <a:rPr lang="es-ES" dirty="0" err="1" smtClean="0">
                <a:latin typeface="Arial" pitchFamily="34" charset="0"/>
                <a:cs typeface="Arial" pitchFamily="34" charset="0"/>
              </a:rPr>
              <a:t>Huayna</a:t>
            </a:r>
            <a:r>
              <a:rPr lang="es-ES" dirty="0" smtClean="0">
                <a:latin typeface="Arial" pitchFamily="34" charset="0"/>
                <a:cs typeface="Arial" pitchFamily="34" charset="0"/>
              </a:rPr>
              <a:t> </a:t>
            </a:r>
            <a:r>
              <a:rPr lang="es-ES" dirty="0" err="1" smtClean="0">
                <a:latin typeface="Arial" pitchFamily="34" charset="0"/>
                <a:cs typeface="Arial" pitchFamily="34" charset="0"/>
              </a:rPr>
              <a:t>capac</a:t>
            </a:r>
            <a:r>
              <a:rPr lang="es-ES" dirty="0" smtClean="0">
                <a:latin typeface="Arial" pitchFamily="34" charset="0"/>
                <a:cs typeface="Arial" pitchFamily="34" charset="0"/>
              </a:rPr>
              <a:t>. Hacia 1525 el territorio bajo control inca se extendía por la zona más meridional del la actual Colombia, Ecuador, por Perú y Bolivia y por zonas del norte de Argentina y Chile, abarcando un área de mas de 3500 Km. de norte a sur y de 805 Km. de este a oeste.</a:t>
            </a:r>
          </a:p>
          <a:p>
            <a:r>
              <a:rPr lang="es-ES" dirty="0" smtClean="0">
                <a:latin typeface="Arial" pitchFamily="34" charset="0"/>
                <a:cs typeface="Arial" pitchFamily="34" charset="0"/>
              </a:rPr>
              <a:t>La muerte de </a:t>
            </a:r>
            <a:r>
              <a:rPr lang="es-ES" dirty="0" err="1" smtClean="0">
                <a:latin typeface="Arial" pitchFamily="34" charset="0"/>
                <a:cs typeface="Arial" pitchFamily="34" charset="0"/>
              </a:rPr>
              <a:t>Huayna</a:t>
            </a:r>
            <a:r>
              <a:rPr lang="es-ES" dirty="0" smtClean="0">
                <a:latin typeface="Arial" pitchFamily="34" charset="0"/>
                <a:cs typeface="Arial" pitchFamily="34" charset="0"/>
              </a:rPr>
              <a:t> </a:t>
            </a:r>
            <a:r>
              <a:rPr lang="es-ES" dirty="0" err="1" smtClean="0">
                <a:latin typeface="Arial" pitchFamily="34" charset="0"/>
                <a:cs typeface="Arial" pitchFamily="34" charset="0"/>
              </a:rPr>
              <a:t>Capac</a:t>
            </a:r>
            <a:r>
              <a:rPr lang="es-ES" dirty="0" smtClean="0">
                <a:latin typeface="Arial" pitchFamily="34" charset="0"/>
                <a:cs typeface="Arial" pitchFamily="34" charset="0"/>
              </a:rPr>
              <a:t> en 1525, antes de que pudiera designar a su sucesor, provocó la división del imperio. Sus dos hijos los hermanastros </a:t>
            </a:r>
            <a:r>
              <a:rPr lang="es-ES" dirty="0" err="1" smtClean="0">
                <a:latin typeface="Arial" pitchFamily="34" charset="0"/>
                <a:cs typeface="Arial" pitchFamily="34" charset="0"/>
              </a:rPr>
              <a:t>Huascar</a:t>
            </a:r>
            <a:r>
              <a:rPr lang="es-ES" dirty="0" smtClean="0">
                <a:latin typeface="Arial" pitchFamily="34" charset="0"/>
                <a:cs typeface="Arial" pitchFamily="34" charset="0"/>
              </a:rPr>
              <a:t> y Atahualpa, aspiraban al trono. La consiguiente y encarnizada lucha de ambos, que finalizo en 1532, con la captura de </a:t>
            </a:r>
            <a:r>
              <a:rPr lang="es-ES" dirty="0" err="1" smtClean="0">
                <a:latin typeface="Arial" pitchFamily="34" charset="0"/>
                <a:cs typeface="Arial" pitchFamily="34" charset="0"/>
              </a:rPr>
              <a:t>Huascar</a:t>
            </a:r>
            <a:r>
              <a:rPr lang="es-ES" dirty="0" smtClean="0">
                <a:latin typeface="Arial" pitchFamily="34" charset="0"/>
                <a:cs typeface="Arial" pitchFamily="34" charset="0"/>
              </a:rPr>
              <a:t>, debilitaron seriamente al imperio. En este Critico momento el conquistador español Francisco Pizarro desembarco en la costa con una fuerza de unos 180 hombres dotados de armas de fuego. Pizarro, apoyado por distintos grupos de indígenas descontentos por la dominación inca, logro controlar el imperio haciendo prisionero a su jefe, Atahualpa dio la orden de ejecutar a su antiguo rival, lo que seria una de las causas de su propia condena en el proceso al que lo sometieron los Españoles un año después. El 29 de Agosto de 1533, todavía se estaba acumulando un enorme deposito de ornamentos de </a:t>
            </a:r>
            <a:r>
              <a:rPr lang="es-ES" dirty="0" smtClean="0">
                <a:latin typeface="Arial" pitchFamily="34" charset="0"/>
                <a:cs typeface="Arial" pitchFamily="34" charset="0"/>
              </a:rPr>
              <a:t>oro procedentes </a:t>
            </a:r>
            <a:r>
              <a:rPr lang="es-ES" dirty="0" smtClean="0">
                <a:latin typeface="Arial" pitchFamily="34" charset="0"/>
                <a:cs typeface="Arial" pitchFamily="34" charset="0"/>
              </a:rPr>
              <a:t>de todos los rincones del imperio Pizarro ejecuto al garrote vil a Atahualpa.</a:t>
            </a:r>
          </a:p>
          <a:p>
            <a:r>
              <a:rPr lang="es-ES" dirty="0" smtClean="0">
                <a:latin typeface="Arial" pitchFamily="34" charset="0"/>
                <a:cs typeface="Arial" pitchFamily="34" charset="0"/>
              </a:rPr>
              <a:t>Ese mismo año los Españoles ocuparon Cuzco y permitieron a Manco </a:t>
            </a:r>
            <a:r>
              <a:rPr lang="es-ES" dirty="0" err="1" smtClean="0">
                <a:latin typeface="Arial" pitchFamily="34" charset="0"/>
                <a:cs typeface="Arial" pitchFamily="34" charset="0"/>
              </a:rPr>
              <a:t>Capac</a:t>
            </a:r>
            <a:r>
              <a:rPr lang="es-ES" dirty="0" smtClean="0">
                <a:latin typeface="Arial" pitchFamily="34" charset="0"/>
                <a:cs typeface="Arial" pitchFamily="34" charset="0"/>
              </a:rPr>
              <a:t> II, un hermano de </a:t>
            </a:r>
            <a:r>
              <a:rPr lang="es-ES" dirty="0" err="1" smtClean="0">
                <a:latin typeface="Arial" pitchFamily="34" charset="0"/>
                <a:cs typeface="Arial" pitchFamily="34" charset="0"/>
              </a:rPr>
              <a:t>Huascar</a:t>
            </a:r>
            <a:r>
              <a:rPr lang="es-ES" dirty="0" smtClean="0">
                <a:latin typeface="Arial" pitchFamily="34" charset="0"/>
                <a:cs typeface="Arial" pitchFamily="34" charset="0"/>
              </a:rPr>
              <a:t>, acceder al trono. Algunos años mas tarde, Manco dirigió una revuelta contra los Españoles. Fue derrotado, obligado a buscar refugio en las montañas y asesinado. En aquella época el imperio se desintegraba muy rápidamente. Él último pretendiente al trono fue </a:t>
            </a:r>
            <a:r>
              <a:rPr lang="es-ES" dirty="0" err="1" smtClean="0">
                <a:latin typeface="Arial" pitchFamily="34" charset="0"/>
                <a:cs typeface="Arial" pitchFamily="34" charset="0"/>
              </a:rPr>
              <a:t>Tupac</a:t>
            </a:r>
            <a:r>
              <a:rPr lang="es-ES" dirty="0" smtClean="0">
                <a:latin typeface="Arial" pitchFamily="34" charset="0"/>
                <a:cs typeface="Arial" pitchFamily="34" charset="0"/>
              </a:rPr>
              <a:t> Amaru I, hijo menor de Manco </a:t>
            </a:r>
            <a:r>
              <a:rPr lang="es-ES" dirty="0" err="1" smtClean="0">
                <a:latin typeface="Arial" pitchFamily="34" charset="0"/>
                <a:cs typeface="Arial" pitchFamily="34" charset="0"/>
              </a:rPr>
              <a:t>Capac</a:t>
            </a:r>
            <a:r>
              <a:rPr lang="es-ES" dirty="0" smtClean="0">
                <a:latin typeface="Arial" pitchFamily="34" charset="0"/>
                <a:cs typeface="Arial" pitchFamily="34" charset="0"/>
              </a:rPr>
              <a:t> II y descendiente por línea masculina, que fue decapitado en 1572 por orden del virrey Francisco de Toledo.</a:t>
            </a:r>
          </a:p>
          <a:p>
            <a:endParaRPr lang="es-E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540672"/>
          </a:xfrm>
        </p:spPr>
        <p:txBody>
          <a:bodyPr/>
          <a:lstStyle/>
          <a:p>
            <a:pPr algn="ctr"/>
            <a:r>
              <a:rPr lang="es-ES" sz="2400" dirty="0" smtClean="0"/>
              <a:t>ECONOMIA</a:t>
            </a:r>
            <a:endParaRPr lang="es-ES" sz="2400" dirty="0"/>
          </a:p>
        </p:txBody>
      </p:sp>
      <p:sp>
        <p:nvSpPr>
          <p:cNvPr id="3" name="2 Marcador de contenido"/>
          <p:cNvSpPr>
            <a:spLocks noGrp="1"/>
          </p:cNvSpPr>
          <p:nvPr>
            <p:ph idx="1"/>
          </p:nvPr>
        </p:nvSpPr>
        <p:spPr>
          <a:xfrm>
            <a:off x="914400" y="1196752"/>
            <a:ext cx="7772400" cy="5472608"/>
          </a:xfrm>
        </p:spPr>
        <p:txBody>
          <a:bodyPr>
            <a:normAutofit fontScale="40000" lnSpcReduction="20000"/>
          </a:bodyPr>
          <a:lstStyle/>
          <a:p>
            <a:r>
              <a:rPr lang="es-ES" dirty="0" smtClean="0">
                <a:latin typeface="Arial" pitchFamily="34" charset="0"/>
                <a:cs typeface="Arial" pitchFamily="34" charset="0"/>
              </a:rPr>
              <a:t>Agricultura: La </a:t>
            </a:r>
            <a:r>
              <a:rPr lang="es-ES" dirty="0" smtClean="0">
                <a:latin typeface="Arial" pitchFamily="34" charset="0"/>
                <a:cs typeface="Arial" pitchFamily="34" charset="0"/>
                <a:hlinkClick r:id="rId2"/>
              </a:rPr>
              <a:t>agricultura</a:t>
            </a:r>
            <a:r>
              <a:rPr lang="es-ES" dirty="0" smtClean="0">
                <a:latin typeface="Arial" pitchFamily="34" charset="0"/>
                <a:cs typeface="Arial" pitchFamily="34" charset="0"/>
              </a:rPr>
              <a:t> fue la base de sus instituciones </a:t>
            </a:r>
            <a:r>
              <a:rPr lang="es-ES" dirty="0" smtClean="0">
                <a:latin typeface="Arial" pitchFamily="34" charset="0"/>
                <a:cs typeface="Arial" pitchFamily="34" charset="0"/>
                <a:hlinkClick r:id="rId3"/>
              </a:rPr>
              <a:t>políticas</a:t>
            </a:r>
            <a:r>
              <a:rPr lang="es-ES" dirty="0" smtClean="0">
                <a:latin typeface="Arial" pitchFamily="34" charset="0"/>
                <a:cs typeface="Arial" pitchFamily="34" charset="0"/>
              </a:rPr>
              <a:t> y se fundaba principios verdaderamente científicos que les permitieron la alianza de la pequeña </a:t>
            </a:r>
            <a:r>
              <a:rPr lang="es-ES" dirty="0" smtClean="0">
                <a:latin typeface="Arial" pitchFamily="34" charset="0"/>
                <a:cs typeface="Arial" pitchFamily="34" charset="0"/>
                <a:hlinkClick r:id="rId4"/>
              </a:rPr>
              <a:t>propiedad</a:t>
            </a:r>
            <a:r>
              <a:rPr lang="es-ES" dirty="0" smtClean="0">
                <a:latin typeface="Arial" pitchFamily="34" charset="0"/>
                <a:cs typeface="Arial" pitchFamily="34" charset="0"/>
              </a:rPr>
              <a:t> y </a:t>
            </a:r>
            <a:r>
              <a:rPr lang="es-ES" dirty="0" smtClean="0">
                <a:latin typeface="Arial" pitchFamily="34" charset="0"/>
                <a:cs typeface="Arial" pitchFamily="34" charset="0"/>
                <a:hlinkClick r:id="rId5"/>
              </a:rPr>
              <a:t>el estado</a:t>
            </a:r>
            <a:r>
              <a:rPr lang="es-ES" dirty="0" smtClean="0">
                <a:latin typeface="Arial" pitchFamily="34" charset="0"/>
                <a:cs typeface="Arial" pitchFamily="34" charset="0"/>
              </a:rPr>
              <a:t> productor. El territorio estaba dividido en tres partes: una para </a:t>
            </a:r>
            <a:r>
              <a:rPr lang="es-ES" dirty="0" smtClean="0">
                <a:latin typeface="Arial" pitchFamily="34" charset="0"/>
                <a:cs typeface="Arial" pitchFamily="34" charset="0"/>
                <a:hlinkClick r:id="rId6"/>
              </a:rPr>
              <a:t>el sol</a:t>
            </a:r>
            <a:r>
              <a:rPr lang="es-ES" dirty="0" smtClean="0">
                <a:latin typeface="Arial" pitchFamily="34" charset="0"/>
                <a:cs typeface="Arial" pitchFamily="34" charset="0"/>
              </a:rPr>
              <a:t>, otra para el Inca o soberano y la tercera para el pueblo; las dos primeras se trabajaban colectivamente y sus </a:t>
            </a:r>
            <a:r>
              <a:rPr lang="es-ES" dirty="0" smtClean="0">
                <a:latin typeface="Arial" pitchFamily="34" charset="0"/>
                <a:cs typeface="Arial" pitchFamily="34" charset="0"/>
                <a:hlinkClick r:id="rId7"/>
              </a:rPr>
              <a:t>productos</a:t>
            </a:r>
            <a:r>
              <a:rPr lang="es-ES" dirty="0" smtClean="0">
                <a:latin typeface="Arial" pitchFamily="34" charset="0"/>
                <a:cs typeface="Arial" pitchFamily="34" charset="0"/>
              </a:rPr>
              <a:t> se dedicaban al sostenimiento del culto y de los sacerdotes, los </a:t>
            </a:r>
            <a:r>
              <a:rPr lang="es-ES" dirty="0" smtClean="0">
                <a:latin typeface="Arial" pitchFamily="34" charset="0"/>
                <a:cs typeface="Arial" pitchFamily="34" charset="0"/>
                <a:hlinkClick r:id="rId8"/>
              </a:rPr>
              <a:t>gastos</a:t>
            </a:r>
            <a:r>
              <a:rPr lang="es-ES" dirty="0" smtClean="0">
                <a:latin typeface="Arial" pitchFamily="34" charset="0"/>
                <a:cs typeface="Arial" pitchFamily="34" charset="0"/>
              </a:rPr>
              <a:t> del imperio y de su soberano; la tercera consistía el </a:t>
            </a:r>
            <a:r>
              <a:rPr lang="es-ES" i="1" dirty="0" smtClean="0">
                <a:latin typeface="Arial" pitchFamily="34" charset="0"/>
                <a:cs typeface="Arial" pitchFamily="34" charset="0"/>
              </a:rPr>
              <a:t>ayllu</a:t>
            </a:r>
            <a:r>
              <a:rPr lang="es-ES" dirty="0" smtClean="0">
                <a:latin typeface="Arial" pitchFamily="34" charset="0"/>
                <a:cs typeface="Arial" pitchFamily="34" charset="0"/>
              </a:rPr>
              <a:t> y se dividía en parcelas proporcionadas al numero de miembro de cada familia; a cada matrimonio se le daba la cantidad de tierra que se creía suficiente para su </a:t>
            </a:r>
            <a:r>
              <a:rPr lang="es-ES" dirty="0" smtClean="0">
                <a:latin typeface="Arial" pitchFamily="34" charset="0"/>
                <a:cs typeface="Arial" pitchFamily="34" charset="0"/>
                <a:hlinkClick r:id="rId9"/>
              </a:rPr>
              <a:t>mantenimiento</a:t>
            </a:r>
            <a:r>
              <a:rPr lang="es-ES" dirty="0" smtClean="0">
                <a:latin typeface="Arial" pitchFamily="34" charset="0"/>
                <a:cs typeface="Arial" pitchFamily="34" charset="0"/>
              </a:rPr>
              <a:t>, por cada hijo varón se aumentaba un tanto y mitad por cada hija </a:t>
            </a:r>
            <a:r>
              <a:rPr lang="es-ES" dirty="0" smtClean="0">
                <a:latin typeface="Arial" pitchFamily="34" charset="0"/>
                <a:cs typeface="Arial" pitchFamily="34" charset="0"/>
                <a:hlinkClick r:id="rId10"/>
              </a:rPr>
              <a:t>mujer</a:t>
            </a:r>
            <a:r>
              <a:rPr lang="es-ES" dirty="0" smtClean="0">
                <a:latin typeface="Arial" pitchFamily="34" charset="0"/>
                <a:cs typeface="Arial" pitchFamily="34" charset="0"/>
              </a:rPr>
              <a:t>; las tierras de los ancianos, las viudas, los enfermos y los soldados en </a:t>
            </a:r>
            <a:r>
              <a:rPr lang="es-ES" dirty="0" smtClean="0">
                <a:latin typeface="Arial" pitchFamily="34" charset="0"/>
                <a:cs typeface="Arial" pitchFamily="34" charset="0"/>
                <a:hlinkClick r:id="rId11"/>
              </a:rPr>
              <a:t>servicio</a:t>
            </a:r>
            <a:r>
              <a:rPr lang="es-ES" dirty="0" smtClean="0">
                <a:latin typeface="Arial" pitchFamily="34" charset="0"/>
                <a:cs typeface="Arial" pitchFamily="34" charset="0"/>
              </a:rPr>
              <a:t> eran cultivadas también colectivamente. El Inca mismo daba el ejemplo del </a:t>
            </a:r>
            <a:r>
              <a:rPr lang="es-ES" dirty="0" smtClean="0">
                <a:latin typeface="Arial" pitchFamily="34" charset="0"/>
                <a:cs typeface="Arial" pitchFamily="34" charset="0"/>
                <a:hlinkClick r:id="rId12"/>
              </a:rPr>
              <a:t>trabajo</a:t>
            </a:r>
            <a:r>
              <a:rPr lang="es-ES" dirty="0" smtClean="0">
                <a:latin typeface="Arial" pitchFamily="34" charset="0"/>
                <a:cs typeface="Arial" pitchFamily="34" charset="0"/>
              </a:rPr>
              <a:t> en un día especial y rompía la tierra con una especie de arado de oro.</a:t>
            </a:r>
          </a:p>
          <a:p>
            <a:r>
              <a:rPr lang="es-ES" dirty="0" smtClean="0">
                <a:latin typeface="Arial" pitchFamily="34" charset="0"/>
                <a:cs typeface="Arial" pitchFamily="34" charset="0"/>
              </a:rPr>
              <a:t>Se cultivaban el maíz, la papa, la quinua y el trigo inca.</a:t>
            </a:r>
          </a:p>
          <a:p>
            <a:r>
              <a:rPr lang="es-ES" dirty="0" smtClean="0">
                <a:latin typeface="Arial" pitchFamily="34" charset="0"/>
                <a:cs typeface="Arial" pitchFamily="34" charset="0"/>
              </a:rPr>
              <a:t>Caza y </a:t>
            </a:r>
            <a:r>
              <a:rPr lang="es-ES" dirty="0" smtClean="0">
                <a:latin typeface="Arial" pitchFamily="34" charset="0"/>
                <a:cs typeface="Arial" pitchFamily="34" charset="0"/>
                <a:hlinkClick r:id="rId13"/>
              </a:rPr>
              <a:t>Pesca</a:t>
            </a:r>
            <a:r>
              <a:rPr lang="es-ES" dirty="0" smtClean="0">
                <a:latin typeface="Arial" pitchFamily="34" charset="0"/>
                <a:cs typeface="Arial" pitchFamily="34" charset="0"/>
              </a:rPr>
              <a:t>. Sus armas eran la honda, la macana y la boleadora. La cacería de la vicuña estaba reglamentada; La vicuña es un poco más pequeña y su vellón más corto que la llama. No era permitido cazarla sino una vez al año y en el mismo sitio. Armados con palos y lanzas formaban miles de cazadores un circulo inmenso que iba estrechando hasta recoger a todos los animales en una llanura; allí mataban a los machos, les sacaban las pieles y la carne </a:t>
            </a:r>
            <a:r>
              <a:rPr lang="es-ES" dirty="0" err="1" smtClean="0">
                <a:latin typeface="Arial" pitchFamily="34" charset="0"/>
                <a:cs typeface="Arial" pitchFamily="34" charset="0"/>
              </a:rPr>
              <a:t>eracortada</a:t>
            </a:r>
            <a:r>
              <a:rPr lang="es-ES" dirty="0" smtClean="0">
                <a:latin typeface="Arial" pitchFamily="34" charset="0"/>
                <a:cs typeface="Arial" pitchFamily="34" charset="0"/>
              </a:rPr>
              <a:t> en tajadas muy delgadas. Las vicuñas eran esquiladas y la lana era depositada en los </a:t>
            </a:r>
            <a:r>
              <a:rPr lang="es-ES" dirty="0" smtClean="0">
                <a:latin typeface="Arial" pitchFamily="34" charset="0"/>
                <a:cs typeface="Arial" pitchFamily="34" charset="0"/>
                <a:hlinkClick r:id="rId14"/>
              </a:rPr>
              <a:t>almacenes</a:t>
            </a:r>
            <a:r>
              <a:rPr lang="es-ES" dirty="0" smtClean="0">
                <a:latin typeface="Arial" pitchFamily="34" charset="0"/>
                <a:cs typeface="Arial" pitchFamily="34" charset="0"/>
              </a:rPr>
              <a:t> reales, de donde las más finas se destinaban para los vestidos del inca y la otra se repartía al pueblo.</a:t>
            </a:r>
          </a:p>
          <a:p>
            <a:r>
              <a:rPr lang="es-ES" dirty="0" smtClean="0">
                <a:latin typeface="Arial" pitchFamily="34" charset="0"/>
                <a:cs typeface="Arial" pitchFamily="34" charset="0"/>
              </a:rPr>
              <a:t>La pesca era practicada en las costas y en el lago Titicaca, en balsas que eran usadas desde mucho tiempo atrás en esa región y a las cuales llamaban "caballitos".</a:t>
            </a:r>
          </a:p>
          <a:p>
            <a:r>
              <a:rPr lang="es-ES" dirty="0" smtClean="0">
                <a:latin typeface="Arial" pitchFamily="34" charset="0"/>
                <a:cs typeface="Arial" pitchFamily="34" charset="0"/>
              </a:rPr>
              <a:t>Domesticación de animales: los incas criaban llamas, alpacas, conejillos de indias, perros y patos.</a:t>
            </a:r>
          </a:p>
          <a:p>
            <a:r>
              <a:rPr lang="es-ES" dirty="0" smtClean="0">
                <a:latin typeface="Arial" pitchFamily="34" charset="0"/>
                <a:cs typeface="Arial" pitchFamily="34" charset="0"/>
              </a:rPr>
              <a:t>La llama era animal de carga y les proporcionaba además de carne y lana. La </a:t>
            </a:r>
            <a:r>
              <a:rPr lang="es-ES" dirty="0" smtClean="0">
                <a:latin typeface="Arial" pitchFamily="34" charset="0"/>
                <a:cs typeface="Arial" pitchFamily="34" charset="0"/>
                <a:hlinkClick r:id="rId15"/>
              </a:rPr>
              <a:t>estructura</a:t>
            </a:r>
            <a:r>
              <a:rPr lang="es-ES" dirty="0" smtClean="0">
                <a:latin typeface="Arial" pitchFamily="34" charset="0"/>
                <a:cs typeface="Arial" pitchFamily="34" charset="0"/>
              </a:rPr>
              <a:t> de su estomago le permite pasarse sin beber durante semanas enteras. Su defensa de quien la importuna es escupirle en la cara el estiércol que tiene almacenado; es un animal muy manso y un niño puede conducirlo a donde quiera.</a:t>
            </a:r>
          </a:p>
          <a:p>
            <a:endParaRPr lang="es-ES" sz="25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468664"/>
          </a:xfrm>
        </p:spPr>
        <p:txBody>
          <a:bodyPr/>
          <a:lstStyle/>
          <a:p>
            <a:pPr algn="ctr"/>
            <a:r>
              <a:rPr lang="es-ES" sz="2400" dirty="0" smtClean="0"/>
              <a:t>ARTE</a:t>
            </a:r>
            <a:endParaRPr lang="es-ES" sz="2400" dirty="0"/>
          </a:p>
        </p:txBody>
      </p:sp>
      <p:sp>
        <p:nvSpPr>
          <p:cNvPr id="3" name="2 Marcador de contenido"/>
          <p:cNvSpPr>
            <a:spLocks noGrp="1"/>
          </p:cNvSpPr>
          <p:nvPr>
            <p:ph idx="1"/>
          </p:nvPr>
        </p:nvSpPr>
        <p:spPr>
          <a:xfrm>
            <a:off x="914400" y="1196752"/>
            <a:ext cx="7772400" cy="5158808"/>
          </a:xfrm>
        </p:spPr>
        <p:txBody>
          <a:bodyPr>
            <a:normAutofit fontScale="25000" lnSpcReduction="20000"/>
          </a:bodyPr>
          <a:lstStyle/>
          <a:p>
            <a:r>
              <a:rPr lang="es-ES" sz="3700" dirty="0" smtClean="0">
                <a:latin typeface="Arial" pitchFamily="34" charset="0"/>
                <a:cs typeface="Arial" pitchFamily="34" charset="0"/>
              </a:rPr>
              <a:t>Las facultades artísticas de los peruanos se manifestaron principalmente en la orfebrería, en la cerámica y en el tejido. Algunas veces se valieron </a:t>
            </a:r>
            <a:r>
              <a:rPr lang="es-ES" sz="3700" dirty="0" err="1" smtClean="0">
                <a:latin typeface="Arial" pitchFamily="34" charset="0"/>
                <a:cs typeface="Arial" pitchFamily="34" charset="0"/>
              </a:rPr>
              <a:t>depinturas</a:t>
            </a:r>
            <a:r>
              <a:rPr lang="es-ES" sz="3700" dirty="0" smtClean="0">
                <a:latin typeface="Arial" pitchFamily="34" charset="0"/>
                <a:cs typeface="Arial" pitchFamily="34" charset="0"/>
              </a:rPr>
              <a:t> para recordar los hecho pasados, pero en su forma muy rudimentaria.</a:t>
            </a:r>
          </a:p>
          <a:p>
            <a:r>
              <a:rPr lang="es-ES" sz="3700" dirty="0" smtClean="0">
                <a:latin typeface="Arial" pitchFamily="34" charset="0"/>
                <a:cs typeface="Arial" pitchFamily="34" charset="0"/>
              </a:rPr>
              <a:t>No cultivaron la escultura y muy poco el modelado y el </a:t>
            </a:r>
            <a:r>
              <a:rPr lang="es-ES" sz="3700" dirty="0" smtClean="0">
                <a:latin typeface="Arial" pitchFamily="34" charset="0"/>
                <a:cs typeface="Arial" pitchFamily="34" charset="0"/>
                <a:hlinkClick r:id="rId2"/>
              </a:rPr>
              <a:t>relieve</a:t>
            </a:r>
            <a:r>
              <a:rPr lang="es-ES" sz="3700" dirty="0" smtClean="0">
                <a:latin typeface="Arial" pitchFamily="34" charset="0"/>
                <a:cs typeface="Arial" pitchFamily="34" charset="0"/>
              </a:rPr>
              <a:t>.</a:t>
            </a:r>
          </a:p>
          <a:p>
            <a:r>
              <a:rPr lang="es-ES" sz="3700" dirty="0" smtClean="0">
                <a:latin typeface="Arial" pitchFamily="34" charset="0"/>
                <a:cs typeface="Arial" pitchFamily="34" charset="0"/>
              </a:rPr>
              <a:t>Arquitectura. Sencillez, simetría y solidez eran las notas características en la arqiu8tectura peruana; no conocían el arco ni la columna, los tachos eran de madera o de paja y su </a:t>
            </a:r>
            <a:r>
              <a:rPr lang="es-ES" sz="3700" dirty="0" smtClean="0">
                <a:latin typeface="Arial" pitchFamily="34" charset="0"/>
                <a:cs typeface="Arial" pitchFamily="34" charset="0"/>
                <a:hlinkClick r:id="rId3"/>
              </a:rPr>
              <a:t>construcción</a:t>
            </a:r>
            <a:r>
              <a:rPr lang="es-ES" sz="3700" dirty="0" smtClean="0">
                <a:latin typeface="Arial" pitchFamily="34" charset="0"/>
                <a:cs typeface="Arial" pitchFamily="34" charset="0"/>
              </a:rPr>
              <a:t> primitiva no correspondía al avance que denotan los muros.</a:t>
            </a:r>
          </a:p>
          <a:p>
            <a:r>
              <a:rPr lang="es-ES" sz="3700" dirty="0" smtClean="0">
                <a:latin typeface="Arial" pitchFamily="34" charset="0"/>
                <a:cs typeface="Arial" pitchFamily="34" charset="0"/>
              </a:rPr>
              <a:t>Tanto como los diestros </a:t>
            </a:r>
            <a:r>
              <a:rPr lang="es-ES" sz="3700" dirty="0" smtClean="0">
                <a:latin typeface="Arial" pitchFamily="34" charset="0"/>
                <a:cs typeface="Arial" pitchFamily="34" charset="0"/>
                <a:hlinkClick r:id="rId4"/>
              </a:rPr>
              <a:t>alba</a:t>
            </a:r>
            <a:r>
              <a:rPr lang="es-ES" sz="3700" dirty="0" smtClean="0">
                <a:latin typeface="Arial" pitchFamily="34" charset="0"/>
                <a:cs typeface="Arial" pitchFamily="34" charset="0"/>
              </a:rPr>
              <a:t>ñiles que trabajan en las grandes obras publicas, eran artesanos que se dedicaban exclusivamente a su tarea, para lo cual recibían una subvención del estado. Los arquitectos no utilizaban planos como los actuales, dibujados en papel, sino que hacían </a:t>
            </a:r>
            <a:r>
              <a:rPr lang="es-ES" sz="3700" dirty="0" smtClean="0">
                <a:latin typeface="Arial" pitchFamily="34" charset="0"/>
                <a:cs typeface="Arial" pitchFamily="34" charset="0"/>
                <a:hlinkClick r:id="rId5"/>
              </a:rPr>
              <a:t>modelos</a:t>
            </a:r>
            <a:r>
              <a:rPr lang="es-ES" sz="3700" dirty="0" smtClean="0">
                <a:latin typeface="Arial" pitchFamily="34" charset="0"/>
                <a:cs typeface="Arial" pitchFamily="34" charset="0"/>
              </a:rPr>
              <a:t> de la obra en arcilla o piedra, que servían de guía para los trabajadores. Los edificios públicos se levantaban con </a:t>
            </a:r>
            <a:r>
              <a:rPr lang="es-ES" sz="3700" dirty="0" smtClean="0">
                <a:latin typeface="Arial" pitchFamily="34" charset="0"/>
                <a:cs typeface="Arial" pitchFamily="34" charset="0"/>
                <a:hlinkClick r:id="rId6"/>
              </a:rPr>
              <a:t>el trabajo</a:t>
            </a:r>
            <a:r>
              <a:rPr lang="es-ES" sz="3700" dirty="0" smtClean="0">
                <a:latin typeface="Arial" pitchFamily="34" charset="0"/>
                <a:cs typeface="Arial" pitchFamily="34" charset="0"/>
              </a:rPr>
              <a:t> de todos aquellos que debían cumplir su mita, el </a:t>
            </a:r>
            <a:r>
              <a:rPr lang="es-ES" sz="3700" dirty="0" smtClean="0">
                <a:latin typeface="Arial" pitchFamily="34" charset="0"/>
                <a:cs typeface="Arial" pitchFamily="34" charset="0"/>
                <a:hlinkClick r:id="rId7"/>
              </a:rPr>
              <a:t>impuesto</a:t>
            </a:r>
            <a:r>
              <a:rPr lang="es-ES" sz="3700" dirty="0" smtClean="0">
                <a:latin typeface="Arial" pitchFamily="34" charset="0"/>
                <a:cs typeface="Arial" pitchFamily="34" charset="0"/>
              </a:rPr>
              <a:t> de trabajo que le "pagaban" al emperador.</a:t>
            </a:r>
          </a:p>
          <a:p>
            <a:r>
              <a:rPr lang="es-ES" sz="3700" dirty="0" smtClean="0">
                <a:latin typeface="Arial" pitchFamily="34" charset="0"/>
                <a:cs typeface="Arial" pitchFamily="34" charset="0"/>
              </a:rPr>
              <a:t>Estos hábiles artesanos contaban con muy pocos instrumentos. Probablemente usarían plomadas (una cuerda con un peso en uno de os extremos, que se utiliza para construir los muros en el ángulo correcto); además contarían con otros instrumentos para la verificación de los niveles y para medir los ángulos y las distancias. Solo usaban unas pocas </a:t>
            </a:r>
            <a:r>
              <a:rPr lang="es-ES" sz="3700" dirty="0" smtClean="0">
                <a:latin typeface="Arial" pitchFamily="34" charset="0"/>
                <a:cs typeface="Arial" pitchFamily="34" charset="0"/>
                <a:hlinkClick r:id="rId8"/>
              </a:rPr>
              <a:t>herramientas</a:t>
            </a:r>
            <a:r>
              <a:rPr lang="es-ES" sz="3700" dirty="0" smtClean="0">
                <a:latin typeface="Arial" pitchFamily="34" charset="0"/>
                <a:cs typeface="Arial" pitchFamily="34" charset="0"/>
              </a:rPr>
              <a:t>, muy simples, hechas con madera, piedra y bronce; con esas herramientas cortaron y movieron colosales bloques de piedras, algunos de los cuales pesaban 100 toneladas o más. Cada uno de esos enormes bloques eran cortados en la cantera y luego llevados al sitio donde se iniciaría la construcción.</a:t>
            </a:r>
          </a:p>
          <a:p>
            <a:r>
              <a:rPr lang="es-ES" sz="3700" dirty="0" smtClean="0">
                <a:latin typeface="Arial" pitchFamily="34" charset="0"/>
                <a:cs typeface="Arial" pitchFamily="34" charset="0"/>
              </a:rPr>
              <a:t>Entonces, un gran numera de hombres muy bien organizados, valiéndose de sogas, rodillos de madera y rampas. Luego los cortaban hasta lograr que encajaran perfectamente en os lugares correspondientes. Después emparejaban las superficies, pero no las decoraban.</a:t>
            </a:r>
          </a:p>
          <a:p>
            <a:r>
              <a:rPr lang="es-ES" sz="3700" dirty="0" smtClean="0">
                <a:latin typeface="Arial" pitchFamily="34" charset="0"/>
                <a:cs typeface="Arial" pitchFamily="34" charset="0"/>
              </a:rPr>
              <a:t>No utilizan ningún tipo de mezcla o argamasa para unir los bloques unos con otros; sin embargo, conseguían que encajaran en su lugar con tanta precisión, que ni siquiera la delgada hoja de un cuchillo podía penetrar entra bloque y bloque. Los edificios incaicos que deliberadamente no fueron destruidos por los españoles, aun subsisten a pesar de los </a:t>
            </a:r>
            <a:r>
              <a:rPr lang="es-ES" sz="3700" dirty="0" smtClean="0">
                <a:latin typeface="Arial" pitchFamily="34" charset="0"/>
                <a:cs typeface="Arial" pitchFamily="34" charset="0"/>
                <a:hlinkClick r:id="rId9"/>
              </a:rPr>
              <a:t>terremotos</a:t>
            </a:r>
            <a:r>
              <a:rPr lang="es-ES" sz="3700" dirty="0" smtClean="0">
                <a:latin typeface="Arial" pitchFamily="34" charset="0"/>
                <a:cs typeface="Arial" pitchFamily="34" charset="0"/>
              </a:rPr>
              <a:t> que suelen propagar temblores en toda la región.</a:t>
            </a:r>
          </a:p>
          <a:p>
            <a:r>
              <a:rPr lang="es-ES" sz="3700" dirty="0" smtClean="0">
                <a:latin typeface="Arial" pitchFamily="34" charset="0"/>
                <a:cs typeface="Arial" pitchFamily="34" charset="0"/>
              </a:rPr>
              <a:t>La poca elegancia exterior de los palacios era compensada por el lujo interior, resplandecientes de oro y telas muy finas. El templo del sol era notable por una cinta de oro y un palmo y medio de ancho que rodeaba toda la parte exterior del edificio, por sus puertas chapadas de oro, por un jardín en el que habían plantas de oro y por la profusión de oro en vasos y ornamentos.</a:t>
            </a:r>
          </a:p>
          <a:p>
            <a:r>
              <a:rPr lang="es-ES" sz="3700" dirty="0" smtClean="0">
                <a:latin typeface="Arial" pitchFamily="34" charset="0"/>
                <a:cs typeface="Arial" pitchFamily="34" charset="0"/>
              </a:rPr>
              <a:t>Generalmente se construían casas de un solo piso, con gruesos muros de pórfido o granito muy resistente; no se comunicaban las habitaciones unas con otras y todas daban a un patio común.</a:t>
            </a:r>
          </a:p>
          <a:p>
            <a:r>
              <a:rPr lang="es-ES" sz="3700" dirty="0" smtClean="0">
                <a:latin typeface="Arial" pitchFamily="34" charset="0"/>
                <a:cs typeface="Arial" pitchFamily="34" charset="0"/>
              </a:rPr>
              <a:t>En las ciudades y aldeas, los edificios públicos más importantes y los templos se construían al rededor de una plaza central, y de ella partían las demás edificaciones alineándose a lo largo de calles muy angostas; luego se llegaba a los suburbios, donde se levantaban las casas del pueblo. Los suministros de </a:t>
            </a:r>
            <a:r>
              <a:rPr lang="es-ES" sz="3700" dirty="0" smtClean="0">
                <a:latin typeface="Arial" pitchFamily="34" charset="0"/>
                <a:cs typeface="Arial" pitchFamily="34" charset="0"/>
                <a:hlinkClick r:id="rId10"/>
              </a:rPr>
              <a:t>agua</a:t>
            </a:r>
            <a:r>
              <a:rPr lang="es-ES" sz="3700" dirty="0" smtClean="0">
                <a:latin typeface="Arial" pitchFamily="34" charset="0"/>
                <a:cs typeface="Arial" pitchFamily="34" charset="0"/>
              </a:rPr>
              <a:t>, tanto en los pueblos como en las ciudades estaban organizados con mucho esmero. </a:t>
            </a:r>
            <a:r>
              <a:rPr lang="es-ES" sz="3700" dirty="0" smtClean="0">
                <a:latin typeface="Arial" pitchFamily="34" charset="0"/>
                <a:cs typeface="Arial" pitchFamily="34" charset="0"/>
                <a:hlinkClick r:id="rId10"/>
              </a:rPr>
              <a:t>El agua</a:t>
            </a:r>
            <a:r>
              <a:rPr lang="es-ES" sz="3700" dirty="0" smtClean="0">
                <a:latin typeface="Arial" pitchFamily="34" charset="0"/>
                <a:cs typeface="Arial" pitchFamily="34" charset="0"/>
              </a:rPr>
              <a:t> corría por canales cubiertos revestidos con piedras e iba desde los arroyos más cercanos hasta las casas de cada poblado. Los palacios del emperador eran muy grandes, con muchas habitaciones que se agrupaban al rededor del patio. En el Cuzco se construía un palacio para cada emperador, pero además había un gran numero de palacios reales diseminados por el imperio.</a:t>
            </a:r>
          </a:p>
          <a:p>
            <a:endParaRPr lang="es-ES" sz="37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612680"/>
          </a:xfrm>
        </p:spPr>
        <p:txBody>
          <a:bodyPr/>
          <a:lstStyle/>
          <a:p>
            <a:pPr algn="ctr"/>
            <a:r>
              <a:rPr lang="es-ES" sz="2400" dirty="0" smtClean="0"/>
              <a:t>RELIGION</a:t>
            </a:r>
            <a:endParaRPr lang="es-ES" sz="2400" dirty="0"/>
          </a:p>
        </p:txBody>
      </p:sp>
      <p:sp>
        <p:nvSpPr>
          <p:cNvPr id="3" name="2 Marcador de contenido"/>
          <p:cNvSpPr>
            <a:spLocks noGrp="1"/>
          </p:cNvSpPr>
          <p:nvPr>
            <p:ph idx="1"/>
          </p:nvPr>
        </p:nvSpPr>
        <p:spPr>
          <a:xfrm>
            <a:off x="914400" y="1052736"/>
            <a:ext cx="7772400" cy="5544616"/>
          </a:xfrm>
        </p:spPr>
        <p:txBody>
          <a:bodyPr>
            <a:normAutofit/>
          </a:bodyPr>
          <a:lstStyle/>
          <a:p>
            <a:r>
              <a:rPr lang="es-ES" sz="1200" dirty="0" smtClean="0">
                <a:latin typeface="Arial" pitchFamily="34" charset="0"/>
                <a:cs typeface="Arial" pitchFamily="34" charset="0"/>
              </a:rPr>
              <a:t>Fue la inca ante todo una región estatal y teocrática que presentaba al emperador como hijo del sol, pero que, con sagaz visión política, supo incorporar los dioses en las creencias de los pueblos conquistados.</a:t>
            </a:r>
          </a:p>
          <a:p>
            <a:r>
              <a:rPr lang="es-ES" sz="1200" dirty="0" smtClean="0">
                <a:latin typeface="Arial" pitchFamily="34" charset="0"/>
                <a:cs typeface="Arial" pitchFamily="34" charset="0"/>
              </a:rPr>
              <a:t>Panteón Inca. El dios Sol, Inti, estaba considerado como el progenitor de la nobleza inca, que lo llamaba "padre". En torno a inti se ordenaban los cultos rituales y a el se dedicaron los principales templos. El emperador </a:t>
            </a:r>
            <a:r>
              <a:rPr lang="es-ES" sz="1200" dirty="0" err="1" smtClean="0">
                <a:latin typeface="Arial" pitchFamily="34" charset="0"/>
                <a:cs typeface="Arial" pitchFamily="34" charset="0"/>
              </a:rPr>
              <a:t>Pachacútec</a:t>
            </a:r>
            <a:r>
              <a:rPr lang="es-ES" sz="1200" dirty="0" smtClean="0">
                <a:latin typeface="Arial" pitchFamily="34" charset="0"/>
                <a:cs typeface="Arial" pitchFamily="34" charset="0"/>
              </a:rPr>
              <a:t>, muerto en 1417, nombro, deidad suprema del imperio a Viracocha, que remplazó así al dios sol. Viracocha, estaba considerado en los </a:t>
            </a:r>
            <a:r>
              <a:rPr lang="es-ES" sz="1200" dirty="0" smtClean="0">
                <a:latin typeface="Arial" pitchFamily="34" charset="0"/>
                <a:cs typeface="Arial" pitchFamily="34" charset="0"/>
                <a:hlinkClick r:id="rId2"/>
              </a:rPr>
              <a:t>mitos</a:t>
            </a:r>
            <a:r>
              <a:rPr lang="es-ES" sz="1200" dirty="0" smtClean="0">
                <a:latin typeface="Arial" pitchFamily="34" charset="0"/>
                <a:cs typeface="Arial" pitchFamily="34" charset="0"/>
              </a:rPr>
              <a:t> y </a:t>
            </a:r>
            <a:r>
              <a:rPr lang="es-ES" sz="1200" dirty="0" smtClean="0">
                <a:latin typeface="Arial" pitchFamily="34" charset="0"/>
                <a:cs typeface="Arial" pitchFamily="34" charset="0"/>
                <a:hlinkClick r:id="rId3"/>
              </a:rPr>
              <a:t>leyendas</a:t>
            </a:r>
            <a:r>
              <a:rPr lang="es-ES" sz="1200" dirty="0" smtClean="0">
                <a:latin typeface="Arial" pitchFamily="34" charset="0"/>
                <a:cs typeface="Arial" pitchFamily="34" charset="0"/>
              </a:rPr>
              <a:t> como el creador de la tierra, de los hombres y de los animales, y al mismo tiempo como dios un héroe civilizador. De el se decía que era el anciano del cielo" y "el maestro del mundo".</a:t>
            </a:r>
          </a:p>
          <a:p>
            <a:r>
              <a:rPr lang="es-ES" sz="1200" dirty="0" smtClean="0">
                <a:latin typeface="Arial" pitchFamily="34" charset="0"/>
                <a:cs typeface="Arial" pitchFamily="34" charset="0"/>
              </a:rPr>
              <a:t>La reforma de </a:t>
            </a:r>
            <a:r>
              <a:rPr lang="es-ES" sz="1200" dirty="0" err="1" smtClean="0">
                <a:latin typeface="Arial" pitchFamily="34" charset="0"/>
                <a:cs typeface="Arial" pitchFamily="34" charset="0"/>
              </a:rPr>
              <a:t>Pachacútec</a:t>
            </a:r>
            <a:r>
              <a:rPr lang="es-ES" sz="1200" dirty="0" smtClean="0">
                <a:latin typeface="Arial" pitchFamily="34" charset="0"/>
                <a:cs typeface="Arial" pitchFamily="34" charset="0"/>
              </a:rPr>
              <a:t> fue justificada por este en virtud de una aparición de Viracocha que condujo al emperador a la victoria contra los chancas. Lo probable es que en su celo reformador influyera, el deseo de unificar las creencias del imperio, y una creciente tendencia hacia la abstracción en la teología inca.</a:t>
            </a:r>
          </a:p>
          <a:p>
            <a:r>
              <a:rPr lang="es-ES" sz="1200" dirty="0" smtClean="0">
                <a:latin typeface="Arial" pitchFamily="34" charset="0"/>
                <a:cs typeface="Arial" pitchFamily="34" charset="0"/>
              </a:rPr>
              <a:t>Otro dios era </a:t>
            </a:r>
            <a:r>
              <a:rPr lang="es-ES" sz="1200" dirty="0" err="1" smtClean="0">
                <a:latin typeface="Arial" pitchFamily="34" charset="0"/>
                <a:cs typeface="Arial" pitchFamily="34" charset="0"/>
              </a:rPr>
              <a:t>Apu</a:t>
            </a:r>
            <a:r>
              <a:rPr lang="es-ES" sz="1200" dirty="0" smtClean="0">
                <a:latin typeface="Arial" pitchFamily="34" charset="0"/>
                <a:cs typeface="Arial" pitchFamily="34" charset="0"/>
              </a:rPr>
              <a:t> </a:t>
            </a:r>
            <a:r>
              <a:rPr lang="es-ES" sz="1200" dirty="0" err="1" smtClean="0">
                <a:latin typeface="Arial" pitchFamily="34" charset="0"/>
                <a:cs typeface="Arial" pitchFamily="34" charset="0"/>
              </a:rPr>
              <a:t>Illapa</a:t>
            </a:r>
            <a:r>
              <a:rPr lang="es-ES" sz="1200" dirty="0" smtClean="0">
                <a:latin typeface="Arial" pitchFamily="34" charset="0"/>
                <a:cs typeface="Arial" pitchFamily="34" charset="0"/>
              </a:rPr>
              <a:t>, señor del trueno, el rayo y la lluvia; enviaba la lluvia para regar el sembrado. A el se dirigían peregrinaciones y sacrificios, a veces humanos, en tiempos de sequía. Entre las deidades femeninas, </a:t>
            </a:r>
            <a:r>
              <a:rPr lang="es-ES" sz="1200" dirty="0" err="1" smtClean="0">
                <a:latin typeface="Arial" pitchFamily="34" charset="0"/>
                <a:cs typeface="Arial" pitchFamily="34" charset="0"/>
              </a:rPr>
              <a:t>Mamaquilla</a:t>
            </a:r>
            <a:r>
              <a:rPr lang="es-ES" sz="1200" dirty="0" smtClean="0">
                <a:latin typeface="Arial" pitchFamily="34" charset="0"/>
                <a:cs typeface="Arial" pitchFamily="34" charset="0"/>
              </a:rPr>
              <a:t> era </a:t>
            </a:r>
            <a:r>
              <a:rPr lang="es-ES" sz="1200" dirty="0" err="1" smtClean="0">
                <a:latin typeface="Arial" pitchFamily="34" charset="0"/>
                <a:cs typeface="Arial" pitchFamily="34" charset="0"/>
              </a:rPr>
              <a:t>lka</a:t>
            </a:r>
            <a:r>
              <a:rPr lang="es-ES" sz="1200" dirty="0" smtClean="0">
                <a:latin typeface="Arial" pitchFamily="34" charset="0"/>
                <a:cs typeface="Arial" pitchFamily="34" charset="0"/>
              </a:rPr>
              <a:t> luna, hermana y esposa del sol, que regulaba el </a:t>
            </a:r>
            <a:r>
              <a:rPr lang="es-ES" sz="1200" dirty="0" smtClean="0">
                <a:latin typeface="Arial" pitchFamily="34" charset="0"/>
                <a:cs typeface="Arial" pitchFamily="34" charset="0"/>
                <a:hlinkClick r:id="rId4"/>
              </a:rPr>
              <a:t>ciclo </a:t>
            </a:r>
            <a:r>
              <a:rPr lang="es-ES" sz="1200" dirty="0" err="1" smtClean="0">
                <a:latin typeface="Arial" pitchFamily="34" charset="0"/>
                <a:cs typeface="Arial" pitchFamily="34" charset="0"/>
                <a:hlinkClick r:id="rId4"/>
              </a:rPr>
              <a:t>menstrual</a:t>
            </a:r>
            <a:r>
              <a:rPr lang="es-ES" sz="1200" dirty="0" err="1" smtClean="0">
                <a:latin typeface="Arial" pitchFamily="34" charset="0"/>
                <a:cs typeface="Arial" pitchFamily="34" charset="0"/>
              </a:rPr>
              <a:t>femenino</a:t>
            </a:r>
            <a:r>
              <a:rPr lang="es-ES" sz="1200" dirty="0" smtClean="0">
                <a:latin typeface="Arial" pitchFamily="34" charset="0"/>
                <a:cs typeface="Arial" pitchFamily="34" charset="0"/>
              </a:rPr>
              <a:t> y el calendario de fiestas agrícolas y religiosas. Los pescadores de la costa rezaban a </a:t>
            </a:r>
            <a:r>
              <a:rPr lang="es-ES" sz="1200" dirty="0" err="1" smtClean="0">
                <a:latin typeface="Arial" pitchFamily="34" charset="0"/>
                <a:cs typeface="Arial" pitchFamily="34" charset="0"/>
              </a:rPr>
              <a:t>Mamacocha</a:t>
            </a:r>
            <a:r>
              <a:rPr lang="es-ES" sz="1200" dirty="0" smtClean="0">
                <a:latin typeface="Arial" pitchFamily="34" charset="0"/>
                <a:cs typeface="Arial" pitchFamily="34" charset="0"/>
              </a:rPr>
              <a:t>, diosa del mar. Pacha Mama, era la designación de la madre tierra, protectora de los rebaños de llamas. Su pareja masculina, </a:t>
            </a:r>
            <a:r>
              <a:rPr lang="es-ES" sz="1200" dirty="0" err="1" smtClean="0">
                <a:latin typeface="Arial" pitchFamily="34" charset="0"/>
                <a:cs typeface="Arial" pitchFamily="34" charset="0"/>
              </a:rPr>
              <a:t>Pachacamac</a:t>
            </a:r>
            <a:r>
              <a:rPr lang="es-ES" sz="1200" dirty="0" smtClean="0">
                <a:latin typeface="Arial" pitchFamily="34" charset="0"/>
                <a:cs typeface="Arial" pitchFamily="34" charset="0"/>
              </a:rPr>
              <a:t>, era adorado sobre todo en la costa. También las estrellas constituían otras tanta manifestaciones divinas.</a:t>
            </a:r>
          </a:p>
          <a:p>
            <a:r>
              <a:rPr lang="es-ES" sz="1200" dirty="0" smtClean="0">
                <a:latin typeface="Arial" pitchFamily="34" charset="0"/>
                <a:cs typeface="Arial" pitchFamily="34" charset="0"/>
              </a:rPr>
              <a:t>Culto religioso. Las ceremonias se celebraban al aire libre, y por ello la mayoría de los templos solo comprendían la celda del dios y unas habitaciones para los sacerdotes encargados del culto.</a:t>
            </a:r>
          </a:p>
          <a:p>
            <a:endParaRPr lang="es-ES" sz="12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39</TotalTime>
  <Words>242</Words>
  <Application>Microsoft Office PowerPoint</Application>
  <PresentationFormat>Presentación en pantalla (4:3)</PresentationFormat>
  <Paragraphs>55</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Metro</vt:lpstr>
      <vt:lpstr>Julián López Carmona Andrés Giraldo Arango  Johan Sebastián chica diego Mauricio botero  6ªa  2010  los incas  I.E.M.A.U.J.</vt:lpstr>
      <vt:lpstr>TABLA DE CONTENIDO</vt:lpstr>
      <vt:lpstr>LOS INCAS</vt:lpstr>
      <vt:lpstr>ORGANIZACIÓN SOCIAL</vt:lpstr>
      <vt:lpstr>EVOLUCION O DESARROLLO HISTORICO</vt:lpstr>
      <vt:lpstr>ECONOMIA</vt:lpstr>
      <vt:lpstr>ARTE</vt:lpstr>
      <vt:lpstr>RELIGION</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incas</dc:title>
  <dc:creator>FAMILY</dc:creator>
  <cp:lastModifiedBy>Mauro</cp:lastModifiedBy>
  <cp:revision>5</cp:revision>
  <dcterms:created xsi:type="dcterms:W3CDTF">2010-10-05T15:14:12Z</dcterms:created>
  <dcterms:modified xsi:type="dcterms:W3CDTF">2010-10-16T17:51:07Z</dcterms:modified>
</cp:coreProperties>
</file>