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8"/>
  </p:notesMasterIdLst>
  <p:sldIdLst>
    <p:sldId id="256" r:id="rId3"/>
    <p:sldId id="257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/>
    <p:restoredTop sz="94600"/>
  </p:normalViewPr>
  <p:slideViewPr>
    <p:cSldViewPr snapToGrid="0">
      <p:cViewPr varScale="1">
        <p:scale>
          <a:sx n="53" d="100"/>
          <a:sy n="53" d="100"/>
        </p:scale>
        <p:origin x="-3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2FEE07-7B69-4411-A425-D7C097A49470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403BE55-DE12-4915-BA95-932F7299F03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8CF36-2F01-4805-AAE4-945469105F8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C0A50C-12BC-4905-84A4-F1A52387639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1AF0372-76B3-41CE-B57B-F6F2A96080A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EB44DC-224F-4DCA-A885-78D89BE95DD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9D5EB-4AD9-4EF6-814E-ACE4A955A4E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4E9E45-56BB-4AE1-931B-C02D5973296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F5559-666C-43B6-98C3-ED77581CF2B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7D887B-769D-460B-99FF-50FCF00BFCC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B3BA9-FE6E-404A-91E7-E677197A192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1FE91-998D-4D7E-83B3-2552DA06010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8B597-0276-4714-9A2F-A39399F4FCE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A074D-E7F5-4104-B8FC-2BD404C1E05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ACCF4-8359-4C1F-968A-F6D3628C8F8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6D4EC-2D07-434E-818A-F752DA41A1D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91B1DD-E2DE-41BD-9491-5FAC7DA0EFC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D0FFB-16D7-47EB-9755-DB2D5FBF061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8A98E-4E12-4199-8CCA-B0123328898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D20FF-C509-46A2-ACAD-2D51CE6A60B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EAAE9-E82C-4224-BBE8-FD7BD712502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80A11-FA34-413D-9C00-C5FF074E8F3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C4ED5-7D31-48CD-BE86-15B9917C3AE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A2C2073-950F-4AB7-9780-31CD7EB86F02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42D5FA4-463F-4C87-B89A-8BDF608202DB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GLOSSARY</a:t>
            </a: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WHO´S WHO IN THE HOSPITAL</a:t>
            </a:r>
            <a:endParaRPr lang="es-E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BY: MARISOL BARRAZA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EXPERTS WHO CARE FOR PATIENTS IN THE HOSPITAL</a:t>
            </a:r>
            <a:endParaRPr lang="es-E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Attending 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physician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Hospitalist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Doctor on 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call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Fellow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Resident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Medical 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student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Physician assistant (PA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Specialists</a:t>
            </a:r>
            <a:endParaRPr lang="es-ES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Anesthesiologist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Endocrinologist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Cardiologist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Gastroenterologist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Hematologist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Nephrologist</a:t>
            </a:r>
            <a:endParaRPr lang="en-US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Neurologist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Otolaryngologist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Pulmonologist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Rheumatologist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Surgeon</a:t>
            </a:r>
            <a:endParaRPr lang="en-US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Nurses</a:t>
            </a:r>
            <a:r>
              <a:rPr lang="es-E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s-E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s-ES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Licensed practical nurse (LPN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Registered nurse (RN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Advanced practice nurses (APN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Nurse practitioner (NP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Clinical nurse specialist (CNS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Certified registered nurse anesthetist (CRNA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Other Medical Staff</a:t>
            </a:r>
            <a:r>
              <a:rPr lang="es-E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s-E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s-ES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314440"/>
            <a:ext cx="8226425" cy="45259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Child life 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specialist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Health 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educator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Nutritionist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Occupational 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therapist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Pharmacist</a:t>
            </a:r>
            <a:endParaRPr lang="en-US" b="1" dirty="0"/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Physical 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therapist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Respiratory 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therapist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Social 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worker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Speech-language 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therapist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Volunteer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Pet therapy 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volunteer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0620_slide">
  <a:themeElements>
    <a:clrScheme name="Tema de Office 2">
      <a:dk1>
        <a:srgbClr val="000000"/>
      </a:dk1>
      <a:lt1>
        <a:srgbClr val="99FFFF"/>
      </a:lt1>
      <a:dk2>
        <a:srgbClr val="000000"/>
      </a:dk2>
      <a:lt2>
        <a:srgbClr val="B2B2B2"/>
      </a:lt2>
      <a:accent1>
        <a:srgbClr val="3A6EA6"/>
      </a:accent1>
      <a:accent2>
        <a:srgbClr val="47873D"/>
      </a:accent2>
      <a:accent3>
        <a:srgbClr val="CAFFFF"/>
      </a:accent3>
      <a:accent4>
        <a:srgbClr val="000000"/>
      </a:accent4>
      <a:accent5>
        <a:srgbClr val="AEBAD0"/>
      </a:accent5>
      <a:accent6>
        <a:srgbClr val="3F7A36"/>
      </a:accent6>
      <a:hlink>
        <a:srgbClr val="535087"/>
      </a:hlink>
      <a:folHlink>
        <a:srgbClr val="006B6B"/>
      </a:folHlink>
    </a:clrScheme>
    <a:fontScheme name="Tema de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e Office 1">
        <a:dk1>
          <a:srgbClr val="000000"/>
        </a:dk1>
        <a:lt1>
          <a:srgbClr val="99FFFF"/>
        </a:lt1>
        <a:dk2>
          <a:srgbClr val="000000"/>
        </a:dk2>
        <a:lt2>
          <a:srgbClr val="B2B2B2"/>
        </a:lt2>
        <a:accent1>
          <a:srgbClr val="008C8C"/>
        </a:accent1>
        <a:accent2>
          <a:srgbClr val="007A8C"/>
        </a:accent2>
        <a:accent3>
          <a:srgbClr val="CAFFFF"/>
        </a:accent3>
        <a:accent4>
          <a:srgbClr val="000000"/>
        </a:accent4>
        <a:accent5>
          <a:srgbClr val="AAC5C5"/>
        </a:accent5>
        <a:accent6>
          <a:srgbClr val="006E7E"/>
        </a:accent6>
        <a:hlink>
          <a:srgbClr val="007373"/>
        </a:hlink>
        <a:folHlink>
          <a:srgbClr val="006C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99FFFF"/>
        </a:lt1>
        <a:dk2>
          <a:srgbClr val="000000"/>
        </a:dk2>
        <a:lt2>
          <a:srgbClr val="B2B2B2"/>
        </a:lt2>
        <a:accent1>
          <a:srgbClr val="3A6EA6"/>
        </a:accent1>
        <a:accent2>
          <a:srgbClr val="47873D"/>
        </a:accent2>
        <a:accent3>
          <a:srgbClr val="CAFFFF"/>
        </a:accent3>
        <a:accent4>
          <a:srgbClr val="000000"/>
        </a:accent4>
        <a:accent5>
          <a:srgbClr val="AEBAD0"/>
        </a:accent5>
        <a:accent6>
          <a:srgbClr val="3F7A36"/>
        </a:accent6>
        <a:hlink>
          <a:srgbClr val="535087"/>
        </a:hlink>
        <a:folHlink>
          <a:srgbClr val="006B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99FFFF"/>
        </a:lt1>
        <a:dk2>
          <a:srgbClr val="000000"/>
        </a:dk2>
        <a:lt2>
          <a:srgbClr val="B2B2B2"/>
        </a:lt2>
        <a:accent1>
          <a:srgbClr val="8C6838"/>
        </a:accent1>
        <a:accent2>
          <a:srgbClr val="007A7A"/>
        </a:accent2>
        <a:accent3>
          <a:srgbClr val="CAFFFF"/>
        </a:accent3>
        <a:accent4>
          <a:srgbClr val="000000"/>
        </a:accent4>
        <a:accent5>
          <a:srgbClr val="C5B9AE"/>
        </a:accent5>
        <a:accent6>
          <a:srgbClr val="006E6E"/>
        </a:accent6>
        <a:hlink>
          <a:srgbClr val="8C3F43"/>
        </a:hlink>
        <a:folHlink>
          <a:srgbClr val="8039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99FFFF"/>
        </a:lt1>
        <a:dk2>
          <a:srgbClr val="000000"/>
        </a:dk2>
        <a:lt2>
          <a:srgbClr val="B2B2B2"/>
        </a:lt2>
        <a:accent1>
          <a:srgbClr val="807D39"/>
        </a:accent1>
        <a:accent2>
          <a:srgbClr val="8C5438"/>
        </a:accent2>
        <a:accent3>
          <a:srgbClr val="CAFFFF"/>
        </a:accent3>
        <a:accent4>
          <a:srgbClr val="000000"/>
        </a:accent4>
        <a:accent5>
          <a:srgbClr val="C0BFAE"/>
        </a:accent5>
        <a:accent6>
          <a:srgbClr val="7E4B32"/>
        </a:accent6>
        <a:hlink>
          <a:srgbClr val="006E6E"/>
        </a:hlink>
        <a:folHlink>
          <a:srgbClr val="674B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C8C"/>
        </a:accent1>
        <a:accent2>
          <a:srgbClr val="007A8C"/>
        </a:accent2>
        <a:accent3>
          <a:srgbClr val="FFFFFF"/>
        </a:accent3>
        <a:accent4>
          <a:srgbClr val="000000"/>
        </a:accent4>
        <a:accent5>
          <a:srgbClr val="AAC5C5"/>
        </a:accent5>
        <a:accent6>
          <a:srgbClr val="006E7E"/>
        </a:accent6>
        <a:hlink>
          <a:srgbClr val="007373"/>
        </a:hlink>
        <a:folHlink>
          <a:srgbClr val="006C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A6EA6"/>
        </a:accent1>
        <a:accent2>
          <a:srgbClr val="47873D"/>
        </a:accent2>
        <a:accent3>
          <a:srgbClr val="FFFFFF"/>
        </a:accent3>
        <a:accent4>
          <a:srgbClr val="000000"/>
        </a:accent4>
        <a:accent5>
          <a:srgbClr val="AEBAD0"/>
        </a:accent5>
        <a:accent6>
          <a:srgbClr val="3F7A36"/>
        </a:accent6>
        <a:hlink>
          <a:srgbClr val="535087"/>
        </a:hlink>
        <a:folHlink>
          <a:srgbClr val="006B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C6838"/>
        </a:accent1>
        <a:accent2>
          <a:srgbClr val="007A7A"/>
        </a:accent2>
        <a:accent3>
          <a:srgbClr val="FFFFFF"/>
        </a:accent3>
        <a:accent4>
          <a:srgbClr val="000000"/>
        </a:accent4>
        <a:accent5>
          <a:srgbClr val="C5B9AE"/>
        </a:accent5>
        <a:accent6>
          <a:srgbClr val="006E6E"/>
        </a:accent6>
        <a:hlink>
          <a:srgbClr val="8C3F43"/>
        </a:hlink>
        <a:folHlink>
          <a:srgbClr val="8039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7D39"/>
        </a:accent1>
        <a:accent2>
          <a:srgbClr val="8C5438"/>
        </a:accent2>
        <a:accent3>
          <a:srgbClr val="FFFFFF"/>
        </a:accent3>
        <a:accent4>
          <a:srgbClr val="000000"/>
        </a:accent4>
        <a:accent5>
          <a:srgbClr val="C0BFAE"/>
        </a:accent5>
        <a:accent6>
          <a:srgbClr val="7E4B32"/>
        </a:accent6>
        <a:hlink>
          <a:srgbClr val="006E6E"/>
        </a:hlink>
        <a:folHlink>
          <a:srgbClr val="674B7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99FFFF"/>
      </a:lt1>
      <a:dk2>
        <a:srgbClr val="000000"/>
      </a:dk2>
      <a:lt2>
        <a:srgbClr val="B2B2B2"/>
      </a:lt2>
      <a:accent1>
        <a:srgbClr val="3A6EA6"/>
      </a:accent1>
      <a:accent2>
        <a:srgbClr val="47873D"/>
      </a:accent2>
      <a:accent3>
        <a:srgbClr val="CAFFFF"/>
      </a:accent3>
      <a:accent4>
        <a:srgbClr val="000000"/>
      </a:accent4>
      <a:accent5>
        <a:srgbClr val="AEBAD0"/>
      </a:accent5>
      <a:accent6>
        <a:srgbClr val="3F7A36"/>
      </a:accent6>
      <a:hlink>
        <a:srgbClr val="535087"/>
      </a:hlink>
      <a:folHlink>
        <a:srgbClr val="006B6B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99FFFF"/>
        </a:lt1>
        <a:dk2>
          <a:srgbClr val="000000"/>
        </a:dk2>
        <a:lt2>
          <a:srgbClr val="B2B2B2"/>
        </a:lt2>
        <a:accent1>
          <a:srgbClr val="008C8C"/>
        </a:accent1>
        <a:accent2>
          <a:srgbClr val="007A8C"/>
        </a:accent2>
        <a:accent3>
          <a:srgbClr val="CAFFFF"/>
        </a:accent3>
        <a:accent4>
          <a:srgbClr val="000000"/>
        </a:accent4>
        <a:accent5>
          <a:srgbClr val="AAC5C5"/>
        </a:accent5>
        <a:accent6>
          <a:srgbClr val="006E7E"/>
        </a:accent6>
        <a:hlink>
          <a:srgbClr val="007373"/>
        </a:hlink>
        <a:folHlink>
          <a:srgbClr val="006C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99FFFF"/>
        </a:lt1>
        <a:dk2>
          <a:srgbClr val="000000"/>
        </a:dk2>
        <a:lt2>
          <a:srgbClr val="B2B2B2"/>
        </a:lt2>
        <a:accent1>
          <a:srgbClr val="3A6EA6"/>
        </a:accent1>
        <a:accent2>
          <a:srgbClr val="47873D"/>
        </a:accent2>
        <a:accent3>
          <a:srgbClr val="CAFFFF"/>
        </a:accent3>
        <a:accent4>
          <a:srgbClr val="000000"/>
        </a:accent4>
        <a:accent5>
          <a:srgbClr val="AEBAD0"/>
        </a:accent5>
        <a:accent6>
          <a:srgbClr val="3F7A36"/>
        </a:accent6>
        <a:hlink>
          <a:srgbClr val="535087"/>
        </a:hlink>
        <a:folHlink>
          <a:srgbClr val="006B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99FFFF"/>
        </a:lt1>
        <a:dk2>
          <a:srgbClr val="000000"/>
        </a:dk2>
        <a:lt2>
          <a:srgbClr val="B2B2B2"/>
        </a:lt2>
        <a:accent1>
          <a:srgbClr val="8C6838"/>
        </a:accent1>
        <a:accent2>
          <a:srgbClr val="007A7A"/>
        </a:accent2>
        <a:accent3>
          <a:srgbClr val="CAFFFF"/>
        </a:accent3>
        <a:accent4>
          <a:srgbClr val="000000"/>
        </a:accent4>
        <a:accent5>
          <a:srgbClr val="C5B9AE"/>
        </a:accent5>
        <a:accent6>
          <a:srgbClr val="006E6E"/>
        </a:accent6>
        <a:hlink>
          <a:srgbClr val="8C3F43"/>
        </a:hlink>
        <a:folHlink>
          <a:srgbClr val="8039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99FFFF"/>
        </a:lt1>
        <a:dk2>
          <a:srgbClr val="000000"/>
        </a:dk2>
        <a:lt2>
          <a:srgbClr val="B2B2B2"/>
        </a:lt2>
        <a:accent1>
          <a:srgbClr val="807D39"/>
        </a:accent1>
        <a:accent2>
          <a:srgbClr val="8C5438"/>
        </a:accent2>
        <a:accent3>
          <a:srgbClr val="CAFFFF"/>
        </a:accent3>
        <a:accent4>
          <a:srgbClr val="000000"/>
        </a:accent4>
        <a:accent5>
          <a:srgbClr val="C0BFAE"/>
        </a:accent5>
        <a:accent6>
          <a:srgbClr val="7E4B32"/>
        </a:accent6>
        <a:hlink>
          <a:srgbClr val="006E6E"/>
        </a:hlink>
        <a:folHlink>
          <a:srgbClr val="674B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C8C"/>
        </a:accent1>
        <a:accent2>
          <a:srgbClr val="007A8C"/>
        </a:accent2>
        <a:accent3>
          <a:srgbClr val="FFFFFF"/>
        </a:accent3>
        <a:accent4>
          <a:srgbClr val="000000"/>
        </a:accent4>
        <a:accent5>
          <a:srgbClr val="AAC5C5"/>
        </a:accent5>
        <a:accent6>
          <a:srgbClr val="006E7E"/>
        </a:accent6>
        <a:hlink>
          <a:srgbClr val="007373"/>
        </a:hlink>
        <a:folHlink>
          <a:srgbClr val="006C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A6EA6"/>
        </a:accent1>
        <a:accent2>
          <a:srgbClr val="47873D"/>
        </a:accent2>
        <a:accent3>
          <a:srgbClr val="FFFFFF"/>
        </a:accent3>
        <a:accent4>
          <a:srgbClr val="000000"/>
        </a:accent4>
        <a:accent5>
          <a:srgbClr val="AEBAD0"/>
        </a:accent5>
        <a:accent6>
          <a:srgbClr val="3F7A36"/>
        </a:accent6>
        <a:hlink>
          <a:srgbClr val="535087"/>
        </a:hlink>
        <a:folHlink>
          <a:srgbClr val="006B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C6838"/>
        </a:accent1>
        <a:accent2>
          <a:srgbClr val="007A7A"/>
        </a:accent2>
        <a:accent3>
          <a:srgbClr val="FFFFFF"/>
        </a:accent3>
        <a:accent4>
          <a:srgbClr val="000000"/>
        </a:accent4>
        <a:accent5>
          <a:srgbClr val="C5B9AE"/>
        </a:accent5>
        <a:accent6>
          <a:srgbClr val="006E6E"/>
        </a:accent6>
        <a:hlink>
          <a:srgbClr val="8C3F43"/>
        </a:hlink>
        <a:folHlink>
          <a:srgbClr val="8039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7D39"/>
        </a:accent1>
        <a:accent2>
          <a:srgbClr val="8C5438"/>
        </a:accent2>
        <a:accent3>
          <a:srgbClr val="FFFFFF"/>
        </a:accent3>
        <a:accent4>
          <a:srgbClr val="000000"/>
        </a:accent4>
        <a:accent5>
          <a:srgbClr val="C0BFAE"/>
        </a:accent5>
        <a:accent6>
          <a:srgbClr val="7E4B32"/>
        </a:accent6>
        <a:hlink>
          <a:srgbClr val="006E6E"/>
        </a:hlink>
        <a:folHlink>
          <a:srgbClr val="674B7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ind_0620_slide</Template>
  <TotalTime>59</TotalTime>
  <Words>99</Words>
  <Application>Microsoft PowerPoint</Application>
  <PresentationFormat>Presentación en pantalla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ind_0620_slide</vt:lpstr>
      <vt:lpstr>1_Default Design</vt:lpstr>
      <vt:lpstr> GLOSSARY WHO´S WHO IN THE HOSPITAL</vt:lpstr>
      <vt:lpstr>EXPERTS WHO CARE FOR PATIENTS IN THE HOSPITAL</vt:lpstr>
      <vt:lpstr>Specialists</vt:lpstr>
      <vt:lpstr>Nurses </vt:lpstr>
      <vt:lpstr>Other Medical Staff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WHO´S WHO IN THE HOSPITAL</dc:title>
  <dc:creator>marisol</dc:creator>
  <cp:lastModifiedBy>marisol</cp:lastModifiedBy>
  <cp:revision>2</cp:revision>
  <dcterms:created xsi:type="dcterms:W3CDTF">2011-04-02T18:14:52Z</dcterms:created>
  <dcterms:modified xsi:type="dcterms:W3CDTF">2011-04-02T19:14:18Z</dcterms:modified>
</cp:coreProperties>
</file>