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7" r:id="rId3"/>
    <p:sldId id="258" r:id="rId4"/>
    <p:sldId id="256" r:id="rId5"/>
    <p:sldId id="272" r:id="rId6"/>
    <p:sldId id="273" r:id="rId7"/>
    <p:sldId id="274" r:id="rId8"/>
    <p:sldId id="264" r:id="rId9"/>
    <p:sldId id="265" r:id="rId10"/>
    <p:sldId id="266" r:id="rId11"/>
    <p:sldId id="268" r:id="rId12"/>
    <p:sldId id="269" r:id="rId13"/>
    <p:sldId id="270" r:id="rId14"/>
    <p:sldId id="271" r:id="rId15"/>
    <p:sldId id="259" r:id="rId16"/>
    <p:sldId id="260" r:id="rId17"/>
    <p:sldId id="262" r:id="rId18"/>
    <p:sldId id="263" r:id="rId19"/>
    <p:sldId id="26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859" y="2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C06F5593-4BFE-4BC3-B4A5-8E193C14F9F8}" type="datetimeFigureOut">
              <a:rPr lang="en-US" smtClean="0"/>
              <a:pPr/>
              <a:t>3/22/2011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64518F14-8046-4A96-86FA-8D978026BE5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6F5593-4BFE-4BC3-B4A5-8E193C14F9F8}" type="datetimeFigureOut">
              <a:rPr lang="en-US" smtClean="0"/>
              <a:pPr/>
              <a:t>3/22/2011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4518F14-8046-4A96-86FA-8D978026BE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6F5593-4BFE-4BC3-B4A5-8E193C14F9F8}" type="datetimeFigureOut">
              <a:rPr lang="en-US" smtClean="0"/>
              <a:pPr/>
              <a:t>3/22/2011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4518F14-8046-4A96-86FA-8D978026BE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6F5593-4BFE-4BC3-B4A5-8E193C14F9F8}" type="datetimeFigureOut">
              <a:rPr lang="en-US" smtClean="0"/>
              <a:pPr/>
              <a:t>3/22/2011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4518F14-8046-4A96-86FA-8D978026BE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06F5593-4BFE-4BC3-B4A5-8E193C14F9F8}" type="datetimeFigureOut">
              <a:rPr lang="en-US" smtClean="0"/>
              <a:pPr/>
              <a:t>3/22/2011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4518F14-8046-4A96-86FA-8D978026BE5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6F5593-4BFE-4BC3-B4A5-8E193C14F9F8}" type="datetimeFigureOut">
              <a:rPr lang="en-US" smtClean="0"/>
              <a:pPr/>
              <a:t>3/22/2011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4518F14-8046-4A96-86FA-8D978026BE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06F5593-4BFE-4BC3-B4A5-8E193C14F9F8}" type="datetimeFigureOut">
              <a:rPr lang="en-US" smtClean="0"/>
              <a:pPr/>
              <a:t>3/22/2011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4518F14-8046-4A96-86FA-8D978026BE5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06F5593-4BFE-4BC3-B4A5-8E193C14F9F8}" type="datetimeFigureOut">
              <a:rPr lang="en-US" smtClean="0"/>
              <a:pPr/>
              <a:t>3/22/2011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4518F14-8046-4A96-86FA-8D978026BE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06F5593-4BFE-4BC3-B4A5-8E193C14F9F8}" type="datetimeFigureOut">
              <a:rPr lang="en-US" smtClean="0"/>
              <a:pPr/>
              <a:t>3/22/2011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4518F14-8046-4A96-86FA-8D978026BE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6F5593-4BFE-4BC3-B4A5-8E193C14F9F8}" type="datetimeFigureOut">
              <a:rPr lang="en-US" smtClean="0"/>
              <a:pPr/>
              <a:t>3/22/2011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4518F14-8046-4A96-86FA-8D978026BE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C06F5593-4BFE-4BC3-B4A5-8E193C14F9F8}" type="datetimeFigureOut">
              <a:rPr lang="en-US" smtClean="0"/>
              <a:pPr/>
              <a:t>3/22/2011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64518F14-8046-4A96-86FA-8D978026BE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06F5593-4BFE-4BC3-B4A5-8E193C14F9F8}" type="datetimeFigureOut">
              <a:rPr lang="en-US" smtClean="0"/>
              <a:pPr/>
              <a:t>3/22/2011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64518F14-8046-4A96-86FA-8D978026BE5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freeassociationdesign.wordpress.com/2009/11/" TargetMode="External"/><Relationship Id="rId7" Type="http://schemas.openxmlformats.org/officeDocument/2006/relationships/slide" Target="slide1.xml"/><Relationship Id="rId2" Type="http://schemas.openxmlformats.org/officeDocument/2006/relationships/hyperlink" Target="http://www.care2.com/c2c/groups/disc.html?gpp=219&amp;pst=393537" TargetMode="External"/><Relationship Id="rId1" Type="http://schemas.openxmlformats.org/officeDocument/2006/relationships/slideLayout" Target="../slideLayouts/slideLayout2.xml"/><Relationship Id="rId6" Type="http://schemas.openxmlformats.org/officeDocument/2006/relationships/hyperlink" Target="http://www.nps.gov/cham/historyculture/rio-grand-floods-and-the-chamizal-issue.htm" TargetMode="External"/><Relationship Id="rId5" Type="http://schemas.openxmlformats.org/officeDocument/2006/relationships/hyperlink" Target="http://www.houstonfreeways.com/modern/2007-01-08_big_bend.aspx" TargetMode="External"/><Relationship Id="rId4" Type="http://schemas.openxmlformats.org/officeDocument/2006/relationships/hyperlink" Target="http://blog.seattlepi.com/ramblinman/month.asp?blogmonth=1/1/2010"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slide" Target="slide8.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thecitiesof.com/texas/escape/smallriogranderiver.jpg"/>
          <p:cNvPicPr>
            <a:picLocks noChangeAspect="1" noChangeArrowheads="1"/>
          </p:cNvPicPr>
          <p:nvPr/>
        </p:nvPicPr>
        <p:blipFill>
          <a:blip r:embed="rId2"/>
          <a:srcRect/>
          <a:stretch>
            <a:fillRect/>
          </a:stretch>
        </p:blipFill>
        <p:spPr bwMode="auto">
          <a:xfrm>
            <a:off x="0" y="0"/>
            <a:ext cx="9152114" cy="6858000"/>
          </a:xfrm>
          <a:prstGeom prst="rect">
            <a:avLst/>
          </a:prstGeom>
          <a:noFill/>
        </p:spPr>
      </p:pic>
      <p:sp>
        <p:nvSpPr>
          <p:cNvPr id="5" name="Action Button: Custom 4">
            <a:hlinkClick r:id="" action="ppaction://hlinkshowjump?jump=nextslide" highlightClick="1"/>
          </p:cNvPr>
          <p:cNvSpPr/>
          <p:nvPr/>
        </p:nvSpPr>
        <p:spPr>
          <a:xfrm>
            <a:off x="4343400" y="4648200"/>
            <a:ext cx="990600" cy="609600"/>
          </a:xfrm>
          <a:prstGeom prst="actionButtonBlank">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7" name="Straight Connector 6"/>
          <p:cNvCxnSpPr/>
          <p:nvPr/>
        </p:nvCxnSpPr>
        <p:spPr>
          <a:xfrm flipV="1">
            <a:off x="2971800" y="5257800"/>
            <a:ext cx="1371600" cy="609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hlinkClick r:id="rId3" action="ppaction://hlinksldjump"/>
          </p:cNvPr>
          <p:cNvSpPr txBox="1"/>
          <p:nvPr/>
        </p:nvSpPr>
        <p:spPr>
          <a:xfrm>
            <a:off x="1524000" y="5867400"/>
            <a:ext cx="2895600" cy="52322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smtClean="0"/>
              <a:t>Big Bend, TX</a:t>
            </a:r>
            <a:endParaRPr lang="en-US" sz="2800" dirty="0"/>
          </a:p>
        </p:txBody>
      </p:sp>
      <p:sp>
        <p:nvSpPr>
          <p:cNvPr id="10" name="Action Button: Custom 9">
            <a:hlinkClick r:id="" action="ppaction://hlinkshowjump?jump=lastslide" highlightClick="1"/>
          </p:cNvPr>
          <p:cNvSpPr/>
          <p:nvPr/>
        </p:nvSpPr>
        <p:spPr>
          <a:xfrm>
            <a:off x="7467600" y="6400800"/>
            <a:ext cx="1676400" cy="304800"/>
          </a:xfrm>
          <a:prstGeom prst="actionButtonBlan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References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i="1" dirty="0" smtClean="0"/>
              <a:t>	What the border is one day is different from what it may be the next.  The space becomes a series of events in constant change that will never repeat in the exact same way.</a:t>
            </a:r>
            <a:endParaRPr lang="en-US" dirty="0"/>
          </a:p>
        </p:txBody>
      </p:sp>
      <p:sp>
        <p:nvSpPr>
          <p:cNvPr id="5" name="Action Button: Forward or Next 4">
            <a:hlinkClick r:id="rId2" action="ppaction://hlinksldjump" highlightClick="1"/>
          </p:cNvPr>
          <p:cNvSpPr/>
          <p:nvPr/>
        </p:nvSpPr>
        <p:spPr>
          <a:xfrm>
            <a:off x="7848600" y="6019800"/>
            <a:ext cx="990600" cy="609600"/>
          </a:xfrm>
          <a:prstGeom prst="actionButtonForwardNex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447800" y="6019800"/>
            <a:ext cx="838200" cy="533400"/>
          </a:xfrm>
          <a:prstGeom prst="actionButtonBackPreviou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3" action="ppaction://hlinksldjump" highlightClick="1"/>
          </p:cNvPr>
          <p:cNvSpPr/>
          <p:nvPr/>
        </p:nvSpPr>
        <p:spPr>
          <a:xfrm>
            <a:off x="304800" y="6019800"/>
            <a:ext cx="762000" cy="533400"/>
          </a:xfrm>
          <a:prstGeom prst="actionButtonHom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houstonfreeways.com/modern/images/2007-01_big_bend/IMG_3340_big_bend_rio_grande_exiting_santa_elena_canyon_2007-01-1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Up Arrow 4">
            <a:hlinkClick r:id="rId3" action="ppaction://hlinksldjump"/>
          </p:cNvPr>
          <p:cNvSpPr/>
          <p:nvPr/>
        </p:nvSpPr>
        <p:spPr>
          <a:xfrm rot="10800000">
            <a:off x="0" y="609600"/>
            <a:ext cx="2819400" cy="2590800"/>
          </a:xfrm>
          <a:prstGeom prst="upArrow">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WHAT’S THIS?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sz="3600" b="1" dirty="0" smtClean="0"/>
              <a:t>The Rio Grande exiting Santa Elena canyon</a:t>
            </a:r>
            <a:endParaRPr lang="en-US" sz="3600" b="1" dirty="0"/>
          </a:p>
        </p:txBody>
      </p:sp>
      <p:sp>
        <p:nvSpPr>
          <p:cNvPr id="3" name="Content Placeholder 2"/>
          <p:cNvSpPr>
            <a:spLocks noGrp="1"/>
          </p:cNvSpPr>
          <p:nvPr>
            <p:ph idx="1"/>
          </p:nvPr>
        </p:nvSpPr>
        <p:spPr/>
        <p:txBody>
          <a:bodyPr/>
          <a:lstStyle/>
          <a:p>
            <a:pPr>
              <a:buNone/>
            </a:pPr>
            <a:r>
              <a:rPr lang="en-US" i="1" dirty="0" smtClean="0"/>
              <a:t>	This sharp bend in the river was formed by movement along the </a:t>
            </a:r>
            <a:r>
              <a:rPr lang="en-US" i="1" dirty="0" err="1" smtClean="0"/>
              <a:t>Terlingua</a:t>
            </a:r>
            <a:r>
              <a:rPr lang="en-US" i="1" dirty="0" smtClean="0"/>
              <a:t> fault zone that crosses the park. For many miles upstream the river is trapped beneath the high walls, eventually emerging into a wider valley at the small town of </a:t>
            </a:r>
            <a:r>
              <a:rPr lang="en-US" i="1" dirty="0" err="1" smtClean="0"/>
              <a:t>Lajitas</a:t>
            </a:r>
            <a:r>
              <a:rPr lang="en-US" i="1" dirty="0" smtClean="0"/>
              <a:t>.</a:t>
            </a:r>
            <a:endParaRPr lang="en-US" i="1" dirty="0"/>
          </a:p>
        </p:txBody>
      </p:sp>
      <p:sp>
        <p:nvSpPr>
          <p:cNvPr id="4" name="Action Button: Home 3">
            <a:hlinkClick r:id="rId2" action="ppaction://hlinksldjump" highlightClick="1"/>
          </p:cNvPr>
          <p:cNvSpPr/>
          <p:nvPr/>
        </p:nvSpPr>
        <p:spPr>
          <a:xfrm>
            <a:off x="304800" y="6096000"/>
            <a:ext cx="762000" cy="533400"/>
          </a:xfrm>
          <a:prstGeom prst="actionButtonHom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previousslide" highlightClick="1"/>
          </p:cNvPr>
          <p:cNvSpPr/>
          <p:nvPr/>
        </p:nvSpPr>
        <p:spPr>
          <a:xfrm>
            <a:off x="1447800" y="6019800"/>
            <a:ext cx="8382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rId3" action="ppaction://hlinksldjump" highlightClick="1"/>
          </p:cNvPr>
          <p:cNvSpPr/>
          <p:nvPr/>
        </p:nvSpPr>
        <p:spPr>
          <a:xfrm>
            <a:off x="7848600" y="6019800"/>
            <a:ext cx="990600" cy="609600"/>
          </a:xfrm>
          <a:prstGeom prst="actionButtonForwardNex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houstonfreeways.com/modern/images/2007-01_big_bend/IMG_3209_big_bend_boquillas_canyon_2007-01-0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Up Arrow 6">
            <a:hlinkClick r:id="rId3" action="ppaction://hlinksldjump"/>
          </p:cNvPr>
          <p:cNvSpPr/>
          <p:nvPr/>
        </p:nvSpPr>
        <p:spPr>
          <a:xfrm rot="18833638">
            <a:off x="5987579" y="2523600"/>
            <a:ext cx="2819400" cy="2590800"/>
          </a:xfrm>
          <a:prstGeom prst="upArrow">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WHAT’S THIS?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Boquillas</a:t>
            </a:r>
            <a:r>
              <a:rPr lang="en-US" dirty="0" smtClean="0"/>
              <a:t> Canyon</a:t>
            </a:r>
            <a:endParaRPr lang="en-US" dirty="0"/>
          </a:p>
        </p:txBody>
      </p:sp>
      <p:sp>
        <p:nvSpPr>
          <p:cNvPr id="3" name="Content Placeholder 2"/>
          <p:cNvSpPr>
            <a:spLocks noGrp="1"/>
          </p:cNvSpPr>
          <p:nvPr>
            <p:ph idx="1"/>
          </p:nvPr>
        </p:nvSpPr>
        <p:spPr/>
        <p:txBody>
          <a:bodyPr/>
          <a:lstStyle/>
          <a:p>
            <a:pPr>
              <a:buNone/>
            </a:pPr>
            <a:r>
              <a:rPr lang="en-US" i="1" dirty="0" smtClean="0"/>
              <a:t>	Located in the southeast corner of Big Bend National Park, </a:t>
            </a:r>
            <a:r>
              <a:rPr lang="en-US" i="1" dirty="0" err="1" smtClean="0"/>
              <a:t>Boquillas</a:t>
            </a:r>
            <a:r>
              <a:rPr lang="en-US" i="1" dirty="0" smtClean="0"/>
              <a:t> Canyon is composed of high, layered cliffs. A distinctive feature on the Texas side is a large sand drift half way up the cliffs, formed by the prevailing winds blowing sand up from the Rio Grande. </a:t>
            </a:r>
            <a:endParaRPr lang="en-US"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log.seattlepi.com/ramblinman/library/SE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Action Button: Home 1">
            <a:hlinkClick r:id="rId3" action="ppaction://hlinksldjump" highlightClick="1"/>
          </p:cNvPr>
          <p:cNvSpPr/>
          <p:nvPr/>
        </p:nvSpPr>
        <p:spPr>
          <a:xfrm>
            <a:off x="304800" y="6096000"/>
            <a:ext cx="762000" cy="533400"/>
          </a:xfrm>
          <a:prstGeom prst="actionButtonHom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Custom 3">
            <a:hlinkClick r:id="" action="ppaction://hlinkshowjump?jump=nextslide" highlightClick="1">
              <a:snd r:embed="rId4" name="click.wav"/>
            </a:hlinkClick>
          </p:cNvPr>
          <p:cNvSpPr/>
          <p:nvPr/>
        </p:nvSpPr>
        <p:spPr>
          <a:xfrm>
            <a:off x="5105400" y="6096000"/>
            <a:ext cx="3200400" cy="457200"/>
          </a:xfrm>
          <a:prstGeom prst="actionButtonBlank">
            <a:avLst/>
          </a:prstGeom>
          <a:ln>
            <a:noFill/>
          </a:ln>
          <a:effectLst/>
          <a:scene3d>
            <a:camera prst="orthographicFront">
              <a:rot lat="0" lon="0" rev="0"/>
            </a:camera>
            <a:lightRig rig="chilly" dir="t">
              <a:rot lat="0" lon="0" rev="18480000"/>
            </a:lightRig>
          </a:scene3d>
          <a:sp3d prstMaterial="clear">
            <a:bevelT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latin typeface="Broadway" pitchFamily="82" charset="0"/>
              </a:rPr>
              <a:t>What am I looking at?</a:t>
            </a:r>
            <a:endParaRPr lang="en-US" sz="2000" b="1" dirty="0">
              <a:latin typeface="Broadway" pitchFamily="82" charset="0"/>
            </a:endParaRPr>
          </a:p>
        </p:txBody>
      </p:sp>
      <p:sp>
        <p:nvSpPr>
          <p:cNvPr id="5" name="Up Arrow 4">
            <a:hlinkClick r:id="rId5" action="ppaction://hlinksldjump"/>
          </p:cNvPr>
          <p:cNvSpPr/>
          <p:nvPr/>
        </p:nvSpPr>
        <p:spPr>
          <a:xfrm rot="10800000">
            <a:off x="533400" y="3581400"/>
            <a:ext cx="1752600" cy="2057400"/>
          </a:xfrm>
          <a:prstGeom prst="upArrow">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t>WHAT’S HERE?</a:t>
            </a:r>
            <a:endParaRPr lang="en-US" sz="2400" dirty="0"/>
          </a:p>
        </p:txBody>
      </p:sp>
      <p:sp>
        <p:nvSpPr>
          <p:cNvPr id="6" name="Right Arrow 5">
            <a:hlinkClick r:id="rId6" action="ppaction://hlinksldjump"/>
          </p:cNvPr>
          <p:cNvSpPr/>
          <p:nvPr/>
        </p:nvSpPr>
        <p:spPr>
          <a:xfrm rot="349657">
            <a:off x="6150122" y="830076"/>
            <a:ext cx="1981200" cy="1600200"/>
          </a:xfrm>
          <a:prstGeom prst="rightArrow">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FURTHER UPRIVER</a:t>
            </a:r>
            <a:endParaRPr lang="en-US"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Home 1">
            <a:hlinkClick r:id="rId2" action="ppaction://hlinksldjump" highlightClick="1"/>
          </p:cNvPr>
          <p:cNvSpPr/>
          <p:nvPr/>
        </p:nvSpPr>
        <p:spPr>
          <a:xfrm>
            <a:off x="304800" y="6096000"/>
            <a:ext cx="7620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a:buNone/>
            </a:pPr>
            <a:r>
              <a:rPr lang="en-US" dirty="0" smtClean="0"/>
              <a:t>	Santa Elena Canyon as seen by Google Earth. The yellow line is the Rio Grande River which separates Mexico, on the left, and the United States, on the right.</a:t>
            </a:r>
          </a:p>
          <a:p>
            <a:pPr>
              <a:buNone/>
            </a:pPr>
            <a:endParaRPr lang="en-US" dirty="0"/>
          </a:p>
        </p:txBody>
      </p:sp>
      <p:sp>
        <p:nvSpPr>
          <p:cNvPr id="5" name="Action Button: Back or Previous 4">
            <a:hlinkClick r:id="" action="ppaction://hlinkshowjump?jump=previousslide" highlightClick="1"/>
          </p:cNvPr>
          <p:cNvSpPr/>
          <p:nvPr/>
        </p:nvSpPr>
        <p:spPr>
          <a:xfrm>
            <a:off x="1447800" y="6019800"/>
            <a:ext cx="8382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 or Next 6">
            <a:hlinkClick r:id="" action="ppaction://hlinkshowjump?jump=nextslide" highlightClick="1"/>
          </p:cNvPr>
          <p:cNvSpPr/>
          <p:nvPr/>
        </p:nvSpPr>
        <p:spPr>
          <a:xfrm>
            <a:off x="7848600" y="6019800"/>
            <a:ext cx="990600" cy="609600"/>
          </a:xfrm>
          <a:prstGeom prst="actionButtonForwardNex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icture"/>
          <p:cNvPicPr>
            <a:picLocks noChangeAspect="1" noChangeArrowheads="1"/>
          </p:cNvPicPr>
          <p:nvPr/>
        </p:nvPicPr>
        <p:blipFill>
          <a:blip r:embed="rId2"/>
          <a:srcRect/>
          <a:stretch>
            <a:fillRect/>
          </a:stretch>
        </p:blipFill>
        <p:spPr bwMode="auto">
          <a:xfrm>
            <a:off x="2514600" y="304800"/>
            <a:ext cx="4476750" cy="5972176"/>
          </a:xfrm>
          <a:prstGeom prst="rect">
            <a:avLst/>
          </a:prstGeom>
          <a:noFill/>
        </p:spPr>
      </p:pic>
      <p:sp>
        <p:nvSpPr>
          <p:cNvPr id="7" name="Action Button: Home 6">
            <a:hlinkClick r:id="rId3" action="ppaction://hlinksldjump" highlightClick="1"/>
          </p:cNvPr>
          <p:cNvSpPr/>
          <p:nvPr/>
        </p:nvSpPr>
        <p:spPr>
          <a:xfrm>
            <a:off x="304800" y="6096000"/>
            <a:ext cx="7620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Custom 7">
            <a:hlinkClick r:id="rId4" action="ppaction://hlinksldjump" highlightClick="1">
              <a:snd r:embed="rId5" name="click.wav"/>
            </a:hlinkClick>
          </p:cNvPr>
          <p:cNvSpPr/>
          <p:nvPr/>
        </p:nvSpPr>
        <p:spPr>
          <a:xfrm>
            <a:off x="6858000" y="6096000"/>
            <a:ext cx="2286000" cy="457200"/>
          </a:xfrm>
          <a:prstGeom prst="actionButtonBlank">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What am I looking at?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Santa Elena Canyon as seen from the bank of the Rio Grande River</a:t>
            </a:r>
            <a:endParaRPr lang="en-US" dirty="0"/>
          </a:p>
        </p:txBody>
      </p:sp>
      <p:sp>
        <p:nvSpPr>
          <p:cNvPr id="4" name="Action Button: Back or Previous 3">
            <a:hlinkClick r:id="" action="ppaction://hlinkshowjump?jump=previousslide" highlightClick="1"/>
          </p:cNvPr>
          <p:cNvSpPr/>
          <p:nvPr/>
        </p:nvSpPr>
        <p:spPr>
          <a:xfrm>
            <a:off x="1219200" y="6096000"/>
            <a:ext cx="8382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304800" y="6096000"/>
            <a:ext cx="762000" cy="533400"/>
          </a:xfrm>
          <a:prstGeom prst="actionButtonHom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0" y="1371600"/>
            <a:ext cx="9144000" cy="4525963"/>
          </a:xfrm>
        </p:spPr>
        <p:txBody>
          <a:bodyPr>
            <a:normAutofit fontScale="77500" lnSpcReduction="20000"/>
          </a:bodyPr>
          <a:lstStyle/>
          <a:p>
            <a:r>
              <a:rPr lang="en-US" dirty="0" smtClean="0"/>
              <a:t>Slide #2- </a:t>
            </a:r>
            <a:r>
              <a:rPr lang="en-US" dirty="0" smtClean="0">
                <a:hlinkClick r:id="rId2"/>
              </a:rPr>
              <a:t>http://www.care2.com/c2c/groups/disc.html?gpp=219&amp;pst=393537</a:t>
            </a:r>
            <a:endParaRPr lang="en-US" dirty="0" smtClean="0"/>
          </a:p>
          <a:p>
            <a:r>
              <a:rPr lang="en-US" dirty="0" smtClean="0"/>
              <a:t>Slide #3 </a:t>
            </a:r>
            <a:r>
              <a:rPr lang="en-US" dirty="0" smtClean="0">
                <a:hlinkClick r:id="rId3"/>
              </a:rPr>
              <a:t>http://freeassociationdesign.wordpress.com/2009/11/</a:t>
            </a:r>
            <a:endParaRPr lang="en-US" dirty="0" smtClean="0"/>
          </a:p>
          <a:p>
            <a:r>
              <a:rPr lang="en-US" dirty="0" smtClean="0"/>
              <a:t>Slide #4 and #7-</a:t>
            </a:r>
            <a:r>
              <a:rPr lang="en-US" dirty="0" smtClean="0">
                <a:hlinkClick r:id="rId4"/>
              </a:rPr>
              <a:t>http://blog.seattlepi.com/ramblinman/month.asp?blogmonth=1/1/2010</a:t>
            </a:r>
            <a:endParaRPr lang="en-US" dirty="0" smtClean="0"/>
          </a:p>
          <a:p>
            <a:r>
              <a:rPr lang="en-US" dirty="0" smtClean="0"/>
              <a:t>Slides #8 and #10-</a:t>
            </a:r>
            <a:r>
              <a:rPr lang="en-US" dirty="0" smtClean="0">
                <a:hlinkClick r:id="rId5"/>
              </a:rPr>
              <a:t>http://www.houstonfreeways.com/modern/2007-01-08_big_bend.aspx</a:t>
            </a:r>
            <a:endParaRPr lang="en-US" dirty="0" smtClean="0"/>
          </a:p>
          <a:p>
            <a:r>
              <a:rPr lang="en-US" dirty="0" smtClean="0"/>
              <a:t>Slides #5 and #6- </a:t>
            </a:r>
            <a:r>
              <a:rPr lang="en-US" dirty="0" smtClean="0">
                <a:hlinkClick r:id="rId6"/>
              </a:rPr>
              <a:t>http://www.nps.gov/cham/historyculture/rio-grand-floods-and-the-chamizal-issue.htm</a:t>
            </a:r>
            <a:endParaRPr lang="en-US" dirty="0" smtClean="0"/>
          </a:p>
          <a:p>
            <a:pPr>
              <a:buNone/>
            </a:pPr>
            <a:endParaRPr lang="en-US" dirty="0" smtClean="0"/>
          </a:p>
          <a:p>
            <a:pPr>
              <a:buNone/>
            </a:pPr>
            <a:endParaRPr lang="en-US" dirty="0" smtClean="0"/>
          </a:p>
          <a:p>
            <a:pPr>
              <a:buNone/>
            </a:pPr>
            <a:endParaRPr lang="en-US" dirty="0" smtClean="0"/>
          </a:p>
        </p:txBody>
      </p:sp>
      <p:sp>
        <p:nvSpPr>
          <p:cNvPr id="4" name="Action Button: Home 3">
            <a:hlinkClick r:id="rId7" action="ppaction://hlinksldjump" highlightClick="1"/>
          </p:cNvPr>
          <p:cNvSpPr/>
          <p:nvPr/>
        </p:nvSpPr>
        <p:spPr>
          <a:xfrm>
            <a:off x="304800" y="6096000"/>
            <a:ext cx="7620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oustonfreeways.com/modern/images/2007-01_big_bend/IMG_3151_big_bend_entrance_2007-01-0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Up Arrow 3">
            <a:hlinkClick r:id="rId3" action="ppaction://hlinksldjump"/>
          </p:cNvPr>
          <p:cNvSpPr/>
          <p:nvPr/>
        </p:nvSpPr>
        <p:spPr>
          <a:xfrm rot="5026675">
            <a:off x="257921" y="3131934"/>
            <a:ext cx="2286000" cy="3004157"/>
          </a:xfrm>
          <a:prstGeom prst="upArrow">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TAKE ME THERE!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Rio Grande River</a:t>
            </a:r>
            <a:endParaRPr lang="en-US" dirty="0"/>
          </a:p>
        </p:txBody>
      </p:sp>
      <p:sp>
        <p:nvSpPr>
          <p:cNvPr id="5" name="Content Placeholder 4"/>
          <p:cNvSpPr>
            <a:spLocks noGrp="1"/>
          </p:cNvSpPr>
          <p:nvPr>
            <p:ph idx="1"/>
          </p:nvPr>
        </p:nvSpPr>
        <p:spPr/>
        <p:txBody>
          <a:bodyPr/>
          <a:lstStyle/>
          <a:p>
            <a:r>
              <a:rPr lang="en-US" dirty="0" smtClean="0"/>
              <a:t>The river’s course has been determined by the basic geological traits that illustrate the rift valley that splits New Mexico into an east and west. To understand the cause of the river, we must understand the past geologic development.</a:t>
            </a:r>
            <a:endParaRPr lang="en-US" dirty="0"/>
          </a:p>
        </p:txBody>
      </p:sp>
      <p:sp>
        <p:nvSpPr>
          <p:cNvPr id="6" name="Action Button: Home 5">
            <a:hlinkClick r:id="rId2" action="ppaction://hlinksldjump" highlightClick="1"/>
          </p:cNvPr>
          <p:cNvSpPr/>
          <p:nvPr/>
        </p:nvSpPr>
        <p:spPr>
          <a:xfrm>
            <a:off x="304800" y="6096000"/>
            <a:ext cx="762000" cy="533400"/>
          </a:xfrm>
          <a:prstGeom prst="actionButtonHom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2" action="ppaction://hlinksldjump" highlightClick="1"/>
          </p:cNvPr>
          <p:cNvSpPr/>
          <p:nvPr/>
        </p:nvSpPr>
        <p:spPr>
          <a:xfrm>
            <a:off x="304800" y="6096000"/>
            <a:ext cx="762000" cy="533400"/>
          </a:xfrm>
          <a:prstGeom prst="actionButtonHom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freeassociationdesign.files.wordpress.com/2009/11/fluctuation.jpg">
            <a:hlinkClick r:id="rId3" action="ppaction://hlinksldjump"/>
          </p:cNvPr>
          <p:cNvPicPr>
            <a:picLocks noChangeAspect="1" noChangeArrowheads="1"/>
          </p:cNvPicPr>
          <p:nvPr/>
        </p:nvPicPr>
        <p:blipFill>
          <a:blip r:embed="rId4"/>
          <a:srcRect/>
          <a:stretch>
            <a:fillRect/>
          </a:stretch>
        </p:blipFill>
        <p:spPr bwMode="auto">
          <a:xfrm>
            <a:off x="0" y="838200"/>
            <a:ext cx="9166227" cy="4937760"/>
          </a:xfrm>
          <a:prstGeom prst="rect">
            <a:avLst/>
          </a:prstGeom>
          <a:noFill/>
        </p:spPr>
      </p:pic>
      <p:sp>
        <p:nvSpPr>
          <p:cNvPr id="7" name="Action Button: Custom 6">
            <a:hlinkClick r:id="rId5" action="ppaction://hlinksldjump" highlightClick="1">
              <a:snd r:embed="rId6" name="click.wav"/>
            </a:hlinkClick>
          </p:cNvPr>
          <p:cNvSpPr/>
          <p:nvPr/>
        </p:nvSpPr>
        <p:spPr>
          <a:xfrm>
            <a:off x="5638800" y="6096000"/>
            <a:ext cx="2286000" cy="457200"/>
          </a:xfrm>
          <a:prstGeom prst="actionButtonBlan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What am I looking at?</a:t>
            </a:r>
            <a:endParaRPr lang="en-US" dirty="0"/>
          </a:p>
        </p:txBody>
      </p:sp>
      <p:sp>
        <p:nvSpPr>
          <p:cNvPr id="5" name="Action Button: Custom 4">
            <a:hlinkClick r:id="" action="ppaction://hlinkshowjump?jump=nextslide" highlightClick="1"/>
          </p:cNvPr>
          <p:cNvSpPr/>
          <p:nvPr/>
        </p:nvSpPr>
        <p:spPr>
          <a:xfrm>
            <a:off x="4800600" y="1600200"/>
            <a:ext cx="1752600" cy="1828800"/>
          </a:xfrm>
          <a:prstGeom prst="actionButtonBlank">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Cordova Island</a:t>
            </a:r>
            <a:endParaRPr lang="en-US" sz="2800" dirty="0">
              <a:solidFill>
                <a:schemeClr val="tx1"/>
              </a:solidFill>
            </a:endParaRPr>
          </a:p>
        </p:txBody>
      </p:sp>
      <p:sp>
        <p:nvSpPr>
          <p:cNvPr id="6" name="Action Button: Custom 5">
            <a:hlinkClick r:id="" action="ppaction://noaction" highlightClick="1"/>
          </p:cNvPr>
          <p:cNvSpPr/>
          <p:nvPr/>
        </p:nvSpPr>
        <p:spPr>
          <a:xfrm rot="1578854">
            <a:off x="171769" y="2355540"/>
            <a:ext cx="1752600" cy="696988"/>
          </a:xfrm>
          <a:prstGeom prst="actionButtonBlank">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ketch of the Chamizal Tract"/>
          <p:cNvPicPr>
            <a:picLocks noChangeAspect="1" noChangeArrowheads="1"/>
          </p:cNvPicPr>
          <p:nvPr/>
        </p:nvPicPr>
        <p:blipFill>
          <a:blip r:embed="rId2"/>
          <a:srcRect/>
          <a:stretch>
            <a:fillRect/>
          </a:stretch>
        </p:blipFill>
        <p:spPr bwMode="auto">
          <a:xfrm>
            <a:off x="1143000" y="0"/>
            <a:ext cx="6984862" cy="5577840"/>
          </a:xfrm>
          <a:prstGeom prst="rect">
            <a:avLst/>
          </a:prstGeom>
          <a:noFill/>
        </p:spPr>
      </p:pic>
      <p:sp>
        <p:nvSpPr>
          <p:cNvPr id="3" name="Rectangle 2"/>
          <p:cNvSpPr/>
          <p:nvPr/>
        </p:nvSpPr>
        <p:spPr>
          <a:xfrm>
            <a:off x="0" y="5638800"/>
            <a:ext cx="9144000" cy="954107"/>
          </a:xfrm>
          <a:prstGeom prst="rect">
            <a:avLst/>
          </a:prstGeom>
        </p:spPr>
        <p:txBody>
          <a:bodyPr wrap="square">
            <a:spAutoFit/>
          </a:bodyPr>
          <a:lstStyle/>
          <a:p>
            <a:pPr algn="ctr"/>
            <a:r>
              <a:rPr lang="en-US" sz="2800" dirty="0" smtClean="0"/>
              <a:t>In 1864, the Chamizal Tract went from being on the Mexican side of the river to being on the United States side.</a:t>
            </a:r>
            <a:endParaRPr lang="en-US" sz="2800" dirty="0"/>
          </a:p>
        </p:txBody>
      </p:sp>
      <p:sp>
        <p:nvSpPr>
          <p:cNvPr id="4" name="Action Button: Forward or Next 3">
            <a:hlinkClick r:id="" action="ppaction://hlinkshowjump?jump=nextslide" highlightClick="1"/>
          </p:cNvPr>
          <p:cNvSpPr/>
          <p:nvPr/>
        </p:nvSpPr>
        <p:spPr>
          <a:xfrm>
            <a:off x="8001000" y="2057400"/>
            <a:ext cx="914400" cy="838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previousslide" highlightClick="1"/>
          </p:cNvPr>
          <p:cNvSpPr/>
          <p:nvPr/>
        </p:nvSpPr>
        <p:spPr>
          <a:xfrm>
            <a:off x="228600" y="2133600"/>
            <a:ext cx="1066800"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ketch of Cordova Island"/>
          <p:cNvPicPr>
            <a:picLocks noChangeAspect="1" noChangeArrowheads="1"/>
          </p:cNvPicPr>
          <p:nvPr/>
        </p:nvPicPr>
        <p:blipFill>
          <a:blip r:embed="rId2"/>
          <a:srcRect/>
          <a:stretch>
            <a:fillRect/>
          </a:stretch>
        </p:blipFill>
        <p:spPr bwMode="auto">
          <a:xfrm>
            <a:off x="1219200" y="0"/>
            <a:ext cx="6984862" cy="5577840"/>
          </a:xfrm>
          <a:prstGeom prst="rect">
            <a:avLst/>
          </a:prstGeom>
          <a:noFill/>
        </p:spPr>
      </p:pic>
      <p:sp>
        <p:nvSpPr>
          <p:cNvPr id="3" name="Rectangle 2"/>
          <p:cNvSpPr/>
          <p:nvPr/>
        </p:nvSpPr>
        <p:spPr>
          <a:xfrm>
            <a:off x="0" y="5534561"/>
            <a:ext cx="9144000" cy="1323439"/>
          </a:xfrm>
          <a:prstGeom prst="rect">
            <a:avLst/>
          </a:prstGeom>
        </p:spPr>
        <p:txBody>
          <a:bodyPr wrap="square">
            <a:spAutoFit/>
          </a:bodyPr>
          <a:lstStyle/>
          <a:p>
            <a:pPr algn="ctr"/>
            <a:r>
              <a:rPr lang="en-US" sz="2000" dirty="0" smtClean="0"/>
              <a:t>With the completion of the artificial cut in 1899, Cordova Island became a Mexican enclave surrounded on 3 sides by the United States—and there was no definitive international border</a:t>
            </a:r>
            <a:br>
              <a:rPr lang="en-US" sz="2000" dirty="0" smtClean="0"/>
            </a:br>
            <a:r>
              <a:rPr lang="en-US" sz="2000" dirty="0" smtClean="0"/>
              <a:t>anymore.</a:t>
            </a:r>
            <a:endParaRPr lang="en-US" sz="2000" dirty="0"/>
          </a:p>
        </p:txBody>
      </p:sp>
      <p:sp>
        <p:nvSpPr>
          <p:cNvPr id="4" name="Action Button: Back or Previous 3">
            <a:hlinkClick r:id="" action="ppaction://hlinkshowjump?jump=previousslide" highlightClick="1"/>
          </p:cNvPr>
          <p:cNvSpPr/>
          <p:nvPr/>
        </p:nvSpPr>
        <p:spPr>
          <a:xfrm>
            <a:off x="228600" y="2133600"/>
            <a:ext cx="1066800"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 action="ppaction://hlinkshowjump?jump=nextslide" highlightClick="1"/>
          </p:cNvPr>
          <p:cNvSpPr/>
          <p:nvPr/>
        </p:nvSpPr>
        <p:spPr>
          <a:xfrm>
            <a:off x="8001000" y="2057400"/>
            <a:ext cx="914400" cy="838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Loop 375 border typical views"/>
          <p:cNvPicPr>
            <a:picLocks noChangeAspect="1" noChangeArrowheads="1"/>
          </p:cNvPicPr>
          <p:nvPr/>
        </p:nvPicPr>
        <p:blipFill>
          <a:blip r:embed="rId2"/>
          <a:srcRect/>
          <a:stretch>
            <a:fillRect/>
          </a:stretch>
        </p:blipFill>
        <p:spPr bwMode="auto">
          <a:xfrm>
            <a:off x="1524000" y="152400"/>
            <a:ext cx="6191250" cy="4543426"/>
          </a:xfrm>
          <a:prstGeom prst="rect">
            <a:avLst/>
          </a:prstGeom>
          <a:noFill/>
        </p:spPr>
      </p:pic>
      <p:sp>
        <p:nvSpPr>
          <p:cNvPr id="3" name="Rectangle 2"/>
          <p:cNvSpPr/>
          <p:nvPr/>
        </p:nvSpPr>
        <p:spPr>
          <a:xfrm>
            <a:off x="1524000" y="4724400"/>
            <a:ext cx="6324600" cy="2062103"/>
          </a:xfrm>
          <a:prstGeom prst="rect">
            <a:avLst/>
          </a:prstGeom>
        </p:spPr>
        <p:txBody>
          <a:bodyPr wrap="square">
            <a:spAutoFit/>
          </a:bodyPr>
          <a:lstStyle/>
          <a:p>
            <a:pPr algn="ctr"/>
            <a:r>
              <a:rPr lang="en-US" sz="3200" dirty="0" smtClean="0"/>
              <a:t>4.1 miles of the riverbed between El Paso and Ciudad Juarez were cemented as part of the Chamizal Convention of 1963.</a:t>
            </a:r>
            <a:endParaRPr lang="en-US" sz="3200" dirty="0"/>
          </a:p>
        </p:txBody>
      </p:sp>
      <p:sp>
        <p:nvSpPr>
          <p:cNvPr id="4" name="Action Button: Forward or Next 3">
            <a:hlinkClick r:id="" action="ppaction://hlinkshowjump?jump=nextslide" highlightClick="1"/>
          </p:cNvPr>
          <p:cNvSpPr/>
          <p:nvPr/>
        </p:nvSpPr>
        <p:spPr>
          <a:xfrm>
            <a:off x="8001000" y="2057400"/>
            <a:ext cx="914400" cy="838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i="1" dirty="0" smtClean="0"/>
              <a:t>	These courses were created by historical shifts of the border. The landscape is flipped over by releasing the Rio Grande from the concrete channel, allowing flows of the river to meander through the floodplain, constantly changing the exact location and thickness of the border.  </a:t>
            </a:r>
            <a:endParaRPr lang="en-US" dirty="0" smtClean="0"/>
          </a:p>
        </p:txBody>
      </p:sp>
      <p:sp>
        <p:nvSpPr>
          <p:cNvPr id="4" name="Action Button: Home 3">
            <a:hlinkClick r:id="rId2" action="ppaction://hlinksldjump" highlightClick="1"/>
          </p:cNvPr>
          <p:cNvSpPr/>
          <p:nvPr/>
        </p:nvSpPr>
        <p:spPr>
          <a:xfrm>
            <a:off x="304800" y="6096000"/>
            <a:ext cx="762000" cy="533400"/>
          </a:xfrm>
          <a:prstGeom prst="actionButtonHom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previousslide" highlightClick="1"/>
          </p:cNvPr>
          <p:cNvSpPr/>
          <p:nvPr/>
        </p:nvSpPr>
        <p:spPr>
          <a:xfrm>
            <a:off x="1447800" y="6019800"/>
            <a:ext cx="838200" cy="533400"/>
          </a:xfrm>
          <a:prstGeom prst="actionButtonBackPreviou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p:nvPr/>
        </p:nvSpPr>
        <p:spPr>
          <a:xfrm>
            <a:off x="7848600" y="6019800"/>
            <a:ext cx="990600" cy="609600"/>
          </a:xfrm>
          <a:prstGeom prst="actionButtonForwardNex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buNone/>
            </a:pPr>
            <a:r>
              <a:rPr lang="en-US" i="1" dirty="0" smtClean="0"/>
              <a:t>	Through time (daily and seasonally) the river shifts, migrates, floods and runs dry.  These processes create landscapes of migration in which the ground, ecologies, and human occupation are constantly changing.</a:t>
            </a:r>
            <a:endParaRPr lang="en-US" dirty="0"/>
          </a:p>
        </p:txBody>
      </p:sp>
      <p:sp>
        <p:nvSpPr>
          <p:cNvPr id="5" name="Action Button: Forward or Next 4">
            <a:hlinkClick r:id="" action="ppaction://hlinkshowjump?jump=nextslide" highlightClick="1"/>
          </p:cNvPr>
          <p:cNvSpPr/>
          <p:nvPr/>
        </p:nvSpPr>
        <p:spPr>
          <a:xfrm>
            <a:off x="7848600" y="6019800"/>
            <a:ext cx="990600" cy="609600"/>
          </a:xfrm>
          <a:prstGeom prst="actionButtonForwardNex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447800" y="6019800"/>
            <a:ext cx="838200" cy="533400"/>
          </a:xfrm>
          <a:prstGeom prst="actionButtonBackPreviou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304800" y="6019800"/>
            <a:ext cx="762000" cy="533400"/>
          </a:xfrm>
          <a:prstGeom prst="actionButtonHom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408</TotalTime>
  <Words>209</Words>
  <Application>Microsoft Office PowerPoint</Application>
  <PresentationFormat>On-screen Show (4:3)</PresentationFormat>
  <Paragraphs>32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Metro</vt:lpstr>
      <vt:lpstr>Slide 1</vt:lpstr>
      <vt:lpstr>Slide 2</vt:lpstr>
      <vt:lpstr>Rio Grande River</vt:lpstr>
      <vt:lpstr>Slide 4</vt:lpstr>
      <vt:lpstr>Slide 5</vt:lpstr>
      <vt:lpstr>Slide 6</vt:lpstr>
      <vt:lpstr>Slide 7</vt:lpstr>
      <vt:lpstr>Slide 8</vt:lpstr>
      <vt:lpstr>Slide 9</vt:lpstr>
      <vt:lpstr>Slide 10</vt:lpstr>
      <vt:lpstr>Slide 11</vt:lpstr>
      <vt:lpstr>The Rio Grande exiting Santa Elena canyon</vt:lpstr>
      <vt:lpstr>Slide 13</vt:lpstr>
      <vt:lpstr>Boquillas Canyon</vt:lpstr>
      <vt:lpstr>Slide 15</vt:lpstr>
      <vt:lpstr>Slide 16</vt:lpstr>
      <vt:lpstr>Slide 17</vt:lpstr>
      <vt:lpstr>Slide 18</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Dallas isd</cp:lastModifiedBy>
  <cp:revision>26</cp:revision>
  <dcterms:created xsi:type="dcterms:W3CDTF">2011-01-22T23:58:06Z</dcterms:created>
  <dcterms:modified xsi:type="dcterms:W3CDTF">2011-03-22T23:09:53Z</dcterms:modified>
</cp:coreProperties>
</file>