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102" y="-1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20F179B7-37AF-4929-B5FD-608F7B25348B}" type="datetimeFigureOut">
              <a:rPr lang="es-ES" smtClean="0"/>
              <a:t>17/08/2010</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A38FA71E-4E47-4328-A48E-EC065D3C55EE}"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0F179B7-37AF-4929-B5FD-608F7B25348B}" type="datetimeFigureOut">
              <a:rPr lang="es-ES" smtClean="0"/>
              <a:t>17/08/2010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38FA71E-4E47-4328-A48E-EC065D3C55EE}"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0F179B7-37AF-4929-B5FD-608F7B25348B}" type="datetimeFigureOut">
              <a:rPr lang="es-ES" smtClean="0"/>
              <a:t>17/08/2010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38FA71E-4E47-4328-A48E-EC065D3C55EE}"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20F179B7-37AF-4929-B5FD-608F7B25348B}" type="datetimeFigureOut">
              <a:rPr lang="es-ES" smtClean="0"/>
              <a:t>17/08/2010</a:t>
            </a:fld>
            <a:endParaRPr lang="es-ES"/>
          </a:p>
        </p:txBody>
      </p:sp>
      <p:sp>
        <p:nvSpPr>
          <p:cNvPr id="9" name="8 Marcador de número de diapositiva"/>
          <p:cNvSpPr>
            <a:spLocks noGrp="1"/>
          </p:cNvSpPr>
          <p:nvPr>
            <p:ph type="sldNum" sz="quarter" idx="15"/>
          </p:nvPr>
        </p:nvSpPr>
        <p:spPr/>
        <p:txBody>
          <a:bodyPr rtlCol="0"/>
          <a:lstStyle/>
          <a:p>
            <a:fld id="{A38FA71E-4E47-4328-A48E-EC065D3C55EE}" type="slidenum">
              <a:rPr lang="es-ES" smtClean="0"/>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20F179B7-37AF-4929-B5FD-608F7B25348B}" type="datetimeFigureOut">
              <a:rPr lang="es-ES" smtClean="0"/>
              <a:t>17/08/2010</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A38FA71E-4E47-4328-A48E-EC065D3C55EE}"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20F179B7-37AF-4929-B5FD-608F7B25348B}" type="datetimeFigureOut">
              <a:rPr lang="es-ES" smtClean="0"/>
              <a:t>17/08/2010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38FA71E-4E47-4328-A48E-EC065D3C55EE}" type="slidenum">
              <a:rPr lang="es-ES" smtClean="0"/>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20F179B7-37AF-4929-B5FD-608F7B25348B}" type="datetimeFigureOut">
              <a:rPr lang="es-ES" smtClean="0"/>
              <a:t>17/08/2010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38FA71E-4E47-4328-A48E-EC065D3C55EE}" type="slidenum">
              <a:rPr lang="es-ES" smtClean="0"/>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20F179B7-37AF-4929-B5FD-608F7B25348B}" type="datetimeFigureOut">
              <a:rPr lang="es-ES" smtClean="0"/>
              <a:t>17/08/2010</a:t>
            </a:fld>
            <a:endParaRPr lang="es-ES"/>
          </a:p>
        </p:txBody>
      </p:sp>
      <p:sp>
        <p:nvSpPr>
          <p:cNvPr id="7" name="6 Marcador de número de diapositiva"/>
          <p:cNvSpPr>
            <a:spLocks noGrp="1"/>
          </p:cNvSpPr>
          <p:nvPr>
            <p:ph type="sldNum" sz="quarter" idx="11"/>
          </p:nvPr>
        </p:nvSpPr>
        <p:spPr/>
        <p:txBody>
          <a:bodyPr rtlCol="0"/>
          <a:lstStyle/>
          <a:p>
            <a:fld id="{A38FA71E-4E47-4328-A48E-EC065D3C55EE}" type="slidenum">
              <a:rPr lang="es-ES" smtClean="0"/>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0F179B7-37AF-4929-B5FD-608F7B25348B}" type="datetimeFigureOut">
              <a:rPr lang="es-ES" smtClean="0"/>
              <a:t>17/08/2010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38FA71E-4E47-4328-A48E-EC065D3C55EE}"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20F179B7-37AF-4929-B5FD-608F7B25348B}" type="datetimeFigureOut">
              <a:rPr lang="es-ES" smtClean="0"/>
              <a:t>17/08/2010</a:t>
            </a:fld>
            <a:endParaRPr lang="es-ES"/>
          </a:p>
        </p:txBody>
      </p:sp>
      <p:sp>
        <p:nvSpPr>
          <p:cNvPr id="22" name="21 Marcador de número de diapositiva"/>
          <p:cNvSpPr>
            <a:spLocks noGrp="1"/>
          </p:cNvSpPr>
          <p:nvPr>
            <p:ph type="sldNum" sz="quarter" idx="15"/>
          </p:nvPr>
        </p:nvSpPr>
        <p:spPr/>
        <p:txBody>
          <a:bodyPr rtlCol="0"/>
          <a:lstStyle/>
          <a:p>
            <a:fld id="{A38FA71E-4E47-4328-A48E-EC065D3C55EE}" type="slidenum">
              <a:rPr lang="es-ES" smtClean="0"/>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20F179B7-37AF-4929-B5FD-608F7B25348B}" type="datetimeFigureOut">
              <a:rPr lang="es-ES" smtClean="0"/>
              <a:t>17/08/2010</a:t>
            </a:fld>
            <a:endParaRPr lang="es-ES"/>
          </a:p>
        </p:txBody>
      </p:sp>
      <p:sp>
        <p:nvSpPr>
          <p:cNvPr id="18" name="17 Marcador de número de diapositiva"/>
          <p:cNvSpPr>
            <a:spLocks noGrp="1"/>
          </p:cNvSpPr>
          <p:nvPr>
            <p:ph type="sldNum" sz="quarter" idx="11"/>
          </p:nvPr>
        </p:nvSpPr>
        <p:spPr/>
        <p:txBody>
          <a:bodyPr rtlCol="0"/>
          <a:lstStyle/>
          <a:p>
            <a:fld id="{A38FA71E-4E47-4328-A48E-EC065D3C55EE}" type="slidenum">
              <a:rPr lang="es-ES" smtClean="0"/>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0F179B7-37AF-4929-B5FD-608F7B25348B}" type="datetimeFigureOut">
              <a:rPr lang="es-ES" smtClean="0"/>
              <a:t>17/08/2010</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38FA71E-4E47-4328-A48E-EC065D3C55EE}"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rot="21188340">
            <a:off x="2165934" y="1004610"/>
            <a:ext cx="6172200" cy="1537172"/>
          </a:xfrm>
        </p:spPr>
        <p:txBody>
          <a:bodyPr>
            <a:normAutofit/>
          </a:bodyPr>
          <a:lstStyle/>
          <a:p>
            <a:r>
              <a:rPr lang="es-CO" sz="5400" dirty="0" smtClean="0"/>
              <a:t>LA ENERGIA !!</a:t>
            </a:r>
            <a:endParaRPr lang="es-ES" sz="5400" dirty="0"/>
          </a:p>
        </p:txBody>
      </p:sp>
      <p:sp>
        <p:nvSpPr>
          <p:cNvPr id="3" name="2 Subtítulo"/>
          <p:cNvSpPr>
            <a:spLocks noGrp="1"/>
          </p:cNvSpPr>
          <p:nvPr>
            <p:ph type="subTitle" idx="1"/>
          </p:nvPr>
        </p:nvSpPr>
        <p:spPr/>
        <p:txBody>
          <a:bodyPr/>
          <a:lstStyle/>
          <a:p>
            <a:r>
              <a:rPr lang="es-CO" dirty="0" smtClean="0"/>
              <a:t>Realizado por :</a:t>
            </a:r>
          </a:p>
          <a:p>
            <a:r>
              <a:rPr lang="es-CO" dirty="0" smtClean="0"/>
              <a:t>Manuela </a:t>
            </a:r>
            <a:r>
              <a:rPr lang="es-CO" dirty="0" smtClean="0"/>
              <a:t>N</a:t>
            </a:r>
            <a:r>
              <a:rPr lang="es-CO" dirty="0" smtClean="0"/>
              <a:t>uñez  J.</a:t>
            </a:r>
            <a:endParaRPr lang="es-ES" dirty="0"/>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primicias24.com/wp-content/uploads/2010/06/electricidad1.jpg"/>
          <p:cNvPicPr>
            <a:picLocks noChangeAspect="1" noChangeArrowheads="1"/>
          </p:cNvPicPr>
          <p:nvPr/>
        </p:nvPicPr>
        <p:blipFill>
          <a:blip r:embed="rId2"/>
          <a:srcRect/>
          <a:stretch>
            <a:fillRect/>
          </a:stretch>
        </p:blipFill>
        <p:spPr bwMode="auto">
          <a:xfrm>
            <a:off x="285720" y="571480"/>
            <a:ext cx="3724275" cy="5857916"/>
          </a:xfrm>
          <a:prstGeom prst="rect">
            <a:avLst/>
          </a:prstGeom>
          <a:noFill/>
        </p:spPr>
      </p:pic>
      <p:pic>
        <p:nvPicPr>
          <p:cNvPr id="29700" name="Picture 4" descr="http://www.mercadolibre.com.mx/jm/img?s=MLM&amp;f=17562350_1036.jpg&amp;v=P"/>
          <p:cNvPicPr>
            <a:picLocks noChangeAspect="1" noChangeArrowheads="1"/>
          </p:cNvPicPr>
          <p:nvPr/>
        </p:nvPicPr>
        <p:blipFill>
          <a:blip r:embed="rId3"/>
          <a:srcRect/>
          <a:stretch>
            <a:fillRect/>
          </a:stretch>
        </p:blipFill>
        <p:spPr bwMode="auto">
          <a:xfrm>
            <a:off x="4500562" y="500042"/>
            <a:ext cx="3139949" cy="3000396"/>
          </a:xfrm>
          <a:prstGeom prst="rect">
            <a:avLst/>
          </a:prstGeom>
          <a:noFill/>
        </p:spPr>
      </p:pic>
      <p:pic>
        <p:nvPicPr>
          <p:cNvPr id="29702" name="Picture 6" descr="http://www.madrimasd.org/blogs/renovables_medioambiente/files/2010/03/energ%C3%ADa-el%C3%A9ctrica1.jpg"/>
          <p:cNvPicPr>
            <a:picLocks noChangeAspect="1" noChangeArrowheads="1"/>
          </p:cNvPicPr>
          <p:nvPr/>
        </p:nvPicPr>
        <p:blipFill>
          <a:blip r:embed="rId4"/>
          <a:srcRect/>
          <a:stretch>
            <a:fillRect/>
          </a:stretch>
        </p:blipFill>
        <p:spPr bwMode="auto">
          <a:xfrm>
            <a:off x="4857752" y="3857628"/>
            <a:ext cx="2643206" cy="2651788"/>
          </a:xfrm>
          <a:prstGeom prst="rect">
            <a:avLst/>
          </a:prstGeom>
          <a:noFill/>
        </p:spPr>
      </p:pic>
    </p:spTree>
  </p:cSld>
  <p:clrMapOvr>
    <a:masterClrMapping/>
  </p:clrMapOvr>
  <p:transition>
    <p:pull dir="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4000" dirty="0" smtClean="0"/>
              <a:t>Energía cinética !</a:t>
            </a:r>
            <a:endParaRPr lang="es-ES" sz="4000" dirty="0"/>
          </a:p>
        </p:txBody>
      </p:sp>
      <p:sp>
        <p:nvSpPr>
          <p:cNvPr id="3" name="2 Marcador de contenido"/>
          <p:cNvSpPr>
            <a:spLocks noGrp="1"/>
          </p:cNvSpPr>
          <p:nvPr>
            <p:ph sz="quarter" idx="1"/>
          </p:nvPr>
        </p:nvSpPr>
        <p:spPr/>
        <p:txBody>
          <a:bodyPr>
            <a:normAutofit/>
          </a:bodyPr>
          <a:lstStyle/>
          <a:p>
            <a:r>
              <a:rPr lang="es-CO" sz="4000" dirty="0" smtClean="0"/>
              <a:t>Energía que un objeto posee debido a su movimiento. La energía cinética depende de la masa y la velocidad del objeto.</a:t>
            </a:r>
            <a:endParaRPr lang="es-ES" sz="4000" dirty="0"/>
          </a:p>
        </p:txBody>
      </p:sp>
    </p:spTree>
  </p:cSld>
  <p:clrMapOvr>
    <a:masterClrMapping/>
  </p:clrMapOvr>
  <p:transition>
    <p:wipe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www.monografias.com/trabajos5/energia/Image55.jpg"/>
          <p:cNvPicPr>
            <a:picLocks noChangeAspect="1" noChangeArrowheads="1"/>
          </p:cNvPicPr>
          <p:nvPr/>
        </p:nvPicPr>
        <p:blipFill>
          <a:blip r:embed="rId2"/>
          <a:srcRect/>
          <a:stretch>
            <a:fillRect/>
          </a:stretch>
        </p:blipFill>
        <p:spPr bwMode="auto">
          <a:xfrm>
            <a:off x="214282" y="571480"/>
            <a:ext cx="4502525" cy="5572163"/>
          </a:xfrm>
          <a:prstGeom prst="rect">
            <a:avLst/>
          </a:prstGeom>
          <a:noFill/>
        </p:spPr>
      </p:pic>
      <p:pic>
        <p:nvPicPr>
          <p:cNvPr id="27652" name="Picture 4" descr="http://html.rincondelvago.com/0006356521.png"/>
          <p:cNvPicPr>
            <a:picLocks noChangeAspect="1" noChangeArrowheads="1"/>
          </p:cNvPicPr>
          <p:nvPr/>
        </p:nvPicPr>
        <p:blipFill>
          <a:blip r:embed="rId3"/>
          <a:srcRect/>
          <a:stretch>
            <a:fillRect/>
          </a:stretch>
        </p:blipFill>
        <p:spPr bwMode="auto">
          <a:xfrm>
            <a:off x="4857752" y="571480"/>
            <a:ext cx="3419475" cy="5429288"/>
          </a:xfrm>
          <a:prstGeom prst="rect">
            <a:avLst/>
          </a:prstGeom>
          <a:noFill/>
        </p:spPr>
      </p:pic>
    </p:spTree>
  </p:cSld>
  <p:clrMapOvr>
    <a:masterClrMapping/>
  </p:clrMapOvr>
  <p:transition>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4000" dirty="0" smtClean="0"/>
              <a:t>Energía geotérmica !</a:t>
            </a:r>
            <a:endParaRPr lang="es-ES" sz="4000" dirty="0"/>
          </a:p>
        </p:txBody>
      </p:sp>
      <p:sp>
        <p:nvSpPr>
          <p:cNvPr id="3" name="2 Marcador de contenido"/>
          <p:cNvSpPr>
            <a:spLocks noGrp="1"/>
          </p:cNvSpPr>
          <p:nvPr>
            <p:ph sz="quarter" idx="1"/>
          </p:nvPr>
        </p:nvSpPr>
        <p:spPr/>
        <p:txBody>
          <a:bodyPr>
            <a:normAutofit/>
          </a:bodyPr>
          <a:lstStyle/>
          <a:p>
            <a:r>
              <a:rPr lang="es-CO" sz="3200" dirty="0" smtClean="0"/>
              <a:t>Energía contenida también en el interior de la tierra en forma de gases. Al ser extraída se presenta en forma de gases de alta temperatura (fumarolas), en forma de vapor y agua hirviendo (geiser) y en forma de agua caliente (fuentes termales).</a:t>
            </a:r>
            <a:endParaRPr lang="es-ES" sz="3200"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http://www.ecologismo.com/wp-content/uploads/2008/08/energia_geotermica.jpg"/>
          <p:cNvPicPr>
            <a:picLocks noChangeAspect="1" noChangeArrowheads="1"/>
          </p:cNvPicPr>
          <p:nvPr/>
        </p:nvPicPr>
        <p:blipFill>
          <a:blip r:embed="rId2"/>
          <a:srcRect/>
          <a:stretch>
            <a:fillRect/>
          </a:stretch>
        </p:blipFill>
        <p:spPr bwMode="auto">
          <a:xfrm>
            <a:off x="928662" y="714356"/>
            <a:ext cx="6643734" cy="5572164"/>
          </a:xfrm>
          <a:prstGeom prst="rect">
            <a:avLst/>
          </a:prstGeom>
          <a:noFill/>
        </p:spPr>
      </p:pic>
    </p:spTree>
  </p:cSld>
  <p:clrMapOvr>
    <a:masterClrMapping/>
  </p:clrMapOvr>
  <p:transition>
    <p:wheel spokes="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3600" dirty="0" smtClean="0"/>
              <a:t>Energía mareomotriz !</a:t>
            </a:r>
            <a:endParaRPr lang="es-ES" sz="3600" dirty="0"/>
          </a:p>
        </p:txBody>
      </p:sp>
      <p:sp>
        <p:nvSpPr>
          <p:cNvPr id="3" name="2 Marcador de contenido"/>
          <p:cNvSpPr>
            <a:spLocks noGrp="1"/>
          </p:cNvSpPr>
          <p:nvPr>
            <p:ph sz="quarter" idx="1"/>
          </p:nvPr>
        </p:nvSpPr>
        <p:spPr/>
        <p:txBody>
          <a:bodyPr>
            <a:normAutofit/>
          </a:bodyPr>
          <a:lstStyle/>
          <a:p>
            <a:r>
              <a:rPr lang="es-CO" sz="3600" dirty="0" smtClean="0"/>
              <a:t>Es la energía obtenida del movimiento de las mareas y las olas del mar. El movimiento de mareas es generado por la interacción gravitatoria entre la tierra y la luna. </a:t>
            </a:r>
            <a:endParaRPr lang="es-ES" sz="3600" dirty="0"/>
          </a:p>
        </p:txBody>
      </p:sp>
    </p:spTree>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blog.limpiatumundo.com/wp-content/uploads/energia-mareomotriz.jpg"/>
          <p:cNvPicPr>
            <a:picLocks noChangeAspect="1" noChangeArrowheads="1"/>
          </p:cNvPicPr>
          <p:nvPr/>
        </p:nvPicPr>
        <p:blipFill>
          <a:blip r:embed="rId2"/>
          <a:srcRect/>
          <a:stretch>
            <a:fillRect/>
          </a:stretch>
        </p:blipFill>
        <p:spPr bwMode="auto">
          <a:xfrm>
            <a:off x="285720" y="1000108"/>
            <a:ext cx="4000528" cy="4643470"/>
          </a:xfrm>
          <a:prstGeom prst="rect">
            <a:avLst/>
          </a:prstGeom>
          <a:noFill/>
        </p:spPr>
      </p:pic>
      <p:pic>
        <p:nvPicPr>
          <p:cNvPr id="23556" name="Picture 4" descr="http://www.fisicanet.com.ar/energias/nuclear/en14/nuclear_17.jpg"/>
          <p:cNvPicPr>
            <a:picLocks noChangeAspect="1" noChangeArrowheads="1"/>
          </p:cNvPicPr>
          <p:nvPr/>
        </p:nvPicPr>
        <p:blipFill>
          <a:blip r:embed="rId3"/>
          <a:srcRect/>
          <a:stretch>
            <a:fillRect/>
          </a:stretch>
        </p:blipFill>
        <p:spPr bwMode="auto">
          <a:xfrm>
            <a:off x="4786314" y="1500174"/>
            <a:ext cx="3357586" cy="3929090"/>
          </a:xfrm>
          <a:prstGeom prst="rect">
            <a:avLst/>
          </a:prstGeom>
          <a:noFill/>
        </p:spPr>
      </p:pic>
    </p:spTree>
  </p:cSld>
  <p:clrMapOvr>
    <a:masterClrMapping/>
  </p:clrMapOvr>
  <p:transition>
    <p:split orient="vert"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sz="3600" dirty="0" smtClean="0"/>
              <a:t>Energía mecánica </a:t>
            </a:r>
            <a:r>
              <a:rPr lang="es-CO" dirty="0" smtClean="0"/>
              <a:t>!</a:t>
            </a:r>
            <a:endParaRPr lang="es-ES" dirty="0"/>
          </a:p>
        </p:txBody>
      </p:sp>
      <p:sp>
        <p:nvSpPr>
          <p:cNvPr id="3" name="2 Marcador de contenido"/>
          <p:cNvSpPr>
            <a:spLocks noGrp="1"/>
          </p:cNvSpPr>
          <p:nvPr>
            <p:ph sz="quarter" idx="1"/>
          </p:nvPr>
        </p:nvSpPr>
        <p:spPr/>
        <p:txBody>
          <a:bodyPr>
            <a:normAutofit/>
          </a:bodyPr>
          <a:lstStyle/>
          <a:p>
            <a:r>
              <a:rPr lang="es-CO" sz="4000" dirty="0" smtClean="0"/>
              <a:t>Es aquella que el hombre utilizo, en un comienzo, como producto de su propio esfuerzo corporal. </a:t>
            </a:r>
            <a:endParaRPr lang="es-ES" sz="4000" dirty="0"/>
          </a:p>
        </p:txBody>
      </p:sp>
    </p:spTree>
  </p:cSld>
  <p:clrMapOvr>
    <a:masterClrMapping/>
  </p:clrMapOvr>
  <p:transition>
    <p:split dir="in"/>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http://www.paginasvirtuales.net/CURSOS/mecanica_alternadores/alternador-foto.jpg"/>
          <p:cNvPicPr>
            <a:picLocks noChangeAspect="1" noChangeArrowheads="1"/>
          </p:cNvPicPr>
          <p:nvPr/>
        </p:nvPicPr>
        <p:blipFill>
          <a:blip r:embed="rId2"/>
          <a:srcRect/>
          <a:stretch>
            <a:fillRect/>
          </a:stretch>
        </p:blipFill>
        <p:spPr bwMode="auto">
          <a:xfrm>
            <a:off x="500034" y="642918"/>
            <a:ext cx="3286148" cy="5572164"/>
          </a:xfrm>
          <a:prstGeom prst="rect">
            <a:avLst/>
          </a:prstGeom>
          <a:noFill/>
        </p:spPr>
      </p:pic>
      <p:pic>
        <p:nvPicPr>
          <p:cNvPr id="21508" name="Picture 4" descr="http://www.turbex-id.com/imagenes/ft25.jpg"/>
          <p:cNvPicPr>
            <a:picLocks noChangeAspect="1" noChangeArrowheads="1"/>
          </p:cNvPicPr>
          <p:nvPr/>
        </p:nvPicPr>
        <p:blipFill>
          <a:blip r:embed="rId3"/>
          <a:srcRect/>
          <a:stretch>
            <a:fillRect/>
          </a:stretch>
        </p:blipFill>
        <p:spPr bwMode="auto">
          <a:xfrm>
            <a:off x="4071934" y="928670"/>
            <a:ext cx="4238618" cy="5072098"/>
          </a:xfrm>
          <a:prstGeom prst="rect">
            <a:avLst/>
          </a:prstGeom>
          <a:noFill/>
        </p:spPr>
      </p:pic>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Energía nuclear !</a:t>
            </a:r>
            <a:endParaRPr lang="es-ES" dirty="0"/>
          </a:p>
        </p:txBody>
      </p:sp>
      <p:sp>
        <p:nvSpPr>
          <p:cNvPr id="3" name="2 Marcador de contenido"/>
          <p:cNvSpPr>
            <a:spLocks noGrp="1"/>
          </p:cNvSpPr>
          <p:nvPr>
            <p:ph sz="quarter" idx="1"/>
          </p:nvPr>
        </p:nvSpPr>
        <p:spPr/>
        <p:txBody>
          <a:bodyPr>
            <a:normAutofit fontScale="92500"/>
          </a:bodyPr>
          <a:lstStyle/>
          <a:p>
            <a:r>
              <a:rPr lang="es-ES" dirty="0" smtClean="0"/>
              <a:t>La fusión nuclear ocurre cuando dos núcleos atómicos muy livianos se unen, formando un núcleo atómico más pesado con mayor estabilidad. Estas reacciones liberan energías tan elevadas que en la actualidad se estudian formas adecuadas para mantener la estabilidad y confinamiento de las reacciones. </a:t>
            </a:r>
          </a:p>
          <a:p>
            <a:r>
              <a:rPr lang="es-ES" dirty="0" smtClean="0"/>
              <a:t>La energía necesaria para lograr la unión de los núcleos se puede obtener utilizando energía térmica o bien utilizando aceleradores de partículas . Ambos métodos buscan que la velocidad de las partículas aumente para así vencer las fuerzas de repulsión electrostáticas generadas al momento de la colisión necesaria para la fusión. </a:t>
            </a:r>
          </a:p>
          <a:p>
            <a:endParaRPr lang="es-E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4000" dirty="0" smtClean="0"/>
              <a:t>Que es la energía ?</a:t>
            </a:r>
            <a:endParaRPr lang="es-ES" sz="4000" dirty="0"/>
          </a:p>
        </p:txBody>
      </p:sp>
      <p:sp>
        <p:nvSpPr>
          <p:cNvPr id="3" name="2 Marcador de contenido"/>
          <p:cNvSpPr>
            <a:spLocks noGrp="1"/>
          </p:cNvSpPr>
          <p:nvPr>
            <p:ph sz="quarter" idx="1"/>
          </p:nvPr>
        </p:nvSpPr>
        <p:spPr/>
        <p:txBody>
          <a:bodyPr>
            <a:normAutofit/>
          </a:bodyPr>
          <a:lstStyle/>
          <a:p>
            <a:r>
              <a:rPr lang="es-CO" sz="4400" dirty="0" smtClean="0"/>
              <a:t>La energía es la capacidad que tiene un cuerpo para realizar algún trabajo, fuerza, movimiento, etc. .</a:t>
            </a:r>
          </a:p>
        </p:txBody>
      </p:sp>
    </p:spTree>
  </p:cSld>
  <p:clrMapOvr>
    <a:masterClrMapping/>
  </p:clrMapOvr>
  <p:transition>
    <p:newsfla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ww.aporrea.org/imagenes/2009/08/energia-nuclear.jpg"/>
          <p:cNvPicPr>
            <a:picLocks noChangeAspect="1" noChangeArrowheads="1"/>
          </p:cNvPicPr>
          <p:nvPr/>
        </p:nvPicPr>
        <p:blipFill>
          <a:blip r:embed="rId2"/>
          <a:srcRect/>
          <a:stretch>
            <a:fillRect/>
          </a:stretch>
        </p:blipFill>
        <p:spPr bwMode="auto">
          <a:xfrm>
            <a:off x="357158" y="785794"/>
            <a:ext cx="3714776" cy="5572164"/>
          </a:xfrm>
          <a:prstGeom prst="rect">
            <a:avLst/>
          </a:prstGeom>
          <a:noFill/>
        </p:spPr>
      </p:pic>
      <p:pic>
        <p:nvPicPr>
          <p:cNvPr id="19460" name="Picture 4" descr="http://bligoo.com/media/users/0/34104/images/nuclear_power_plant.jpg"/>
          <p:cNvPicPr>
            <a:picLocks noChangeAspect="1" noChangeArrowheads="1"/>
          </p:cNvPicPr>
          <p:nvPr/>
        </p:nvPicPr>
        <p:blipFill>
          <a:blip r:embed="rId3"/>
          <a:srcRect/>
          <a:stretch>
            <a:fillRect/>
          </a:stretch>
        </p:blipFill>
        <p:spPr bwMode="auto">
          <a:xfrm>
            <a:off x="4143372" y="1214422"/>
            <a:ext cx="4429156" cy="5000660"/>
          </a:xfrm>
          <a:prstGeom prst="rect">
            <a:avLst/>
          </a:prstGeom>
          <a:noFill/>
        </p:spPr>
      </p:pic>
    </p:spTree>
  </p:cSld>
  <p:clrMapOvr>
    <a:masterClrMapping/>
  </p:clrMapOvr>
  <p:transition>
    <p:wheel spokes="8"/>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rot="20657444">
            <a:off x="642910" y="2643182"/>
            <a:ext cx="7467600" cy="1143000"/>
          </a:xfrm>
        </p:spPr>
        <p:txBody>
          <a:bodyPr>
            <a:noAutofit/>
          </a:bodyPr>
          <a:lstStyle/>
          <a:p>
            <a:pPr algn="ctr"/>
            <a:r>
              <a:rPr lang="es-CO" sz="8800" dirty="0" smtClean="0"/>
              <a:t>gracias !!!!</a:t>
            </a:r>
            <a:endParaRPr lang="es-ES" sz="8800" dirty="0"/>
          </a:p>
        </p:txBody>
      </p:sp>
      <p:sp>
        <p:nvSpPr>
          <p:cNvPr id="3" name="2 Rectángulo"/>
          <p:cNvSpPr/>
          <p:nvPr/>
        </p:nvSpPr>
        <p:spPr>
          <a:xfrm>
            <a:off x="3000364" y="2285992"/>
            <a:ext cx="2286000" cy="1938992"/>
          </a:xfrm>
          <a:prstGeom prst="rect">
            <a:avLst/>
          </a:prstGeom>
        </p:spPr>
        <p:txBody>
          <a:bodyPr>
            <a:spAutoFit/>
          </a:bodyPr>
          <a:lstStyle/>
          <a:p>
            <a:pPr lvl="0">
              <a:spcBef>
                <a:spcPct val="0"/>
              </a:spcBef>
            </a:pPr>
            <a:r>
              <a:rPr lang="es-CO" sz="6000" cap="small" dirty="0">
                <a:solidFill>
                  <a:srgbClr val="5A6378"/>
                </a:solidFill>
                <a:ea typeface="+mj-ea"/>
                <a:cs typeface="+mj-cs"/>
              </a:rPr>
              <a:t/>
            </a:r>
            <a:br>
              <a:rPr lang="es-CO" sz="6000" cap="small" dirty="0">
                <a:solidFill>
                  <a:srgbClr val="5A6378"/>
                </a:solidFill>
                <a:ea typeface="+mj-ea"/>
                <a:cs typeface="+mj-cs"/>
              </a:rPr>
            </a:br>
            <a:endParaRPr lang="es-ES" sz="6000" cap="small" dirty="0">
              <a:solidFill>
                <a:srgbClr val="5A6378"/>
              </a:solidFill>
              <a:ea typeface="+mj-ea"/>
              <a:cs typeface="+mj-cs"/>
            </a:endParaRPr>
          </a:p>
        </p:txBody>
      </p:sp>
      <p:pic>
        <p:nvPicPr>
          <p:cNvPr id="33794" name="Picture 2" descr="http://www.englishbulldogtip.com/images/smile_face.gif"/>
          <p:cNvPicPr>
            <a:picLocks noChangeAspect="1" noChangeArrowheads="1"/>
          </p:cNvPicPr>
          <p:nvPr/>
        </p:nvPicPr>
        <p:blipFill>
          <a:blip r:embed="rId2"/>
          <a:srcRect/>
          <a:stretch>
            <a:fillRect/>
          </a:stretch>
        </p:blipFill>
        <p:spPr bwMode="auto">
          <a:xfrm>
            <a:off x="4429124" y="3714752"/>
            <a:ext cx="3000396" cy="2969528"/>
          </a:xfrm>
          <a:prstGeom prst="rect">
            <a:avLst/>
          </a:prstGeom>
          <a:noFill/>
        </p:spPr>
      </p:pic>
      <p:pic>
        <p:nvPicPr>
          <p:cNvPr id="5" name="Picture 2" descr="http://www.englishbulldogtip.com/images/smile_face.gif"/>
          <p:cNvPicPr>
            <a:picLocks noChangeAspect="1" noChangeArrowheads="1"/>
          </p:cNvPicPr>
          <p:nvPr/>
        </p:nvPicPr>
        <p:blipFill>
          <a:blip r:embed="rId2"/>
          <a:srcRect/>
          <a:stretch>
            <a:fillRect/>
          </a:stretch>
        </p:blipFill>
        <p:spPr bwMode="auto">
          <a:xfrm>
            <a:off x="357158" y="0"/>
            <a:ext cx="3000396" cy="296952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3600" dirty="0" smtClean="0"/>
              <a:t>Energía Solar !</a:t>
            </a:r>
            <a:endParaRPr lang="es-ES" sz="3600" dirty="0"/>
          </a:p>
        </p:txBody>
      </p:sp>
      <p:sp>
        <p:nvSpPr>
          <p:cNvPr id="3" name="2 Marcador de contenido"/>
          <p:cNvSpPr>
            <a:spLocks noGrp="1"/>
          </p:cNvSpPr>
          <p:nvPr>
            <p:ph sz="quarter" idx="1"/>
          </p:nvPr>
        </p:nvSpPr>
        <p:spPr/>
        <p:txBody>
          <a:bodyPr>
            <a:normAutofit/>
          </a:bodyPr>
          <a:lstStyle/>
          <a:p>
            <a:r>
              <a:rPr lang="es-CO" sz="3600" dirty="0" smtClean="0"/>
              <a:t>Es una energía garantizada por 6mil millones de años mas. El sol es la fuente principal de las diferentes energías que existen. La luz solar a brillado desde hace 5mil millones de años y se calcula que todavía no ha llegado ni a la mitad de su existencia. </a:t>
            </a:r>
            <a:endParaRPr lang="es-ES" sz="3600" dirty="0"/>
          </a:p>
        </p:txBody>
      </p:sp>
    </p:spTree>
  </p:cSld>
  <p:clrMapOvr>
    <a:masterClrMapping/>
  </p:clrMapOvr>
  <p:transition>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olinova.es/objetos/energiasolarfoto.jpg"/>
          <p:cNvPicPr>
            <a:picLocks noChangeAspect="1" noChangeArrowheads="1"/>
          </p:cNvPicPr>
          <p:nvPr/>
        </p:nvPicPr>
        <p:blipFill>
          <a:blip r:embed="rId2"/>
          <a:srcRect/>
          <a:stretch>
            <a:fillRect/>
          </a:stretch>
        </p:blipFill>
        <p:spPr bwMode="auto">
          <a:xfrm>
            <a:off x="500034" y="285728"/>
            <a:ext cx="4000528" cy="6072230"/>
          </a:xfrm>
          <a:prstGeom prst="rect">
            <a:avLst/>
          </a:prstGeom>
          <a:noFill/>
        </p:spPr>
      </p:pic>
      <p:pic>
        <p:nvPicPr>
          <p:cNvPr id="1028" name="Picture 4" descr="http://imagenes.acambiode.com/empresas/4/2/3/1/42311110050268706655515368664556/productos/energia_solar2%5B1%5D.gif"/>
          <p:cNvPicPr>
            <a:picLocks noChangeAspect="1" noChangeArrowheads="1"/>
          </p:cNvPicPr>
          <p:nvPr/>
        </p:nvPicPr>
        <p:blipFill>
          <a:blip r:embed="rId3"/>
          <a:srcRect/>
          <a:stretch>
            <a:fillRect/>
          </a:stretch>
        </p:blipFill>
        <p:spPr bwMode="auto">
          <a:xfrm>
            <a:off x="5143504" y="1428736"/>
            <a:ext cx="2857500" cy="4286280"/>
          </a:xfrm>
          <a:prstGeom prst="rect">
            <a:avLst/>
          </a:prstGeom>
          <a:noFill/>
        </p:spPr>
      </p:pic>
    </p:spTree>
  </p:cSld>
  <p:clrMapOvr>
    <a:masterClrMapping/>
  </p:clrMapOvr>
  <p:transition>
    <p:split orient="vert"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3600" dirty="0" smtClean="0"/>
              <a:t>Energía eólica !</a:t>
            </a:r>
            <a:endParaRPr lang="es-ES" sz="3600" dirty="0"/>
          </a:p>
        </p:txBody>
      </p:sp>
      <p:sp>
        <p:nvSpPr>
          <p:cNvPr id="3" name="2 Marcador de contenido"/>
          <p:cNvSpPr>
            <a:spLocks noGrp="1"/>
          </p:cNvSpPr>
          <p:nvPr>
            <p:ph sz="quarter" idx="1"/>
          </p:nvPr>
        </p:nvSpPr>
        <p:spPr/>
        <p:txBody>
          <a:bodyPr>
            <a:normAutofit/>
          </a:bodyPr>
          <a:lstStyle/>
          <a:p>
            <a:r>
              <a:rPr lang="es-CO" sz="3600" dirty="0" smtClean="0"/>
              <a:t>Esta energía es producida por los vientos generados en la atmosfera terrestre. Se puede transformar en energía eléctrica mediante el uso de turbinas eolicas que basan su funcionamiento en el giro de aspas movidas por los vientos.</a:t>
            </a:r>
            <a:endParaRPr lang="es-ES" sz="3600" dirty="0"/>
          </a:p>
        </p:txBody>
      </p:sp>
    </p:spTree>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ttp://www.ahorroenenergia.com/wp-content/uploads/energia-eolica.jpg"/>
          <p:cNvPicPr>
            <a:picLocks noChangeAspect="1" noChangeArrowheads="1"/>
          </p:cNvPicPr>
          <p:nvPr/>
        </p:nvPicPr>
        <p:blipFill>
          <a:blip r:embed="rId2"/>
          <a:srcRect/>
          <a:stretch>
            <a:fillRect/>
          </a:stretch>
        </p:blipFill>
        <p:spPr bwMode="auto">
          <a:xfrm>
            <a:off x="214282" y="857232"/>
            <a:ext cx="3571900" cy="5143536"/>
          </a:xfrm>
          <a:prstGeom prst="rect">
            <a:avLst/>
          </a:prstGeom>
          <a:noFill/>
        </p:spPr>
      </p:pic>
      <p:pic>
        <p:nvPicPr>
          <p:cNvPr id="17412" name="Picture 4" descr="http://www.energiayrenovable.es/wp-content/uploads/2009/09/energia-eolica.jpg"/>
          <p:cNvPicPr>
            <a:picLocks noChangeAspect="1" noChangeArrowheads="1"/>
          </p:cNvPicPr>
          <p:nvPr/>
        </p:nvPicPr>
        <p:blipFill>
          <a:blip r:embed="rId3"/>
          <a:srcRect/>
          <a:stretch>
            <a:fillRect/>
          </a:stretch>
        </p:blipFill>
        <p:spPr bwMode="auto">
          <a:xfrm>
            <a:off x="3857621" y="1285860"/>
            <a:ext cx="4786346" cy="4643470"/>
          </a:xfrm>
          <a:prstGeom prst="rect">
            <a:avLst/>
          </a:prstGeom>
          <a:noFill/>
        </p:spPr>
      </p:pic>
    </p:spTree>
  </p:cSld>
  <p:clrMapOvr>
    <a:masterClrMapping/>
  </p:clrMapOvr>
  <p:transition>
    <p:circl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sz="3600" dirty="0" smtClean="0"/>
              <a:t>Energía hidráulica !</a:t>
            </a:r>
            <a:endParaRPr lang="es-ES" sz="3600" dirty="0"/>
          </a:p>
        </p:txBody>
      </p:sp>
      <p:sp>
        <p:nvSpPr>
          <p:cNvPr id="3" name="2 Marcador de contenido"/>
          <p:cNvSpPr>
            <a:spLocks noGrp="1"/>
          </p:cNvSpPr>
          <p:nvPr>
            <p:ph sz="quarter" idx="1"/>
          </p:nvPr>
        </p:nvSpPr>
        <p:spPr/>
        <p:txBody>
          <a:bodyPr>
            <a:normAutofit/>
          </a:bodyPr>
          <a:lstStyle/>
          <a:p>
            <a:r>
              <a:rPr lang="es-CO" sz="3200" dirty="0" smtClean="0"/>
              <a:t>Es aquella energía obtenida principalmente de las corrientes de agua de los ríos.</a:t>
            </a:r>
          </a:p>
          <a:p>
            <a:r>
              <a:rPr lang="es-CO" sz="3200" dirty="0" smtClean="0"/>
              <a:t>El agua de un rio se almacena en grandes embalses artificiales que se ubican en gran altura respecto de un nivel de referencia. El agua adquiere, una importante cantidad de energía potencial.  </a:t>
            </a:r>
            <a:endParaRPr lang="es-ES" sz="3200" dirty="0"/>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http://energias15.blogspot.es/img/dasv.jpg"/>
          <p:cNvPicPr>
            <a:picLocks noChangeAspect="1" noChangeArrowheads="1"/>
          </p:cNvPicPr>
          <p:nvPr/>
        </p:nvPicPr>
        <p:blipFill>
          <a:blip r:embed="rId2"/>
          <a:srcRect/>
          <a:stretch>
            <a:fillRect/>
          </a:stretch>
        </p:blipFill>
        <p:spPr bwMode="auto">
          <a:xfrm>
            <a:off x="285720" y="357166"/>
            <a:ext cx="4143404" cy="5072098"/>
          </a:xfrm>
          <a:prstGeom prst="rect">
            <a:avLst/>
          </a:prstGeom>
          <a:noFill/>
        </p:spPr>
      </p:pic>
      <p:pic>
        <p:nvPicPr>
          <p:cNvPr id="31748" name="Picture 4" descr="http://3.bp.blogspot.com/_-w_H47DP4VA/S-puHxL3HYI/AAAAAAAAACs/cs3WL9MVXPw/s1600/energia+hidraulica.jpg"/>
          <p:cNvPicPr>
            <a:picLocks noChangeAspect="1" noChangeArrowheads="1"/>
          </p:cNvPicPr>
          <p:nvPr/>
        </p:nvPicPr>
        <p:blipFill>
          <a:blip r:embed="rId3"/>
          <a:srcRect/>
          <a:stretch>
            <a:fillRect/>
          </a:stretch>
        </p:blipFill>
        <p:spPr bwMode="auto">
          <a:xfrm>
            <a:off x="4714876" y="357166"/>
            <a:ext cx="3589760" cy="5072098"/>
          </a:xfrm>
          <a:prstGeom prst="rect">
            <a:avLst/>
          </a:prstGeom>
          <a:noFill/>
        </p:spPr>
      </p:pic>
    </p:spTree>
  </p:cSld>
  <p:clrMapOvr>
    <a:masterClrMapping/>
  </p:clrMapOvr>
  <p:transition>
    <p:spli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85728"/>
            <a:ext cx="7467600" cy="1143000"/>
          </a:xfrm>
        </p:spPr>
        <p:txBody>
          <a:bodyPr>
            <a:normAutofit/>
          </a:bodyPr>
          <a:lstStyle/>
          <a:p>
            <a:r>
              <a:rPr lang="es-CO" sz="4000" dirty="0" smtClean="0"/>
              <a:t>Energía eléctrica !</a:t>
            </a:r>
            <a:endParaRPr lang="es-ES" sz="4000" dirty="0"/>
          </a:p>
        </p:txBody>
      </p:sp>
      <p:sp>
        <p:nvSpPr>
          <p:cNvPr id="3" name="2 Marcador de contenido"/>
          <p:cNvSpPr>
            <a:spLocks noGrp="1"/>
          </p:cNvSpPr>
          <p:nvPr>
            <p:ph sz="quarter" idx="1"/>
          </p:nvPr>
        </p:nvSpPr>
        <p:spPr/>
        <p:txBody>
          <a:bodyPr>
            <a:normAutofit/>
          </a:bodyPr>
          <a:lstStyle/>
          <a:p>
            <a:r>
              <a:rPr lang="es-CO" sz="3600" dirty="0" smtClean="0"/>
              <a:t>Se produce por el movimiento descargas eléctricas específicamente electrones ( cargas negativas que giran alrededor del núcleo de los átomos ) atreves de un cable conductor.</a:t>
            </a:r>
            <a:endParaRPr lang="es-ES" sz="3600" dirty="0"/>
          </a:p>
        </p:txBody>
      </p:sp>
    </p:spTree>
  </p:cSld>
  <p:clrMapOvr>
    <a:masterClrMapping/>
  </p:clrMapOvr>
  <p:transition>
    <p:zoom dir="in"/>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ó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TotalTime>
  <Words>453</Words>
  <Application>Microsoft Office PowerPoint</Application>
  <PresentationFormat>Presentación en pantalla (4:3)</PresentationFormat>
  <Paragraphs>27</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Mirador</vt:lpstr>
      <vt:lpstr>LA ENERGIA !!</vt:lpstr>
      <vt:lpstr>Que es la energía ?</vt:lpstr>
      <vt:lpstr>Energía Solar !</vt:lpstr>
      <vt:lpstr>Diapositiva 4</vt:lpstr>
      <vt:lpstr>Energía eólica !</vt:lpstr>
      <vt:lpstr>Diapositiva 6</vt:lpstr>
      <vt:lpstr>Energía hidráulica !</vt:lpstr>
      <vt:lpstr>Diapositiva 8</vt:lpstr>
      <vt:lpstr>Energía eléctrica !</vt:lpstr>
      <vt:lpstr>Diapositiva 10</vt:lpstr>
      <vt:lpstr>Energía cinética !</vt:lpstr>
      <vt:lpstr>Diapositiva 12</vt:lpstr>
      <vt:lpstr>Energía geotérmica !</vt:lpstr>
      <vt:lpstr>Diapositiva 14</vt:lpstr>
      <vt:lpstr>Energía mareomotriz !</vt:lpstr>
      <vt:lpstr>Diapositiva 16</vt:lpstr>
      <vt:lpstr>Energía mecánica !</vt:lpstr>
      <vt:lpstr>Diapositiva 18</vt:lpstr>
      <vt:lpstr>Energía nuclear !</vt:lpstr>
      <vt:lpstr>Diapositiva 20</vt:lpstr>
      <vt:lpstr>gracias !!!!</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ENERGIA !!</dc:title>
  <dc:creator>-</dc:creator>
  <cp:lastModifiedBy>-</cp:lastModifiedBy>
  <cp:revision>6</cp:revision>
  <dcterms:created xsi:type="dcterms:W3CDTF">2010-08-17T18:08:18Z</dcterms:created>
  <dcterms:modified xsi:type="dcterms:W3CDTF">2010-08-17T19:01:34Z</dcterms:modified>
</cp:coreProperties>
</file>