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63" r:id="rId4"/>
    <p:sldId id="259" r:id="rId5"/>
    <p:sldId id="265" r:id="rId6"/>
    <p:sldId id="266" r:id="rId7"/>
    <p:sldId id="261" r:id="rId8"/>
    <p:sldId id="268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7BAD"/>
    <a:srgbClr val="B23B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15A31-0A75-46DB-AE77-22D70C12DD26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C4207-84E9-4D5A-B325-AF9A9E05E0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0E2ACD-FB25-4DC1-9BC4-E9B7CD5C9C32}" type="datetimeFigureOut">
              <a:rPr lang="es-ES" smtClean="0"/>
              <a:pPr/>
              <a:t>23/11/2010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BCB9E0-B9A3-4ED5-BABA-C8EA1476A07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71600" y="1340768"/>
            <a:ext cx="7344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pee" pitchFamily="2" charset="0"/>
              </a:rPr>
              <a:t>Energía biomasa</a:t>
            </a:r>
            <a:r>
              <a:rPr lang="es-E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pee" pitchFamily="2" charset="0"/>
              </a:rPr>
              <a:t>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6525344"/>
            <a:ext cx="4427984" cy="332656"/>
          </a:xfrm>
        </p:spPr>
        <p:txBody>
          <a:bodyPr>
            <a:normAutofit/>
          </a:bodyPr>
          <a:lstStyle/>
          <a:p>
            <a:pPr algn="l"/>
            <a:r>
              <a:rPr lang="es-E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Julieta Capreti—9º-- Colegio Tomás Alva Edison</a:t>
            </a:r>
            <a:endParaRPr lang="es-E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8080" cy="99444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6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pee" pitchFamily="2" charset="0"/>
              </a:rPr>
              <a:t>¿Qu</a:t>
            </a:r>
            <a:r>
              <a:rPr lang="es-ES" sz="6600" b="1" dirty="0" smtClean="0">
                <a:ln w="11430"/>
                <a:solidFill>
                  <a:srgbClr val="B23B7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pee" pitchFamily="2" charset="0"/>
              </a:rPr>
              <a:t>é </a:t>
            </a:r>
            <a:r>
              <a:rPr lang="es-ES" sz="66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pee" pitchFamily="2" charset="0"/>
              </a:rPr>
              <a:t>es?</a:t>
            </a:r>
            <a:endParaRPr lang="es-ES" sz="6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425632" cy="4663440"/>
          </a:xfrm>
          <a:ln w="28575">
            <a:solidFill>
              <a:schemeClr val="accent1"/>
            </a:solidFill>
            <a:prstDash val="lgDashDotDot"/>
          </a:ln>
        </p:spPr>
        <p:txBody>
          <a:bodyPr/>
          <a:lstStyle/>
          <a:p>
            <a:pPr algn="ctr">
              <a:buNone/>
            </a:pPr>
            <a:r>
              <a:rPr lang="es-ES" dirty="0" smtClean="0">
                <a:latin typeface="Century Gothic" pitchFamily="34" charset="0"/>
              </a:rPr>
              <a:t>Origen animal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1844824"/>
            <a:ext cx="4176464" cy="4663440"/>
          </a:xfrm>
          <a:ln w="28575">
            <a:solidFill>
              <a:schemeClr val="accent1"/>
            </a:solidFill>
            <a:prstDash val="lgDashDotDot"/>
          </a:ln>
        </p:spPr>
        <p:txBody>
          <a:bodyPr/>
          <a:lstStyle/>
          <a:p>
            <a:pPr algn="ctr">
              <a:buNone/>
            </a:pPr>
            <a:r>
              <a:rPr lang="es-ES" dirty="0" smtClean="0">
                <a:latin typeface="Century Gothic" pitchFamily="34" charset="0"/>
              </a:rPr>
              <a:t>Origen vegetal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340768"/>
            <a:ext cx="7498080" cy="432048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smtClean="0">
                <a:solidFill>
                  <a:srgbClr val="B23B7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pee" pitchFamily="2" charset="0"/>
                <a:ea typeface="+mj-ea"/>
                <a:cs typeface="+mj-cs"/>
              </a:rPr>
              <a:t>Sustancia orgánica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B23B7E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oopee" pitchFamily="2" charset="0"/>
              <a:ea typeface="+mj-ea"/>
              <a:cs typeface="+mj-cs"/>
            </a:endParaRPr>
          </a:p>
        </p:txBody>
      </p:sp>
      <p:pic>
        <p:nvPicPr>
          <p:cNvPr id="6" name="Picture 6" descr="http://www.elpatinete.com/gifsanimados/disney/gifs-animados-disney-plut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2160240" cy="1804436"/>
          </a:xfrm>
          <a:prstGeom prst="rect">
            <a:avLst/>
          </a:prstGeom>
          <a:noFill/>
        </p:spPr>
      </p:pic>
      <p:pic>
        <p:nvPicPr>
          <p:cNvPr id="7" name="Picture 8" descr="http://www.ricoschanchos.com/images/gifs-animados-animales-cerdo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49080"/>
            <a:ext cx="2005706" cy="1763638"/>
          </a:xfrm>
          <a:prstGeom prst="rect">
            <a:avLst/>
          </a:prstGeom>
          <a:noFill/>
        </p:spPr>
      </p:pic>
      <p:pic>
        <p:nvPicPr>
          <p:cNvPr id="8" name="Picture 10" descr="http://www.portalgifs.com/images/caballos-gifs-animados-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92896"/>
            <a:ext cx="2376264" cy="1819797"/>
          </a:xfrm>
          <a:prstGeom prst="rect">
            <a:avLst/>
          </a:prstGeom>
          <a:noFill/>
        </p:spPr>
      </p:pic>
      <p:pic>
        <p:nvPicPr>
          <p:cNvPr id="9" name="Picture 5" descr="G:\Flama-de-Leña-en-Fog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492896"/>
            <a:ext cx="2239729" cy="1724592"/>
          </a:xfrm>
          <a:prstGeom prst="rect">
            <a:avLst/>
          </a:prstGeom>
          <a:noFill/>
        </p:spPr>
      </p:pic>
      <p:pic>
        <p:nvPicPr>
          <p:cNvPr id="12" name="Picture 2" descr="http://pachinypachan.blogia.com/upload/20070411164555-plant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717032"/>
            <a:ext cx="2051720" cy="256882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ador de contenido"/>
          <p:cNvSpPr txBox="1">
            <a:spLocks/>
          </p:cNvSpPr>
          <p:nvPr/>
        </p:nvSpPr>
        <p:spPr>
          <a:xfrm>
            <a:off x="0" y="1124744"/>
            <a:ext cx="4716016" cy="28803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37BAD"/>
                </a:solidFill>
                <a:effectLst/>
                <a:uLnTx/>
                <a:uFillTx/>
                <a:latin typeface="Century Gothic" pitchFamily="34" charset="0"/>
              </a:rPr>
              <a:t>Biomasa natural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D37BAD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4716016" y="4005064"/>
            <a:ext cx="4427984" cy="285293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36576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s-ES" sz="2800" dirty="0" smtClean="0">
                <a:solidFill>
                  <a:srgbClr val="D37BAD"/>
                </a:solidFill>
                <a:latin typeface="Century Gothic" pitchFamily="34" charset="0"/>
              </a:rPr>
              <a:t>Excedentes agrícolas</a:t>
            </a:r>
            <a:endParaRPr lang="es-ES" sz="2800" dirty="0">
              <a:solidFill>
                <a:srgbClr val="D37BAD"/>
              </a:solidFill>
              <a:latin typeface="Century Gothic" pitchFamily="34" charset="0"/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0" y="4005064"/>
            <a:ext cx="4716016" cy="285293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365760" marR="0" lvl="0" indent="-283464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2800" dirty="0" smtClean="0">
                <a:solidFill>
                  <a:srgbClr val="D37BAD"/>
                </a:solidFill>
                <a:latin typeface="Century Gothic" pitchFamily="34" charset="0"/>
              </a:rPr>
              <a:t>Biomasa residual: </a:t>
            </a:r>
            <a:endParaRPr lang="es-ES" sz="2800" dirty="0">
              <a:solidFill>
                <a:srgbClr val="D37BAD"/>
              </a:solidFill>
              <a:latin typeface="Century Gothic" pitchFamily="34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83568" y="188640"/>
            <a:ext cx="8172400" cy="954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pee" pitchFamily="2" charset="0"/>
                <a:ea typeface="+mj-ea"/>
                <a:cs typeface="+mj-cs"/>
              </a:rPr>
              <a:t>Clasificación</a:t>
            </a:r>
            <a:endParaRPr kumimoji="0" lang="es-ES" sz="6000" b="1" i="0" u="none" strike="noStrike" kern="1200" cap="none" spc="0" normalizeH="0" baseline="0" noProof="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pee" pitchFamily="2" charset="0"/>
              <a:ea typeface="+mn-ea"/>
              <a:cs typeface="+mn-cs"/>
            </a:endParaRPr>
          </a:p>
        </p:txBody>
      </p:sp>
      <p:pic>
        <p:nvPicPr>
          <p:cNvPr id="14" name="Picture 2" descr="G:\paisajes-del-campo-arbo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2808312" cy="1860507"/>
          </a:xfrm>
          <a:prstGeom prst="rect">
            <a:avLst/>
          </a:prstGeom>
          <a:noFill/>
        </p:spPr>
      </p:pic>
      <p:pic>
        <p:nvPicPr>
          <p:cNvPr id="15" name="Picture 3" descr="G:\BOLSAS BAS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09120"/>
            <a:ext cx="2376264" cy="2200101"/>
          </a:xfrm>
          <a:prstGeom prst="rect">
            <a:avLst/>
          </a:prstGeom>
          <a:noFill/>
        </p:spPr>
      </p:pic>
      <p:pic>
        <p:nvPicPr>
          <p:cNvPr id="17" name="Picture 5" descr="G:\industryweapons05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81128"/>
            <a:ext cx="2592288" cy="1949754"/>
          </a:xfrm>
          <a:prstGeom prst="rect">
            <a:avLst/>
          </a:prstGeom>
          <a:noFill/>
        </p:spPr>
      </p:pic>
      <p:sp>
        <p:nvSpPr>
          <p:cNvPr id="20" name="3 Marcador de contenido"/>
          <p:cNvSpPr txBox="1">
            <a:spLocks/>
          </p:cNvSpPr>
          <p:nvPr/>
        </p:nvSpPr>
        <p:spPr>
          <a:xfrm>
            <a:off x="4716016" y="1124744"/>
            <a:ext cx="4427984" cy="28803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36576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s-ES" sz="2800" dirty="0" smtClean="0">
                <a:solidFill>
                  <a:srgbClr val="D37BAD"/>
                </a:solidFill>
                <a:latin typeface="Century Gothic" pitchFamily="34" charset="0"/>
              </a:rPr>
              <a:t>Cultivos energéticos</a:t>
            </a:r>
            <a:endParaRPr lang="es-ES" sz="2800" dirty="0">
              <a:solidFill>
                <a:srgbClr val="D37BAD"/>
              </a:solidFill>
              <a:latin typeface="Century Gothic" pitchFamily="34" charset="0"/>
            </a:endParaRPr>
          </a:p>
        </p:txBody>
      </p:sp>
      <p:pic>
        <p:nvPicPr>
          <p:cNvPr id="21" name="Picture 4" descr="G:\Cultiv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700808"/>
            <a:ext cx="2952328" cy="191429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>
                <a:latin typeface="Century Gothic" pitchFamily="34" charset="0"/>
              </a:rPr>
              <a:t>Restos de animales, plantas, madera, etc.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sz="2400" dirty="0" smtClean="0">
              <a:latin typeface="Century Gothic" pitchFamily="34" charset="0"/>
            </a:endParaRPr>
          </a:p>
        </p:txBody>
      </p:sp>
      <p:pic>
        <p:nvPicPr>
          <p:cNvPr id="3076" name="Picture 4" descr="G:\mad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05064"/>
            <a:ext cx="3419245" cy="2277342"/>
          </a:xfrm>
          <a:prstGeom prst="rect">
            <a:avLst/>
          </a:prstGeom>
          <a:noFill/>
        </p:spPr>
      </p:pic>
      <p:pic>
        <p:nvPicPr>
          <p:cNvPr id="9" name="Picture 6" descr="G:\desertificacion1-restos-de-anim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3390399" cy="2229188"/>
          </a:xfrm>
          <a:prstGeom prst="rect">
            <a:avLst/>
          </a:prstGeom>
          <a:noFill/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pee" pitchFamily="2" charset="0"/>
              </a:rPr>
              <a:t>Recursos energéticos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hermosodia.files.wordpress.com/2008/10/lifecyc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7600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043608" y="2636912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pee" pitchFamily="2" charset="0"/>
                <a:ea typeface="+mn-ea"/>
                <a:cs typeface="+mn-cs"/>
              </a:rPr>
              <a:t>Es renovable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31640" y="2302098"/>
            <a:ext cx="3657600" cy="2746608"/>
          </a:xfrm>
        </p:spPr>
        <p:txBody>
          <a:bodyPr/>
          <a:lstStyle/>
          <a:p>
            <a:pPr algn="ctr">
              <a:buNone/>
            </a:pPr>
            <a:r>
              <a:rPr lang="es-ES" b="1" dirty="0" smtClean="0">
                <a:latin typeface="Century Gothic" pitchFamily="34" charset="0"/>
              </a:rPr>
              <a:t>Ventajas:</a:t>
            </a:r>
          </a:p>
          <a:p>
            <a:pPr algn="just"/>
            <a:r>
              <a:rPr lang="es-ES" sz="2400" dirty="0" smtClean="0">
                <a:latin typeface="Century Gothic" pitchFamily="34" charset="0"/>
              </a:rPr>
              <a:t>Disminución de </a:t>
            </a:r>
            <a:r>
              <a:rPr lang="es-ES_tradnl" sz="2400" dirty="0" smtClean="0">
                <a:latin typeface="Century Gothic" pitchFamily="34" charset="0"/>
              </a:rPr>
              <a:t>CO</a:t>
            </a:r>
            <a:r>
              <a:rPr lang="es-ES_tradnl" sz="2400" baseline="-25000" dirty="0" smtClean="0"/>
              <a:t>2</a:t>
            </a:r>
          </a:p>
          <a:p>
            <a:pPr algn="just"/>
            <a:r>
              <a:rPr lang="es-ES_tradnl" sz="2400" dirty="0" smtClean="0">
                <a:latin typeface="Century Gothic" pitchFamily="34" charset="0"/>
              </a:rPr>
              <a:t>Poco contenido de azufre</a:t>
            </a:r>
          </a:p>
          <a:p>
            <a:pPr algn="just"/>
            <a:r>
              <a:rPr lang="es-ES_tradnl" sz="2400" dirty="0" smtClean="0">
                <a:latin typeface="Century Gothic" pitchFamily="34" charset="0"/>
              </a:rPr>
              <a:t>Sustituye combustibles fósiles</a:t>
            </a:r>
            <a:endParaRPr lang="es-ES" sz="2400" dirty="0" smtClean="0">
              <a:latin typeface="Century Gothic" pitchFamily="34" charset="0"/>
            </a:endParaRPr>
          </a:p>
          <a:p>
            <a:pPr algn="ctr"/>
            <a:endParaRPr lang="es-ES" sz="2400" dirty="0" smtClean="0">
              <a:latin typeface="Century Gothic" pitchFamily="34" charset="0"/>
            </a:endParaRPr>
          </a:p>
          <a:p>
            <a:pPr algn="ctr"/>
            <a:endParaRPr lang="es-ES" sz="2400" dirty="0" smtClean="0">
              <a:latin typeface="Century Gothic" pitchFamily="34" charset="0"/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8064" y="2276872"/>
            <a:ext cx="3657600" cy="2420742"/>
          </a:xfrm>
        </p:spPr>
        <p:txBody>
          <a:bodyPr/>
          <a:lstStyle/>
          <a:p>
            <a:pPr algn="ctr">
              <a:buNone/>
            </a:pPr>
            <a:r>
              <a:rPr lang="es-ES" b="1" dirty="0" smtClean="0">
                <a:latin typeface="Century Gothic" pitchFamily="34" charset="0"/>
              </a:rPr>
              <a:t>Desventajas: </a:t>
            </a:r>
          </a:p>
          <a:p>
            <a:r>
              <a:rPr lang="es-ES" sz="2400" dirty="0" smtClean="0">
                <a:latin typeface="Century Gothic" pitchFamily="34" charset="0"/>
              </a:rPr>
              <a:t>Menor rendimiento</a:t>
            </a:r>
          </a:p>
          <a:p>
            <a:r>
              <a:rPr lang="es-ES" sz="2400" dirty="0" smtClean="0">
                <a:latin typeface="Century Gothic" pitchFamily="34" charset="0"/>
              </a:rPr>
              <a:t>Explotación de bosques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498080" cy="1034512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pee" pitchFamily="2" charset="0"/>
                <a:ea typeface="+mn-ea"/>
                <a:cs typeface="+mn-cs"/>
              </a:rPr>
              <a:t>Impacto ambiental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 txBox="1">
            <a:spLocks/>
          </p:cNvSpPr>
          <p:nvPr/>
        </p:nvSpPr>
        <p:spPr>
          <a:xfrm>
            <a:off x="251520" y="188640"/>
            <a:ext cx="8100392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pee" pitchFamily="2" charset="0"/>
                <a:ea typeface="+mn-ea"/>
                <a:cs typeface="+mn-cs"/>
              </a:rPr>
              <a:t>Proceso de transformación o generación de la energía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0" y="4293096"/>
            <a:ext cx="4896544" cy="199228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Century Gothic" pitchFamily="34" charset="0"/>
              </a:rPr>
              <a:t>Combustión: 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Century Gothic" pitchFamily="34" charset="0"/>
              </a:rPr>
              <a:t>Gasificación: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Century Gothic" pitchFamily="34" charset="0"/>
              </a:rPr>
              <a:t>Fermentación alco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hólica: 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Century Gothic" pitchFamily="34" charset="0"/>
              </a:rPr>
              <a:t>Fermentación </a:t>
            </a:r>
            <a:r>
              <a:rPr lang="es-ES" sz="2400" b="1" dirty="0" err="1" smtClean="0">
                <a:solidFill>
                  <a:schemeClr val="bg1"/>
                </a:solidFill>
                <a:latin typeface="Century Gothic" pitchFamily="34" charset="0"/>
              </a:rPr>
              <a:t>met</a:t>
            </a:r>
            <a:r>
              <a:rPr lang="es-E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ánica</a:t>
            </a:r>
            <a:r>
              <a:rPr lang="es-ES" sz="2400" b="1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endParaRPr lang="es-E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</TotalTime>
  <Words>82</Words>
  <Application>Microsoft Office PowerPoint</Application>
  <PresentationFormat>Presentación en pantalla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Solsticio</vt:lpstr>
      <vt:lpstr>Diapositiva 1</vt:lpstr>
      <vt:lpstr>¿Qué es?</vt:lpstr>
      <vt:lpstr>Diapositiva 3</vt:lpstr>
      <vt:lpstr>Recursos energéticos</vt:lpstr>
      <vt:lpstr>Diapositiva 5</vt:lpstr>
      <vt:lpstr>Impacto ambiental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</dc:creator>
  <cp:lastModifiedBy>Juli</cp:lastModifiedBy>
  <cp:revision>14</cp:revision>
  <dcterms:created xsi:type="dcterms:W3CDTF">2010-11-09T00:36:04Z</dcterms:created>
  <dcterms:modified xsi:type="dcterms:W3CDTF">2010-11-23T15:19:01Z</dcterms:modified>
</cp:coreProperties>
</file>