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9809"/>
    <a:srgbClr val="EDC2FA"/>
    <a:srgbClr val="E19B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72AD7-E7BD-4F25-B34E-1FFA1438505A}" type="datetimeFigureOut">
              <a:rPr lang="es-ES" smtClean="0"/>
              <a:pPr/>
              <a:t>23/11/2010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84144-41FA-48AC-8F83-BDF0AFFE43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618B5-78D0-44BD-BF7E-2B295CDDDB20}" type="slidenum">
              <a:rPr lang="es-ES" smtClean="0"/>
              <a:pPr/>
              <a:t>8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C3D343F-72A1-4544-ACF0-1EEF46353CB6}" type="datetimeFigureOut">
              <a:rPr lang="es-ES" smtClean="0"/>
              <a:pPr/>
              <a:t>23/11/2010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925EA23-EF22-4B73-995C-DFCD174C67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343F-72A1-4544-ACF0-1EEF46353CB6}" type="datetimeFigureOut">
              <a:rPr lang="es-ES" smtClean="0"/>
              <a:pPr/>
              <a:t>23/11/2010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EA23-EF22-4B73-995C-DFCD174C67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343F-72A1-4544-ACF0-1EEF46353CB6}" type="datetimeFigureOut">
              <a:rPr lang="es-ES" smtClean="0"/>
              <a:pPr/>
              <a:t>23/11/2010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EA23-EF22-4B73-995C-DFCD174C67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3D343F-72A1-4544-ACF0-1EEF46353CB6}" type="datetimeFigureOut">
              <a:rPr lang="es-ES" smtClean="0"/>
              <a:pPr/>
              <a:t>23/11/2010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25EA23-EF22-4B73-995C-DFCD174C679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C3D343F-72A1-4544-ACF0-1EEF46353CB6}" type="datetimeFigureOut">
              <a:rPr lang="es-ES" smtClean="0"/>
              <a:pPr/>
              <a:t>23/11/2010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925EA23-EF22-4B73-995C-DFCD174C67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343F-72A1-4544-ACF0-1EEF46353CB6}" type="datetimeFigureOut">
              <a:rPr lang="es-ES" smtClean="0"/>
              <a:pPr/>
              <a:t>23/11/2010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EA23-EF22-4B73-995C-DFCD174C679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343F-72A1-4544-ACF0-1EEF46353CB6}" type="datetimeFigureOut">
              <a:rPr lang="es-ES" smtClean="0"/>
              <a:pPr/>
              <a:t>23/11/2010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EA23-EF22-4B73-995C-DFCD174C679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3D343F-72A1-4544-ACF0-1EEF46353CB6}" type="datetimeFigureOut">
              <a:rPr lang="es-ES" smtClean="0"/>
              <a:pPr/>
              <a:t>23/11/2010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25EA23-EF22-4B73-995C-DFCD174C679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343F-72A1-4544-ACF0-1EEF46353CB6}" type="datetimeFigureOut">
              <a:rPr lang="es-ES" smtClean="0"/>
              <a:pPr/>
              <a:t>23/11/2010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EA23-EF22-4B73-995C-DFCD174C67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3D343F-72A1-4544-ACF0-1EEF46353CB6}" type="datetimeFigureOut">
              <a:rPr lang="es-ES" smtClean="0"/>
              <a:pPr/>
              <a:t>23/11/2010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25EA23-EF22-4B73-995C-DFCD174C679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3D343F-72A1-4544-ACF0-1EEF46353CB6}" type="datetimeFigureOut">
              <a:rPr lang="es-ES" smtClean="0"/>
              <a:pPr/>
              <a:t>23/11/2010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25EA23-EF22-4B73-995C-DFCD174C679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3D343F-72A1-4544-ACF0-1EEF46353CB6}" type="datetimeFigureOut">
              <a:rPr lang="es-ES" smtClean="0"/>
              <a:pPr/>
              <a:t>23/11/2010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25EA23-EF22-4B73-995C-DFCD174C67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alred.info/public/Gifs_animados/ver.php?d=Arquitectura/Torres-Petroliferas/petroleo-05.gif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 rot="21132195">
            <a:off x="2416260" y="2457324"/>
            <a:ext cx="5771414" cy="1260729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3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Combustibles fósiles (carbón, petróleo y gas)</a:t>
            </a:r>
            <a:endParaRPr lang="es-ES" sz="36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3500398" y="6143644"/>
            <a:ext cx="5643602" cy="500042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Hassen Karen, Moretti Victoria, Gonzalez Abril y Mazzarella Malena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suction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tros\Desktop\PropOxido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714380"/>
          </a:xfrm>
        </p:spPr>
        <p:txBody>
          <a:bodyPr>
            <a:noAutofit/>
          </a:bodyPr>
          <a:lstStyle/>
          <a:p>
            <a:pPr algn="ctr"/>
            <a:r>
              <a:rPr lang="es-E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" pitchFamily="34" charset="0"/>
                <a:cs typeface="Calibri" pitchFamily="34" charset="0"/>
              </a:rPr>
              <a:t>¿Qué son los combustibles fósiles?</a:t>
            </a:r>
            <a:endParaRPr lang="es-E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Berlin Sans FB" pitchFamily="34" charset="0"/>
              <a:cs typeface="Calibri" pitchFamily="34" charset="0"/>
            </a:endParaRPr>
          </a:p>
        </p:txBody>
      </p:sp>
      <p:sp>
        <p:nvSpPr>
          <p:cNvPr id="7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714488"/>
            <a:ext cx="4357686" cy="1714512"/>
          </a:xfrm>
        </p:spPr>
        <p:txBody>
          <a:bodyPr/>
          <a:lstStyle/>
          <a:p>
            <a:r>
              <a:rPr lang="es-ES" dirty="0" smtClean="0">
                <a:latin typeface="Calibri" pitchFamily="34" charset="0"/>
                <a:cs typeface="Calibri" pitchFamily="34" charset="0"/>
              </a:rPr>
              <a:t>Se formaron hace millones de años, a partir de restos</a:t>
            </a:r>
            <a:r>
              <a:rPr lang="es-E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orgánicos de plantas y animales muertos.</a:t>
            </a:r>
          </a:p>
          <a:p>
            <a:endParaRPr lang="es-ES" dirty="0"/>
          </a:p>
        </p:txBody>
      </p:sp>
    </p:spTree>
  </p:cSld>
  <p:clrMapOvr>
    <a:masterClrMapping/>
  </p:clrMapOvr>
  <p:transition>
    <p:fade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428604"/>
            <a:ext cx="7467600" cy="703282"/>
          </a:xfrm>
        </p:spPr>
        <p:txBody>
          <a:bodyPr>
            <a:normAutofit/>
          </a:bodyPr>
          <a:lstStyle/>
          <a:p>
            <a:pPr algn="ctr"/>
            <a:r>
              <a:rPr lang="es-E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" pitchFamily="34" charset="0"/>
              </a:rPr>
              <a:t>Clasificación</a:t>
            </a:r>
            <a:endParaRPr lang="es-E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Berlin Sans FB" pitchFamily="34" charset="0"/>
            </a:endParaRPr>
          </a:p>
        </p:txBody>
      </p:sp>
      <p:sp>
        <p:nvSpPr>
          <p:cNvPr id="8" name="2 Marcador de contenido"/>
          <p:cNvSpPr>
            <a:spLocks noGrp="1"/>
          </p:cNvSpPr>
          <p:nvPr>
            <p:ph sz="quarter" idx="1"/>
          </p:nvPr>
        </p:nvSpPr>
        <p:spPr>
          <a:xfrm>
            <a:off x="3857620" y="2143116"/>
            <a:ext cx="5072098" cy="3643338"/>
          </a:xfrm>
        </p:spPr>
        <p:txBody>
          <a:bodyPr/>
          <a:lstStyle/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Son recursos no renovables o convencionales porque se encuentran en la naturaleza en una cantidad limitada y una vez consumidas en su totalidad, no pueden sustituirse. 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116730"/>
            <a:ext cx="3143272" cy="529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awrecycles.org/files/images/compos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357430"/>
            <a:ext cx="2500330" cy="204149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357166"/>
            <a:ext cx="7467600" cy="846158"/>
          </a:xfrm>
        </p:spPr>
        <p:txBody>
          <a:bodyPr>
            <a:normAutofit/>
          </a:bodyPr>
          <a:lstStyle/>
          <a:p>
            <a:pPr algn="ctr"/>
            <a:r>
              <a:rPr lang="es-E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" pitchFamily="34" charset="0"/>
              </a:rPr>
              <a:t>Fuente Energética </a:t>
            </a:r>
            <a:endParaRPr lang="es-E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Berlin Sans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42910" y="1643050"/>
            <a:ext cx="7467600" cy="1543048"/>
          </a:xfrm>
        </p:spPr>
        <p:txBody>
          <a:bodyPr/>
          <a:lstStyle/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La fuente energética de los combustibles fósiles son restos orgánicos de plantas y animales muertos que con el tiempo se degradan</a:t>
            </a:r>
            <a:r>
              <a:rPr lang="es-ES" dirty="0" smtClean="0"/>
              <a:t>. </a:t>
            </a:r>
          </a:p>
          <a:p>
            <a:endParaRPr lang="es-ES" dirty="0"/>
          </a:p>
        </p:txBody>
      </p:sp>
      <p:pic>
        <p:nvPicPr>
          <p:cNvPr id="6148" name="Picture 4" descr="http://www.forest.ula.ve/~rubenhg/glosario/imagenes/compostero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643446"/>
            <a:ext cx="2143140" cy="1977047"/>
          </a:xfrm>
          <a:prstGeom prst="rect">
            <a:avLst/>
          </a:prstGeom>
          <a:noFill/>
        </p:spPr>
      </p:pic>
      <p:cxnSp>
        <p:nvCxnSpPr>
          <p:cNvPr id="7" name="6 Conector recto de flecha"/>
          <p:cNvCxnSpPr/>
          <p:nvPr/>
        </p:nvCxnSpPr>
        <p:spPr>
          <a:xfrm rot="5400000">
            <a:off x="4072728" y="449977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170" name="Picture 2" descr="http://www.pekegifs.com/imganimales/dinos/pterodactilo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929198"/>
            <a:ext cx="1848573" cy="1419227"/>
          </a:xfrm>
          <a:prstGeom prst="rect">
            <a:avLst/>
          </a:prstGeom>
          <a:noFill/>
        </p:spPr>
      </p:pic>
      <p:pic>
        <p:nvPicPr>
          <p:cNvPr id="7172" name="Picture 4" descr="seedling.gif (24354 bytes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4386819"/>
            <a:ext cx="1452564" cy="2223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8 Conector recto de flecha"/>
          <p:cNvCxnSpPr/>
          <p:nvPr/>
        </p:nvCxnSpPr>
        <p:spPr>
          <a:xfrm>
            <a:off x="5429256" y="5786454"/>
            <a:ext cx="71279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rot="10800000">
            <a:off x="2928926" y="578645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58204" cy="703282"/>
          </a:xfrm>
        </p:spPr>
        <p:txBody>
          <a:bodyPr>
            <a:normAutofit/>
          </a:bodyPr>
          <a:lstStyle/>
          <a:p>
            <a:r>
              <a:rPr lang="es-E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" pitchFamily="34" charset="0"/>
              </a:rPr>
              <a:t>¿Que ventajas y desventajas tiene?</a:t>
            </a:r>
            <a:endParaRPr lang="es-E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Berlin Sans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467600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>
                <a:solidFill>
                  <a:schemeClr val="accent5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		Ventajas: </a:t>
            </a:r>
          </a:p>
          <a:p>
            <a:pPr lvl="0"/>
            <a:r>
              <a:rPr lang="es-ES" sz="2000" dirty="0" smtClean="0">
                <a:latin typeface="Calibri" pitchFamily="34" charset="0"/>
                <a:cs typeface="Calibri" pitchFamily="34" charset="0"/>
              </a:rPr>
              <a:t>Son fáciles de extraer.</a:t>
            </a:r>
          </a:p>
          <a:p>
            <a:pPr lvl="0"/>
            <a:r>
              <a:rPr lang="es-ES" sz="2000" dirty="0" smtClean="0">
                <a:latin typeface="Calibri" pitchFamily="34" charset="0"/>
                <a:cs typeface="Calibri" pitchFamily="34" charset="0"/>
              </a:rPr>
              <a:t>Su gran disponibilidad.</a:t>
            </a:r>
          </a:p>
          <a:p>
            <a:pPr lvl="0"/>
            <a:r>
              <a:rPr lang="es-ES" sz="2000" dirty="0" smtClean="0">
                <a:latin typeface="Calibri" pitchFamily="34" charset="0"/>
                <a:cs typeface="Calibri" pitchFamily="34" charset="0"/>
              </a:rPr>
              <a:t>Son baratas, en comparación con otras fuentes de energía.</a:t>
            </a:r>
            <a:r>
              <a:rPr lang="es-ES" sz="2000" dirty="0" smtClean="0">
                <a:solidFill>
                  <a:schemeClr val="accent5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smtClean="0">
                <a:solidFill>
                  <a:schemeClr val="accent5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	</a:t>
            </a:r>
          </a:p>
          <a:p>
            <a:pPr lvl="0">
              <a:buNone/>
            </a:pPr>
            <a:endParaRPr lang="es-ES" dirty="0" smtClean="0">
              <a:solidFill>
                <a:schemeClr val="accent5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  <a:p>
            <a:pPr lvl="0">
              <a:buNone/>
            </a:pPr>
            <a:r>
              <a:rPr lang="es-ES" dirty="0" smtClean="0">
                <a:solidFill>
                  <a:schemeClr val="accent5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		Desventajas: </a:t>
            </a:r>
          </a:p>
          <a:p>
            <a:pPr lvl="0"/>
            <a:r>
              <a:rPr lang="es-ES" sz="2000" dirty="0" smtClean="0">
                <a:latin typeface="Calibri" pitchFamily="34" charset="0"/>
                <a:cs typeface="Calibri" pitchFamily="34" charset="0"/>
              </a:rPr>
              <a:t>Su uso produce la emisión de gases que contaminan la atmósfera y resultan tóxicos para la vida.</a:t>
            </a:r>
          </a:p>
          <a:p>
            <a:pPr lvl="0"/>
            <a:r>
              <a:rPr lang="es-ES" sz="2000" dirty="0" smtClean="0">
                <a:latin typeface="Calibri" pitchFamily="34" charset="0"/>
                <a:cs typeface="Calibri" pitchFamily="34" charset="0"/>
              </a:rPr>
              <a:t>Se produce un agotamiento de las reservas a corto o medio plazo</a:t>
            </a:r>
          </a:p>
          <a:p>
            <a:pPr lvl="0"/>
            <a:r>
              <a:rPr lang="es-ES" sz="2000" dirty="0" smtClean="0">
                <a:latin typeface="Calibri" pitchFamily="34" charset="0"/>
                <a:cs typeface="Calibri" pitchFamily="34" charset="0"/>
              </a:rPr>
              <a:t>Al ser utilizados contaminan más que otros productos que podrían haberse utilizado en su lugar</a:t>
            </a:r>
          </a:p>
          <a:p>
            <a:pPr>
              <a:buNone/>
            </a:pPr>
            <a:endParaRPr lang="es-ES" dirty="0">
              <a:solidFill>
                <a:schemeClr val="accent5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zoom dir="in"/>
    <p:sndAc>
      <p:stSnd>
        <p:snd r:embed="rId2" name="hammer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etroleo-05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04" y="0"/>
            <a:ext cx="6572296" cy="6643710"/>
          </a:xfrm>
          <a:prstGeom prst="rect">
            <a:avLst/>
          </a:prstGeom>
          <a:noFill/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 rot="688364">
            <a:off x="2124831" y="844298"/>
            <a:ext cx="6380798" cy="457200"/>
          </a:xfrm>
        </p:spPr>
        <p:txBody>
          <a:bodyPr>
            <a:normAutofit fontScale="90000"/>
          </a:bodyPr>
          <a:lstStyle/>
          <a:p>
            <a:r>
              <a:rPr lang="es-E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" pitchFamily="34" charset="0"/>
              </a:rPr>
              <a:t>Proceso de Transformación</a:t>
            </a:r>
            <a:endParaRPr lang="es-E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Berlin Sans FB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14348" y="178592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85720" y="928670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accent5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Petróleo:</a:t>
            </a:r>
            <a:endParaRPr lang="es-ES" sz="4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0" y="1571612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dirty="0" smtClean="0">
                <a:solidFill>
                  <a:schemeClr val="accent5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	</a:t>
            </a:r>
            <a:endParaRPr lang="es-ES" sz="3600" dirty="0" smtClean="0">
              <a:solidFill>
                <a:schemeClr val="accent5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s-ES" dirty="0" smtClean="0">
                <a:latin typeface="Calibri" pitchFamily="34" charset="0"/>
                <a:cs typeface="Calibri" pitchFamily="34" charset="0"/>
              </a:rPr>
              <a:t>Es un líquido oleoso compuesto de carbono e hidrógeno en distintas proporciones.</a:t>
            </a:r>
          </a:p>
          <a:p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42844" y="3357562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libri" pitchFamily="34" charset="0"/>
                <a:cs typeface="Calibri" pitchFamily="34" charset="0"/>
              </a:rPr>
              <a:t>Las refinerías lo convierten en</a:t>
            </a:r>
            <a:endParaRPr lang="es-ES" dirty="0"/>
          </a:p>
        </p:txBody>
      </p:sp>
      <p:cxnSp>
        <p:nvCxnSpPr>
          <p:cNvPr id="22" name="21 Conector recto de flecha"/>
          <p:cNvCxnSpPr>
            <a:endCxn id="44" idx="1"/>
          </p:cNvCxnSpPr>
          <p:nvPr/>
        </p:nvCxnSpPr>
        <p:spPr>
          <a:xfrm rot="16200000" flipH="1">
            <a:off x="1126458" y="4017022"/>
            <a:ext cx="604541" cy="571503"/>
          </a:xfrm>
          <a:prstGeom prst="straightConnector1">
            <a:avLst/>
          </a:prstGeom>
          <a:ln w="34925">
            <a:solidFill>
              <a:srgbClr val="0298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1142976" y="4000504"/>
            <a:ext cx="642942" cy="285752"/>
          </a:xfrm>
          <a:prstGeom prst="straightConnector1">
            <a:avLst/>
          </a:prstGeom>
          <a:ln w="34925">
            <a:solidFill>
              <a:srgbClr val="0298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16200000" flipH="1">
            <a:off x="964381" y="4179099"/>
            <a:ext cx="857256" cy="500066"/>
          </a:xfrm>
          <a:prstGeom prst="straightConnector1">
            <a:avLst/>
          </a:prstGeom>
          <a:ln w="34925">
            <a:solidFill>
              <a:srgbClr val="0298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CuadroTexto"/>
          <p:cNvSpPr txBox="1"/>
          <p:nvPr/>
        </p:nvSpPr>
        <p:spPr>
          <a:xfrm>
            <a:off x="1714480" y="4143380"/>
            <a:ext cx="2286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Gasolina</a:t>
            </a:r>
          </a:p>
          <a:p>
            <a:r>
              <a:rPr lang="es-ES" dirty="0" smtClean="0"/>
              <a:t>Aceites Lubr</a:t>
            </a:r>
            <a:r>
              <a:rPr lang="es-ES" dirty="0" smtClean="0">
                <a:solidFill>
                  <a:schemeClr val="bg1"/>
                </a:solidFill>
              </a:rPr>
              <a:t>icantes</a:t>
            </a:r>
          </a:p>
          <a:p>
            <a:r>
              <a:rPr lang="es-ES" dirty="0" smtClean="0"/>
              <a:t>Plásticos, etc. </a:t>
            </a:r>
            <a:endParaRPr lang="es-ES" dirty="0"/>
          </a:p>
        </p:txBody>
      </p:sp>
    </p:spTree>
  </p:cSld>
  <p:clrMapOvr>
    <a:masterClrMapping/>
  </p:clrMapOvr>
  <p:transition>
    <p:strips dir="ld"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79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3286124"/>
            <a:ext cx="8643966" cy="29289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s-ES" sz="4000" dirty="0" smtClean="0">
              <a:solidFill>
                <a:schemeClr val="accent5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s-ES" sz="4000" dirty="0" smtClean="0">
                <a:solidFill>
                  <a:schemeClr val="accent5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		</a:t>
            </a:r>
            <a:r>
              <a:rPr lang="es-ES" sz="5400" dirty="0" smtClean="0">
                <a:solidFill>
                  <a:schemeClr val="accent5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Gas</a:t>
            </a:r>
          </a:p>
          <a:p>
            <a:pPr>
              <a:buNone/>
            </a:pPr>
            <a:endParaRPr lang="es-ES" sz="5400" dirty="0" smtClean="0">
              <a:solidFill>
                <a:schemeClr val="accent5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s-ES" sz="2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s-E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 extrae mediante tuberías, y se almacena directamente en grandes tanques.  Se distribuye a los usuarios a través de gasoductos. </a:t>
            </a:r>
          </a:p>
        </p:txBody>
      </p:sp>
    </p:spTree>
  </p:cSld>
  <p:clrMapOvr>
    <a:masterClrMapping/>
  </p:clrMapOvr>
  <p:transition>
    <p:wheel spokes="8"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28660" y="571480"/>
            <a:ext cx="7467600" cy="1143000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accent5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lang="es-ES" sz="4400" dirty="0" smtClean="0">
                <a:solidFill>
                  <a:schemeClr val="accent5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+mn-ea"/>
                <a:cs typeface="Calibri" pitchFamily="34" charset="0"/>
              </a:rPr>
              <a:t>Carbón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2357430"/>
            <a:ext cx="3786182" cy="3000396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s-ES" sz="2000" dirty="0" smtClean="0">
                <a:latin typeface="Calibri" pitchFamily="34" charset="0"/>
                <a:cs typeface="Calibri" pitchFamily="34" charset="0"/>
              </a:rPr>
              <a:t>	Se extrae de minas y se lo comercializa como combustible, producción de electricidad, la fabricación de cemento, etc.  </a:t>
            </a:r>
          </a:p>
        </p:txBody>
      </p:sp>
      <p:pic>
        <p:nvPicPr>
          <p:cNvPr id="7" name="Picture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929058" y="785794"/>
            <a:ext cx="4213231" cy="47863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/>
    <p:sndAc>
      <p:stSnd>
        <p:snd r:embed="rId3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75%"/>
          <p:cNvSpPr>
            <a:spLocks noChangeArrowheads="1"/>
          </p:cNvSpPr>
          <p:nvPr/>
        </p:nvSpPr>
        <p:spPr bwMode="auto">
          <a:xfrm>
            <a:off x="3813174" y="285729"/>
            <a:ext cx="1973271" cy="560394"/>
          </a:xfrm>
          <a:prstGeom prst="roundRect">
            <a:avLst>
              <a:gd name="adj" fmla="val 16667"/>
            </a:avLst>
          </a:prstGeom>
          <a:pattFill prst="pct75">
            <a:fgClr>
              <a:srgbClr val="B2A1C7"/>
            </a:fgClr>
            <a:bgClr>
              <a:srgbClr val="DCE6F2"/>
            </a:bgClr>
          </a:pattFill>
          <a:ln w="15875">
            <a:noFill/>
            <a:round/>
            <a:headEnd/>
            <a:tailEnd/>
          </a:ln>
          <a:effectLst>
            <a:prstShdw prst="shdw17" dist="17961" dir="2700000">
              <a:srgbClr val="B2A1C7">
                <a:gamma/>
                <a:shade val="60000"/>
                <a:invGamma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V Boli" pitchFamily="2" charset="0"/>
                <a:cs typeface="Arial" pitchFamily="34" charset="0"/>
              </a:rPr>
              <a:t>Energía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555" name="AutoShape 3"/>
          <p:cNvCxnSpPr>
            <a:cxnSpLocks noChangeShapeType="1"/>
          </p:cNvCxnSpPr>
          <p:nvPr/>
        </p:nvCxnSpPr>
        <p:spPr bwMode="auto">
          <a:xfrm>
            <a:off x="4668837" y="846122"/>
            <a:ext cx="0" cy="296862"/>
          </a:xfrm>
          <a:prstGeom prst="straightConnector1">
            <a:avLst/>
          </a:prstGeom>
          <a:noFill/>
          <a:ln w="19050">
            <a:solidFill>
              <a:srgbClr val="7030A0">
                <a:alpha val="98000"/>
              </a:srgbClr>
            </a:solidFill>
            <a:prstDash val="dashDot"/>
            <a:round/>
            <a:headEnd/>
            <a:tailEnd type="triangle" w="med" len="med"/>
          </a:ln>
        </p:spPr>
      </p:cxnSp>
      <p:sp>
        <p:nvSpPr>
          <p:cNvPr id="23556" name="AutoShape 4" descr="90%"/>
          <p:cNvSpPr>
            <a:spLocks noChangeArrowheads="1"/>
          </p:cNvSpPr>
          <p:nvPr/>
        </p:nvSpPr>
        <p:spPr bwMode="auto">
          <a:xfrm>
            <a:off x="3454400" y="1142984"/>
            <a:ext cx="2576512" cy="461963"/>
          </a:xfrm>
          <a:prstGeom prst="roundRect">
            <a:avLst>
              <a:gd name="adj" fmla="val 16667"/>
            </a:avLst>
          </a:prstGeom>
          <a:pattFill prst="pct90">
            <a:fgClr>
              <a:srgbClr val="B2A1C7"/>
            </a:fgClr>
            <a:bgClr>
              <a:srgbClr val="FFFFFF"/>
            </a:bgClr>
          </a:pattFill>
          <a:ln w="15875">
            <a:noFill/>
            <a:round/>
            <a:headEnd/>
            <a:tailEnd/>
          </a:ln>
          <a:effectLst>
            <a:prstShdw prst="shdw17" dist="17961" dir="2700000">
              <a:srgbClr val="B2A1C7">
                <a:gamma/>
                <a:shade val="60000"/>
                <a:invGamma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Es la capacidad que tiene un cuerpo para producir un movimiento.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557" name="AutoShape 5"/>
          <p:cNvCxnSpPr>
            <a:cxnSpLocks noChangeShapeType="1"/>
          </p:cNvCxnSpPr>
          <p:nvPr/>
        </p:nvCxnSpPr>
        <p:spPr bwMode="auto">
          <a:xfrm>
            <a:off x="4668837" y="1604947"/>
            <a:ext cx="0" cy="233362"/>
          </a:xfrm>
          <a:prstGeom prst="straightConnector1">
            <a:avLst/>
          </a:prstGeom>
          <a:noFill/>
          <a:ln w="19050">
            <a:solidFill>
              <a:srgbClr val="7030A0">
                <a:alpha val="98000"/>
              </a:srgbClr>
            </a:solidFill>
            <a:prstDash val="dashDot"/>
            <a:round/>
            <a:headEnd/>
            <a:tailEnd/>
          </a:ln>
        </p:spPr>
      </p:cxnSp>
      <p:cxnSp>
        <p:nvCxnSpPr>
          <p:cNvPr id="23558" name="AutoShape 6"/>
          <p:cNvCxnSpPr>
            <a:cxnSpLocks noChangeShapeType="1"/>
          </p:cNvCxnSpPr>
          <p:nvPr/>
        </p:nvCxnSpPr>
        <p:spPr bwMode="auto">
          <a:xfrm>
            <a:off x="1546225" y="1838309"/>
            <a:ext cx="6138862" cy="0"/>
          </a:xfrm>
          <a:prstGeom prst="straightConnector1">
            <a:avLst/>
          </a:prstGeom>
          <a:noFill/>
          <a:ln w="19050">
            <a:solidFill>
              <a:srgbClr val="7030A0">
                <a:alpha val="98000"/>
              </a:srgbClr>
            </a:solidFill>
            <a:prstDash val="dashDot"/>
            <a:round/>
            <a:headEnd/>
            <a:tailEnd/>
          </a:ln>
        </p:spPr>
      </p:cxnSp>
      <p:cxnSp>
        <p:nvCxnSpPr>
          <p:cNvPr id="23559" name="AutoShape 7"/>
          <p:cNvCxnSpPr>
            <a:cxnSpLocks noChangeShapeType="1"/>
          </p:cNvCxnSpPr>
          <p:nvPr/>
        </p:nvCxnSpPr>
        <p:spPr bwMode="auto">
          <a:xfrm>
            <a:off x="7685087" y="1838309"/>
            <a:ext cx="0" cy="296863"/>
          </a:xfrm>
          <a:prstGeom prst="straightConnector1">
            <a:avLst/>
          </a:prstGeom>
          <a:noFill/>
          <a:ln w="19050">
            <a:solidFill>
              <a:srgbClr val="7030A0">
                <a:alpha val="98000"/>
              </a:srgbClr>
            </a:solidFill>
            <a:prstDash val="dashDot"/>
            <a:round/>
            <a:headEnd/>
            <a:tailEnd type="triangle" w="med" len="med"/>
          </a:ln>
        </p:spPr>
      </p:cxnSp>
      <p:cxnSp>
        <p:nvCxnSpPr>
          <p:cNvPr id="23560" name="AutoShape 8"/>
          <p:cNvCxnSpPr>
            <a:cxnSpLocks noChangeShapeType="1"/>
          </p:cNvCxnSpPr>
          <p:nvPr/>
        </p:nvCxnSpPr>
        <p:spPr bwMode="auto">
          <a:xfrm>
            <a:off x="1546225" y="1838309"/>
            <a:ext cx="0" cy="296863"/>
          </a:xfrm>
          <a:prstGeom prst="straightConnector1">
            <a:avLst/>
          </a:prstGeom>
          <a:noFill/>
          <a:ln w="19050">
            <a:solidFill>
              <a:srgbClr val="7030A0">
                <a:alpha val="98000"/>
              </a:srgbClr>
            </a:solidFill>
            <a:prstDash val="dashDot"/>
            <a:round/>
            <a:headEnd/>
            <a:tailEnd type="triangle" w="med" len="med"/>
          </a:ln>
        </p:spPr>
      </p:cxnSp>
      <p:sp>
        <p:nvSpPr>
          <p:cNvPr id="23561" name="AutoShape 9" descr="90%"/>
          <p:cNvSpPr>
            <a:spLocks noChangeArrowheads="1"/>
          </p:cNvSpPr>
          <p:nvPr/>
        </p:nvSpPr>
        <p:spPr bwMode="auto">
          <a:xfrm>
            <a:off x="714348" y="2143116"/>
            <a:ext cx="1666861" cy="522288"/>
          </a:xfrm>
          <a:prstGeom prst="roundRect">
            <a:avLst>
              <a:gd name="adj" fmla="val 16667"/>
            </a:avLst>
          </a:prstGeom>
          <a:pattFill prst="pct90">
            <a:fgClr>
              <a:srgbClr val="B2A1C7"/>
            </a:fgClr>
            <a:bgClr>
              <a:srgbClr val="FFFFFF"/>
            </a:bgClr>
          </a:pattFill>
          <a:ln w="15875">
            <a:noFill/>
            <a:round/>
            <a:headEnd/>
            <a:tailEnd/>
          </a:ln>
          <a:effectLst>
            <a:prstShdw prst="shdw17" dist="17961" dir="2700000">
              <a:srgbClr val="B2A1C7">
                <a:gamma/>
                <a:shade val="60000"/>
                <a:invGamma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Energías Renovables o Alternativas.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2" name="AutoShape 10" descr="90%"/>
          <p:cNvSpPr>
            <a:spLocks noChangeArrowheads="1"/>
          </p:cNvSpPr>
          <p:nvPr/>
        </p:nvSpPr>
        <p:spPr bwMode="auto">
          <a:xfrm>
            <a:off x="6853237" y="2187559"/>
            <a:ext cx="1727200" cy="522288"/>
          </a:xfrm>
          <a:prstGeom prst="roundRect">
            <a:avLst>
              <a:gd name="adj" fmla="val 16667"/>
            </a:avLst>
          </a:prstGeom>
          <a:pattFill prst="pct90">
            <a:fgClr>
              <a:srgbClr val="B2A1C7"/>
            </a:fgClr>
            <a:bgClr>
              <a:srgbClr val="FFFFFF"/>
            </a:bgClr>
          </a:pattFill>
          <a:ln w="15875">
            <a:noFill/>
            <a:round/>
            <a:headEnd/>
            <a:tailEnd/>
          </a:ln>
          <a:effectLst>
            <a:prstShdw prst="shdw17" dist="17961" dir="2700000">
              <a:srgbClr val="B2A1C7">
                <a:gamma/>
                <a:shade val="60000"/>
                <a:invGamma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Energías no  Renovables o Convencionales. 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563" name="AutoShape 11"/>
          <p:cNvCxnSpPr>
            <a:cxnSpLocks noChangeShapeType="1"/>
          </p:cNvCxnSpPr>
          <p:nvPr/>
        </p:nvCxnSpPr>
        <p:spPr bwMode="auto">
          <a:xfrm>
            <a:off x="1497012" y="2709847"/>
            <a:ext cx="0" cy="136525"/>
          </a:xfrm>
          <a:prstGeom prst="straightConnector1">
            <a:avLst/>
          </a:prstGeom>
          <a:noFill/>
          <a:ln w="19050">
            <a:solidFill>
              <a:srgbClr val="7030A0">
                <a:alpha val="98000"/>
              </a:srgbClr>
            </a:solidFill>
            <a:prstDash val="dashDot"/>
            <a:round/>
            <a:headEnd/>
            <a:tailEnd type="triangle" w="med" len="med"/>
          </a:ln>
        </p:spPr>
      </p:cxnSp>
      <p:cxnSp>
        <p:nvCxnSpPr>
          <p:cNvPr id="23564" name="AutoShape 12"/>
          <p:cNvCxnSpPr>
            <a:cxnSpLocks noChangeShapeType="1"/>
          </p:cNvCxnSpPr>
          <p:nvPr/>
        </p:nvCxnSpPr>
        <p:spPr bwMode="auto">
          <a:xfrm>
            <a:off x="7685087" y="2762234"/>
            <a:ext cx="0" cy="136525"/>
          </a:xfrm>
          <a:prstGeom prst="straightConnector1">
            <a:avLst/>
          </a:prstGeom>
          <a:noFill/>
          <a:ln w="19050">
            <a:solidFill>
              <a:srgbClr val="7030A0">
                <a:alpha val="98000"/>
              </a:srgbClr>
            </a:solidFill>
            <a:prstDash val="dashDot"/>
            <a:round/>
            <a:headEnd/>
            <a:tailEnd type="triangle" w="med" len="med"/>
          </a:ln>
        </p:spPr>
      </p:cxnSp>
      <p:sp>
        <p:nvSpPr>
          <p:cNvPr id="23565" name="AutoShape 13" descr="90%"/>
          <p:cNvSpPr>
            <a:spLocks noChangeArrowheads="1"/>
          </p:cNvSpPr>
          <p:nvPr/>
        </p:nvSpPr>
        <p:spPr bwMode="auto">
          <a:xfrm>
            <a:off x="500034" y="2857496"/>
            <a:ext cx="2187563" cy="488950"/>
          </a:xfrm>
          <a:prstGeom prst="roundRect">
            <a:avLst>
              <a:gd name="adj" fmla="val 16667"/>
            </a:avLst>
          </a:prstGeom>
          <a:pattFill prst="pct90">
            <a:fgClr>
              <a:srgbClr val="B2A1C7"/>
            </a:fgClr>
            <a:bgClr>
              <a:srgbClr val="FFFFFF"/>
            </a:bgClr>
          </a:pattFill>
          <a:ln w="15875">
            <a:noFill/>
            <a:round/>
            <a:headEnd/>
            <a:tailEnd/>
          </a:ln>
          <a:effectLst>
            <a:prstShdw prst="shdw17" dist="17961" dir="2700000">
              <a:srgbClr val="B2A1C7">
                <a:gamma/>
                <a:shade val="60000"/>
                <a:invGamma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Las energías alternativas son aquellas que no se agotan.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6" name="AutoShape 14" descr="90%"/>
          <p:cNvSpPr>
            <a:spLocks noChangeArrowheads="1"/>
          </p:cNvSpPr>
          <p:nvPr/>
        </p:nvSpPr>
        <p:spPr bwMode="auto">
          <a:xfrm>
            <a:off x="6853237" y="2905109"/>
            <a:ext cx="1998663" cy="488950"/>
          </a:xfrm>
          <a:prstGeom prst="roundRect">
            <a:avLst>
              <a:gd name="adj" fmla="val 16667"/>
            </a:avLst>
          </a:prstGeom>
          <a:pattFill prst="pct90">
            <a:fgClr>
              <a:srgbClr val="B2A1C7"/>
            </a:fgClr>
            <a:bgClr>
              <a:srgbClr val="FFFFFF"/>
            </a:bgClr>
          </a:pattFill>
          <a:ln w="15875">
            <a:noFill/>
            <a:round/>
            <a:headEnd/>
            <a:tailEnd/>
          </a:ln>
          <a:effectLst>
            <a:prstShdw prst="shdw17" dist="17961" dir="2700000">
              <a:srgbClr val="B2A1C7">
                <a:gamma/>
                <a:shade val="60000"/>
                <a:invGamma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Las energías convencionales son aquellas que se agotan. 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567" name="AutoShape 15"/>
          <p:cNvCxnSpPr>
            <a:cxnSpLocks noChangeShapeType="1"/>
          </p:cNvCxnSpPr>
          <p:nvPr/>
        </p:nvCxnSpPr>
        <p:spPr bwMode="auto">
          <a:xfrm>
            <a:off x="1497012" y="3394059"/>
            <a:ext cx="1588" cy="136525"/>
          </a:xfrm>
          <a:prstGeom prst="straightConnector1">
            <a:avLst/>
          </a:prstGeom>
          <a:noFill/>
          <a:ln w="19050">
            <a:solidFill>
              <a:srgbClr val="7030A0">
                <a:alpha val="98000"/>
              </a:srgbClr>
            </a:solidFill>
            <a:prstDash val="dashDot"/>
            <a:round/>
            <a:headEnd/>
            <a:tailEnd type="triangle" w="med" len="med"/>
          </a:ln>
        </p:spPr>
      </p:cxnSp>
      <p:sp>
        <p:nvSpPr>
          <p:cNvPr id="23568" name="AutoShape 16" descr="90%"/>
          <p:cNvSpPr>
            <a:spLocks noChangeArrowheads="1"/>
          </p:cNvSpPr>
          <p:nvPr/>
        </p:nvSpPr>
        <p:spPr bwMode="auto">
          <a:xfrm>
            <a:off x="214282" y="3571876"/>
            <a:ext cx="2822575" cy="1855787"/>
          </a:xfrm>
          <a:prstGeom prst="roundRect">
            <a:avLst>
              <a:gd name="adj" fmla="val 16667"/>
            </a:avLst>
          </a:prstGeom>
          <a:pattFill prst="pct90">
            <a:fgClr>
              <a:srgbClr val="B2A1C7"/>
            </a:fgClr>
            <a:bgClr>
              <a:srgbClr val="FFFFFF"/>
            </a:bgClr>
          </a:pattFill>
          <a:ln w="15875">
            <a:noFill/>
            <a:round/>
            <a:headEnd/>
            <a:tailEnd/>
          </a:ln>
          <a:effectLst>
            <a:prstShdw prst="shdw17" dist="17961" dir="2700000">
              <a:srgbClr val="B2A1C7">
                <a:gamma/>
                <a:shade val="60000"/>
                <a:invGamma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Eólica: La fuente energética es el remolino.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Hidroeléctrica: La fuente energética es el agua.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Solar: La fuente de energía es el sol.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Geotérmica. La fuente de energía es la tierra.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9" name="AutoShape 17" descr="90%"/>
          <p:cNvSpPr>
            <a:spLocks noChangeArrowheads="1"/>
          </p:cNvSpPr>
          <p:nvPr/>
        </p:nvSpPr>
        <p:spPr bwMode="auto">
          <a:xfrm>
            <a:off x="6643702" y="3571876"/>
            <a:ext cx="2290763" cy="995363"/>
          </a:xfrm>
          <a:prstGeom prst="roundRect">
            <a:avLst>
              <a:gd name="adj" fmla="val 16667"/>
            </a:avLst>
          </a:prstGeom>
          <a:pattFill prst="pct90">
            <a:fgClr>
              <a:srgbClr val="B2A1C7"/>
            </a:fgClr>
            <a:bgClr>
              <a:srgbClr val="FFFFFF"/>
            </a:bgClr>
          </a:pattFill>
          <a:ln w="15875">
            <a:noFill/>
            <a:round/>
            <a:headEnd/>
            <a:tailEnd/>
          </a:ln>
          <a:effectLst>
            <a:prstShdw prst="shdw17" dist="17961" dir="2700000">
              <a:srgbClr val="B2A1C7">
                <a:gamma/>
                <a:shade val="60000"/>
                <a:invGamma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Combustible Fósiles: Petróleo, gas y carbón.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Energía nuclear: Átomo de Uranio.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570" name="AutoShape 18"/>
          <p:cNvCxnSpPr>
            <a:cxnSpLocks noChangeShapeType="1"/>
          </p:cNvCxnSpPr>
          <p:nvPr/>
        </p:nvCxnSpPr>
        <p:spPr bwMode="auto">
          <a:xfrm>
            <a:off x="7732712" y="3460734"/>
            <a:ext cx="0" cy="136525"/>
          </a:xfrm>
          <a:prstGeom prst="straightConnector1">
            <a:avLst/>
          </a:prstGeom>
          <a:noFill/>
          <a:ln w="19050">
            <a:solidFill>
              <a:srgbClr val="7030A0">
                <a:alpha val="98000"/>
              </a:srgbClr>
            </a:solidFill>
            <a:prstDash val="dashDot"/>
            <a:round/>
            <a:headEnd/>
            <a:tailEnd type="triangle" w="med" len="med"/>
          </a:ln>
        </p:spPr>
      </p:cxnSp>
      <p:cxnSp>
        <p:nvCxnSpPr>
          <p:cNvPr id="23571" name="AutoShape 19"/>
          <p:cNvCxnSpPr>
            <a:cxnSpLocks noChangeShapeType="1"/>
          </p:cNvCxnSpPr>
          <p:nvPr/>
        </p:nvCxnSpPr>
        <p:spPr bwMode="auto">
          <a:xfrm>
            <a:off x="2062162" y="5397484"/>
            <a:ext cx="1588" cy="301625"/>
          </a:xfrm>
          <a:prstGeom prst="straightConnector1">
            <a:avLst/>
          </a:prstGeom>
          <a:noFill/>
          <a:ln w="19050">
            <a:solidFill>
              <a:srgbClr val="7030A0">
                <a:alpha val="98000"/>
              </a:srgbClr>
            </a:solidFill>
            <a:prstDash val="dashDot"/>
            <a:round/>
            <a:headEnd/>
            <a:tailEnd/>
          </a:ln>
        </p:spPr>
      </p:cxnSp>
      <p:cxnSp>
        <p:nvCxnSpPr>
          <p:cNvPr id="23572" name="AutoShape 20"/>
          <p:cNvCxnSpPr>
            <a:cxnSpLocks noChangeShapeType="1"/>
          </p:cNvCxnSpPr>
          <p:nvPr/>
        </p:nvCxnSpPr>
        <p:spPr bwMode="auto">
          <a:xfrm>
            <a:off x="7791450" y="4592622"/>
            <a:ext cx="0" cy="1106487"/>
          </a:xfrm>
          <a:prstGeom prst="straightConnector1">
            <a:avLst/>
          </a:prstGeom>
          <a:noFill/>
          <a:ln w="19050">
            <a:solidFill>
              <a:srgbClr val="7030A0">
                <a:alpha val="98000"/>
              </a:srgbClr>
            </a:solidFill>
            <a:prstDash val="dashDot"/>
            <a:round/>
            <a:headEnd/>
            <a:tailEnd/>
          </a:ln>
        </p:spPr>
      </p:cxnSp>
      <p:cxnSp>
        <p:nvCxnSpPr>
          <p:cNvPr id="23573" name="AutoShape 21"/>
          <p:cNvCxnSpPr>
            <a:cxnSpLocks noChangeShapeType="1"/>
          </p:cNvCxnSpPr>
          <p:nvPr/>
        </p:nvCxnSpPr>
        <p:spPr bwMode="auto">
          <a:xfrm>
            <a:off x="2062162" y="5699109"/>
            <a:ext cx="5729288" cy="0"/>
          </a:xfrm>
          <a:prstGeom prst="straightConnector1">
            <a:avLst/>
          </a:prstGeom>
          <a:noFill/>
          <a:ln w="19050">
            <a:solidFill>
              <a:srgbClr val="7030A0">
                <a:alpha val="98000"/>
              </a:srgbClr>
            </a:solidFill>
            <a:prstDash val="dashDot"/>
            <a:round/>
            <a:headEnd/>
            <a:tailEnd/>
          </a:ln>
        </p:spPr>
      </p:cxnSp>
      <p:cxnSp>
        <p:nvCxnSpPr>
          <p:cNvPr id="23574" name="AutoShape 22"/>
          <p:cNvCxnSpPr>
            <a:cxnSpLocks noChangeShapeType="1"/>
          </p:cNvCxnSpPr>
          <p:nvPr/>
        </p:nvCxnSpPr>
        <p:spPr bwMode="auto">
          <a:xfrm>
            <a:off x="4913312" y="5699109"/>
            <a:ext cx="0" cy="323850"/>
          </a:xfrm>
          <a:prstGeom prst="straightConnector1">
            <a:avLst/>
          </a:prstGeom>
          <a:noFill/>
          <a:ln w="19050">
            <a:solidFill>
              <a:srgbClr val="7030A0">
                <a:alpha val="98000"/>
              </a:srgbClr>
            </a:solidFill>
            <a:prstDash val="dashDot"/>
            <a:round/>
            <a:headEnd/>
            <a:tailEnd type="triangle" w="med" len="med"/>
          </a:ln>
        </p:spPr>
      </p:cxnSp>
      <p:sp>
        <p:nvSpPr>
          <p:cNvPr id="23575" name="AutoShape 23" descr="90%"/>
          <p:cNvSpPr>
            <a:spLocks noChangeArrowheads="1"/>
          </p:cNvSpPr>
          <p:nvPr/>
        </p:nvSpPr>
        <p:spPr bwMode="auto">
          <a:xfrm>
            <a:off x="3668712" y="6022959"/>
            <a:ext cx="2682875" cy="522288"/>
          </a:xfrm>
          <a:prstGeom prst="roundRect">
            <a:avLst>
              <a:gd name="adj" fmla="val 16667"/>
            </a:avLst>
          </a:prstGeom>
          <a:pattFill prst="pct90">
            <a:fgClr>
              <a:srgbClr val="B2A1C7"/>
            </a:fgClr>
            <a:bgClr>
              <a:srgbClr val="FFFFFF"/>
            </a:bgClr>
          </a:pattFill>
          <a:ln w="15875">
            <a:noFill/>
            <a:round/>
            <a:headEnd/>
            <a:tailEnd/>
          </a:ln>
          <a:effectLst>
            <a:prstShdw prst="shdw17" dist="17961" dir="2700000">
              <a:srgbClr val="B2A1C7">
                <a:gamma/>
                <a:shade val="60000"/>
                <a:invGamma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La Fuente de energía es el depósito de donde se extrae la energía.  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234</Words>
  <Application>Microsoft Office PowerPoint</Application>
  <PresentationFormat>Presentación en pantalla (4:3)</PresentationFormat>
  <Paragraphs>47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Mirador</vt:lpstr>
      <vt:lpstr>Combustibles fósiles (carbón, petróleo y gas)</vt:lpstr>
      <vt:lpstr>¿Qué son los combustibles fósiles?</vt:lpstr>
      <vt:lpstr>Clasificación</vt:lpstr>
      <vt:lpstr>Fuente Energética </vt:lpstr>
      <vt:lpstr>¿Que ventajas y desventajas tiene?</vt:lpstr>
      <vt:lpstr>Proceso de Transformación</vt:lpstr>
      <vt:lpstr>Diapositiva 7</vt:lpstr>
      <vt:lpstr> Carbón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Combustibles fósiles (carbón, petróleo y gas)</dc:title>
  <dc:creator>Otros</dc:creator>
  <cp:lastModifiedBy>Otros</cp:lastModifiedBy>
  <cp:revision>16</cp:revision>
  <dcterms:created xsi:type="dcterms:W3CDTF">2010-11-23T00:56:14Z</dcterms:created>
  <dcterms:modified xsi:type="dcterms:W3CDTF">2010-11-23T14:51:32Z</dcterms:modified>
</cp:coreProperties>
</file>