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6" r:id="rId9"/>
    <p:sldId id="267" r:id="rId10"/>
    <p:sldId id="260" r:id="rId11"/>
    <p:sldId id="265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CC00"/>
    <a:srgbClr val="FF0066"/>
    <a:srgbClr val="FF4B4B"/>
    <a:srgbClr val="FFFF66"/>
    <a:srgbClr val="008000"/>
    <a:srgbClr val="F2227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77" autoAdjust="0"/>
    <p:restoredTop sz="94660"/>
  </p:normalViewPr>
  <p:slideViewPr>
    <p:cSldViewPr>
      <p:cViewPr varScale="1">
        <p:scale>
          <a:sx n="70" d="100"/>
          <a:sy n="70" d="100"/>
        </p:scale>
        <p:origin x="-11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D2ACB8-E927-4A6B-98FF-ED4692621218}" type="datetimeFigureOut">
              <a:rPr lang="es-ES" smtClean="0"/>
              <a:pPr/>
              <a:t>17/11/2010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0D102B-FAE8-4F69-A43A-0937A3A0FA3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D102B-FAE8-4F69-A43A-0937A3A0FA39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17/11/2010</a:t>
            </a:fld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17/11/2010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17/11/2010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 idx="4294967295"/>
          </p:nvPr>
        </p:nvSpPr>
        <p:spPr>
          <a:xfrm>
            <a:off x="0" y="2636838"/>
            <a:ext cx="3563938" cy="936625"/>
          </a:xfrm>
        </p:spPr>
        <p:txBody>
          <a:bodyPr>
            <a:noAutofit/>
          </a:bodyPr>
          <a:lstStyle/>
          <a:p>
            <a:r>
              <a:rPr lang="es-ES" sz="5400" dirty="0" smtClean="0">
                <a:solidFill>
                  <a:schemeClr val="bg1"/>
                </a:solidFill>
                <a:latin typeface="Snap ITC" pitchFamily="82" charset="0"/>
              </a:rPr>
              <a:t>La Web</a:t>
            </a:r>
            <a:endParaRPr lang="es-ES" sz="5400" dirty="0">
              <a:solidFill>
                <a:schemeClr val="bg1"/>
              </a:solidFill>
              <a:latin typeface="Snap ITC" pitchFamily="82" charset="0"/>
            </a:endParaRPr>
          </a:p>
        </p:txBody>
      </p:sp>
      <p:sp>
        <p:nvSpPr>
          <p:cNvPr id="7" name="6 Subtítulo"/>
          <p:cNvSpPr>
            <a:spLocks noGrp="1"/>
          </p:cNvSpPr>
          <p:nvPr>
            <p:ph type="subTitle" idx="4294967295"/>
          </p:nvPr>
        </p:nvSpPr>
        <p:spPr>
          <a:xfrm rot="20649370">
            <a:off x="5138738" y="863600"/>
            <a:ext cx="4005262" cy="80962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3600" dirty="0" smtClean="0">
                <a:solidFill>
                  <a:srgbClr val="FF0000"/>
                </a:solidFill>
                <a:latin typeface="Rockwell" pitchFamily="18" charset="0"/>
              </a:rPr>
              <a:t>Red informática  </a:t>
            </a:r>
            <a:endParaRPr lang="es-ES" sz="3600" dirty="0">
              <a:solidFill>
                <a:srgbClr val="FF0000"/>
              </a:solidFill>
              <a:latin typeface="Rockwell" pitchFamily="18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 rot="21086253">
            <a:off x="363540" y="4865270"/>
            <a:ext cx="33338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3600" dirty="0" smtClean="0">
                <a:solidFill>
                  <a:srgbClr val="FF0000"/>
                </a:solidFill>
                <a:latin typeface="Rockwell" pitchFamily="18" charset="0"/>
              </a:rPr>
              <a:t>Referida especialmente a internet</a:t>
            </a:r>
            <a:endParaRPr lang="es-ES" sz="3600" dirty="0">
              <a:solidFill>
                <a:srgbClr val="FF0000"/>
              </a:solidFill>
              <a:latin typeface="Rockwell" pitchFamily="18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 rot="675698">
            <a:off x="3666513" y="3218745"/>
            <a:ext cx="53759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3200" dirty="0" smtClean="0">
                <a:solidFill>
                  <a:srgbClr val="FF0000"/>
                </a:solidFill>
                <a:latin typeface="Rockwell" pitchFamily="18" charset="0"/>
              </a:rPr>
              <a:t>Una red mundial de redes de ordenadores, que nos permite compartir recursos</a:t>
            </a:r>
            <a:endParaRPr lang="es-ES" sz="3200" dirty="0">
              <a:solidFill>
                <a:srgbClr val="FF0000"/>
              </a:solidFill>
              <a:latin typeface="Rockwell" pitchFamily="18" charset="0"/>
            </a:endParaRPr>
          </a:p>
        </p:txBody>
      </p:sp>
      <p:cxnSp>
        <p:nvCxnSpPr>
          <p:cNvPr id="11" name="10 Conector recto de flecha"/>
          <p:cNvCxnSpPr/>
          <p:nvPr/>
        </p:nvCxnSpPr>
        <p:spPr>
          <a:xfrm rot="5400000" flipH="1" flipV="1">
            <a:off x="3095836" y="2096852"/>
            <a:ext cx="792088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>
            <a:off x="3275856" y="3284984"/>
            <a:ext cx="360040" cy="1440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 rot="5400000">
            <a:off x="683568" y="4293096"/>
            <a:ext cx="11521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  <p:bldP spid="8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alphaModFix amt="84000"/>
            <a:lum/>
          </a:blip>
          <a:srcRect/>
          <a:stretch>
            <a:fillRect l="2000" t="-10000" r="-2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85720" y="1571612"/>
            <a:ext cx="66967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dirty="0" smtClean="0">
                <a:solidFill>
                  <a:schemeClr val="bg1"/>
                </a:solidFill>
                <a:latin typeface="Snap ITC" pitchFamily="82" charset="0"/>
              </a:rPr>
              <a:t>Navegadores de internet</a:t>
            </a:r>
            <a:endParaRPr lang="es-ES" sz="5400" dirty="0">
              <a:solidFill>
                <a:schemeClr val="bg1"/>
              </a:solidFill>
              <a:latin typeface="Snap ITC" pitchFamily="82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 rot="21394796">
            <a:off x="2965462" y="2964562"/>
            <a:ext cx="6170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  <a:latin typeface="Rockwell" pitchFamily="18" charset="0"/>
              </a:rPr>
              <a:t>Programa que permite acceder a internet</a:t>
            </a:r>
            <a:endParaRPr lang="es-ES" sz="2400" dirty="0">
              <a:solidFill>
                <a:srgbClr val="FF0000"/>
              </a:solidFill>
              <a:latin typeface="Rockwell" pitchFamily="1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 rot="20342292">
            <a:off x="3721959" y="3827092"/>
            <a:ext cx="2736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3200" b="1" dirty="0" err="1" smtClean="0">
                <a:solidFill>
                  <a:srgbClr val="FF0000"/>
                </a:solidFill>
                <a:latin typeface="Franklin Gothic Medium Cond" pitchFamily="34" charset="0"/>
              </a:rPr>
              <a:t>Mozilla</a:t>
            </a:r>
            <a:r>
              <a:rPr lang="es-ES" sz="3200" b="1" dirty="0" smtClean="0">
                <a:solidFill>
                  <a:srgbClr val="FF0000"/>
                </a:solidFill>
                <a:latin typeface="Franklin Gothic Medium Cond" pitchFamily="34" charset="0"/>
              </a:rPr>
              <a:t> </a:t>
            </a:r>
            <a:r>
              <a:rPr lang="es-ES" sz="3200" b="1" dirty="0" err="1" smtClean="0">
                <a:solidFill>
                  <a:srgbClr val="FF0000"/>
                </a:solidFill>
                <a:latin typeface="Franklin Gothic Medium Cond" pitchFamily="34" charset="0"/>
              </a:rPr>
              <a:t>Firefox</a:t>
            </a:r>
            <a:endParaRPr lang="es-ES" sz="3200" b="1" dirty="0">
              <a:solidFill>
                <a:srgbClr val="FF0000"/>
              </a:solidFill>
              <a:latin typeface="Franklin Gothic Medium Con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20383562">
            <a:off x="4008057" y="813406"/>
            <a:ext cx="28793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3200" b="1" dirty="0" smtClean="0">
                <a:solidFill>
                  <a:srgbClr val="FF0000"/>
                </a:solidFill>
                <a:latin typeface="Franklin Gothic Medium Cond" pitchFamily="34" charset="0"/>
              </a:rPr>
              <a:t>Google </a:t>
            </a:r>
            <a:r>
              <a:rPr lang="es-ES" sz="3200" b="1" dirty="0" err="1" smtClean="0">
                <a:solidFill>
                  <a:srgbClr val="FF0000"/>
                </a:solidFill>
                <a:latin typeface="Franklin Gothic Medium Cond" pitchFamily="34" charset="0"/>
              </a:rPr>
              <a:t>Chrome</a:t>
            </a:r>
            <a:endParaRPr lang="es-ES" sz="3200" b="1" dirty="0">
              <a:solidFill>
                <a:srgbClr val="FF0000"/>
              </a:solidFill>
              <a:latin typeface="Franklin Gothic Medium Cond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 rot="20377335">
            <a:off x="6861501" y="5242800"/>
            <a:ext cx="1423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3200" b="1" dirty="0" smtClean="0">
                <a:solidFill>
                  <a:srgbClr val="FF0000"/>
                </a:solidFill>
                <a:latin typeface="Franklin Gothic Medium Cond" pitchFamily="34" charset="0"/>
              </a:rPr>
              <a:t>Opera</a:t>
            </a:r>
            <a:endParaRPr lang="es-ES" sz="3200" b="1" dirty="0">
              <a:solidFill>
                <a:srgbClr val="FF0000"/>
              </a:solidFill>
              <a:latin typeface="Franklin Gothic Medium Cond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 rot="20498930">
            <a:off x="612066" y="5349058"/>
            <a:ext cx="36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3200" b="1" dirty="0" smtClean="0">
                <a:solidFill>
                  <a:srgbClr val="FF0000"/>
                </a:solidFill>
                <a:latin typeface="Franklin Gothic Medium Cond" pitchFamily="34" charset="0"/>
              </a:rPr>
              <a:t>Internet Explorer</a:t>
            </a:r>
            <a:endParaRPr lang="es-ES" sz="3200" b="1" dirty="0">
              <a:solidFill>
                <a:srgbClr val="FF0000"/>
              </a:solidFill>
              <a:latin typeface="Franklin Gothic Medium Cond" pitchFamily="34" charset="0"/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1040345">
            <a:off x="3677492" y="972548"/>
            <a:ext cx="5245478" cy="1029238"/>
          </a:xfrm>
        </p:spPr>
        <p:txBody>
          <a:bodyPr/>
          <a:lstStyle/>
          <a:p>
            <a:r>
              <a:rPr lang="es-AR" dirty="0" smtClean="0">
                <a:solidFill>
                  <a:srgbClr val="0070C0"/>
                </a:solidFill>
                <a:latin typeface="Snap ITC" pitchFamily="82" charset="0"/>
              </a:rPr>
              <a:t>Integrantes</a:t>
            </a:r>
            <a:endParaRPr lang="es-AR" dirty="0">
              <a:solidFill>
                <a:srgbClr val="0070C0"/>
              </a:solidFill>
              <a:latin typeface="Snap IT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20853454">
            <a:off x="1370707" y="2466666"/>
            <a:ext cx="4688041" cy="3288085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s-AR" dirty="0" smtClean="0">
                <a:solidFill>
                  <a:srgbClr val="00B0F0"/>
                </a:solidFill>
                <a:latin typeface="Rockwell" pitchFamily="18" charset="0"/>
              </a:rPr>
              <a:t>Lisandro Herrera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>
                <a:solidFill>
                  <a:srgbClr val="00B0F0"/>
                </a:solidFill>
                <a:latin typeface="Rockwell" pitchFamily="18" charset="0"/>
              </a:rPr>
              <a:t>Florencia </a:t>
            </a:r>
            <a:r>
              <a:rPr lang="es-AR" dirty="0" err="1" smtClean="0">
                <a:solidFill>
                  <a:srgbClr val="00B0F0"/>
                </a:solidFill>
                <a:latin typeface="Rockwell" pitchFamily="18" charset="0"/>
              </a:rPr>
              <a:t>Mirabile</a:t>
            </a:r>
            <a:endParaRPr lang="es-AR" dirty="0" smtClean="0">
              <a:solidFill>
                <a:srgbClr val="00B0F0"/>
              </a:solidFill>
              <a:latin typeface="Rockwell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s-AR" dirty="0" smtClean="0">
                <a:solidFill>
                  <a:srgbClr val="00B0F0"/>
                </a:solidFill>
                <a:latin typeface="Rockwell" pitchFamily="18" charset="0"/>
              </a:rPr>
              <a:t>Micaela </a:t>
            </a:r>
            <a:r>
              <a:rPr lang="es-AR" dirty="0" err="1" smtClean="0">
                <a:solidFill>
                  <a:srgbClr val="00B0F0"/>
                </a:solidFill>
                <a:latin typeface="Rockwell" pitchFamily="18" charset="0"/>
              </a:rPr>
              <a:t>Zotto</a:t>
            </a:r>
            <a:endParaRPr lang="es-AR" dirty="0" smtClean="0">
              <a:solidFill>
                <a:srgbClr val="00B0F0"/>
              </a:solidFill>
              <a:latin typeface="Rockwell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s-AR" dirty="0" smtClean="0">
                <a:solidFill>
                  <a:srgbClr val="00B0F0"/>
                </a:solidFill>
                <a:latin typeface="Rockwell" pitchFamily="18" charset="0"/>
              </a:rPr>
              <a:t>Pablo Quintana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>
                <a:solidFill>
                  <a:srgbClr val="00B0F0"/>
                </a:solidFill>
                <a:latin typeface="Rockwell" pitchFamily="18" charset="0"/>
              </a:rPr>
              <a:t>Joel Racca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>
                <a:solidFill>
                  <a:srgbClr val="00B0F0"/>
                </a:solidFill>
                <a:latin typeface="Rockwell" pitchFamily="18" charset="0"/>
              </a:rPr>
              <a:t>Franco Arias 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>
                <a:solidFill>
                  <a:srgbClr val="00B0F0"/>
                </a:solidFill>
                <a:latin typeface="Rockwell" pitchFamily="18" charset="0"/>
              </a:rPr>
              <a:t>Emiliano Courtial</a:t>
            </a: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90000"/>
            <a:lum/>
          </a:blip>
          <a:srcRect/>
          <a:stretch>
            <a:fillRect l="-23000" t="-21000" r="-21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259632" y="692696"/>
            <a:ext cx="65527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 err="1" smtClean="0">
                <a:latin typeface="Snap ITC" pitchFamily="82" charset="0"/>
              </a:rPr>
              <a:t>WorldWideWeb</a:t>
            </a:r>
            <a:endParaRPr lang="es-ES" sz="6000" dirty="0" smtClean="0">
              <a:latin typeface="Snap ITC" pitchFamily="82" charset="0"/>
            </a:endParaRPr>
          </a:p>
          <a:p>
            <a:pPr algn="ctr"/>
            <a:r>
              <a:rPr lang="es-ES" sz="6000" dirty="0" smtClean="0">
                <a:solidFill>
                  <a:schemeClr val="bg1"/>
                </a:solidFill>
                <a:latin typeface="Snap ITC" pitchFamily="82" charset="0"/>
              </a:rPr>
              <a:t>(</a:t>
            </a:r>
            <a:r>
              <a:rPr lang="es-ES" sz="6000" dirty="0" err="1" smtClean="0">
                <a:solidFill>
                  <a:schemeClr val="bg1"/>
                </a:solidFill>
                <a:latin typeface="Snap ITC" pitchFamily="82" charset="0"/>
              </a:rPr>
              <a:t>www</a:t>
            </a:r>
            <a:r>
              <a:rPr lang="es-ES" sz="6000" dirty="0" smtClean="0">
                <a:solidFill>
                  <a:schemeClr val="bg1"/>
                </a:solidFill>
                <a:latin typeface="Snap ITC" pitchFamily="82" charset="0"/>
              </a:rPr>
              <a:t>)</a:t>
            </a:r>
            <a:endParaRPr lang="es-ES" sz="6000" dirty="0">
              <a:solidFill>
                <a:schemeClr val="bg1"/>
              </a:solidFill>
              <a:latin typeface="Snap ITC" pitchFamily="82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915816" y="2780928"/>
            <a:ext cx="2736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>
                <a:solidFill>
                  <a:srgbClr val="FF0000"/>
                </a:solidFill>
                <a:latin typeface="Rockwell" pitchFamily="18" charset="0"/>
              </a:rPr>
              <a:t>En español significa</a:t>
            </a:r>
            <a:endParaRPr lang="es-AR" sz="2800" b="1" dirty="0">
              <a:solidFill>
                <a:srgbClr val="FF0000"/>
              </a:solidFill>
              <a:latin typeface="Rockwell" pitchFamily="18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 rot="1218745">
            <a:off x="807230" y="4599507"/>
            <a:ext cx="18874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solidFill>
                  <a:srgbClr val="FF0000"/>
                </a:solidFill>
                <a:latin typeface="Rockwell" pitchFamily="18" charset="0"/>
              </a:rPr>
              <a:t>red </a:t>
            </a:r>
            <a:r>
              <a:rPr lang="es-AR" sz="2400" b="1" dirty="0" smtClean="0">
                <a:solidFill>
                  <a:srgbClr val="FF0000"/>
                </a:solidFill>
                <a:latin typeface="Rockwell" pitchFamily="18" charset="0"/>
              </a:rPr>
              <a:t>global</a:t>
            </a:r>
            <a:endParaRPr lang="es-AR" sz="2400" b="1" dirty="0">
              <a:solidFill>
                <a:srgbClr val="FF0000"/>
              </a:solidFill>
              <a:latin typeface="Rockwell" pitchFamily="18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 rot="20649279">
            <a:off x="5634553" y="4125254"/>
            <a:ext cx="31058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smtClean="0">
                <a:solidFill>
                  <a:srgbClr val="FF0000"/>
                </a:solidFill>
                <a:latin typeface="Rockwell" pitchFamily="18" charset="0"/>
              </a:rPr>
              <a:t>red de amplitud mundial</a:t>
            </a:r>
            <a:endParaRPr lang="es-AR" sz="2400" b="1" dirty="0">
              <a:solidFill>
                <a:srgbClr val="FF0000"/>
              </a:solidFill>
              <a:latin typeface="Rockwell" pitchFamily="18" charset="0"/>
            </a:endParaRPr>
          </a:p>
        </p:txBody>
      </p:sp>
      <p:cxnSp>
        <p:nvCxnSpPr>
          <p:cNvPr id="11" name="10 Conector recto de flecha"/>
          <p:cNvCxnSpPr>
            <a:stCxn id="7" idx="2"/>
            <a:endCxn id="8" idx="0"/>
          </p:cNvCxnSpPr>
          <p:nvPr/>
        </p:nvCxnSpPr>
        <p:spPr>
          <a:xfrm rot="5400000">
            <a:off x="2618118" y="2948011"/>
            <a:ext cx="878827" cy="245287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>
            <a:stCxn id="7" idx="2"/>
            <a:endCxn id="9" idx="0"/>
          </p:cNvCxnSpPr>
          <p:nvPr/>
        </p:nvCxnSpPr>
        <p:spPr>
          <a:xfrm rot="16200000" flipH="1">
            <a:off x="5475992" y="2543011"/>
            <a:ext cx="406007" cy="27900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 rot="21013218">
            <a:off x="3897911" y="4680476"/>
            <a:ext cx="1225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dirty="0" smtClean="0">
                <a:solidFill>
                  <a:srgbClr val="FF0000"/>
                </a:solidFill>
                <a:latin typeface="Rockwell" pitchFamily="18" charset="0"/>
              </a:rPr>
              <a:t>O también</a:t>
            </a:r>
            <a:endParaRPr lang="es-AR" dirty="0">
              <a:solidFill>
                <a:srgbClr val="FF0000"/>
              </a:solidFill>
              <a:latin typeface="Rockwell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63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CuadroTexto"/>
          <p:cNvSpPr txBox="1"/>
          <p:nvPr/>
        </p:nvSpPr>
        <p:spPr>
          <a:xfrm rot="21197906">
            <a:off x="1236947" y="754380"/>
            <a:ext cx="60638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200" dirty="0" smtClean="0">
                <a:solidFill>
                  <a:schemeClr val="bg1"/>
                </a:solidFill>
                <a:latin typeface="Snap ITC" pitchFamily="82" charset="0"/>
              </a:rPr>
              <a:t>Sitios Web</a:t>
            </a:r>
            <a:endParaRPr lang="es-ES" sz="7200" dirty="0">
              <a:solidFill>
                <a:schemeClr val="bg1"/>
              </a:solidFill>
              <a:latin typeface="Snap ITC" pitchFamily="82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 rot="21252244">
            <a:off x="331189" y="3078135"/>
            <a:ext cx="7338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FF0000"/>
                </a:solidFill>
                <a:latin typeface="Rockwell" pitchFamily="18" charset="0"/>
              </a:rPr>
              <a:t>Colección de paginas web relacionadas</a:t>
            </a:r>
            <a:endParaRPr lang="es-ES" sz="2800" b="1" dirty="0">
              <a:latin typeface="Franklin Gothic Medium Cond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156176" y="3645024"/>
            <a:ext cx="1620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FF0000"/>
                </a:solidFill>
                <a:latin typeface="Rockwell" pitchFamily="18" charset="0"/>
              </a:rPr>
              <a:t>imágenes</a:t>
            </a:r>
            <a:endParaRPr lang="es-AR" dirty="0"/>
          </a:p>
        </p:txBody>
      </p:sp>
      <p:sp>
        <p:nvSpPr>
          <p:cNvPr id="6" name="5 CuadroTexto"/>
          <p:cNvSpPr txBox="1"/>
          <p:nvPr/>
        </p:nvSpPr>
        <p:spPr>
          <a:xfrm>
            <a:off x="6444208" y="50851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FF0000"/>
                </a:solidFill>
                <a:latin typeface="Rockwell" pitchFamily="18" charset="0"/>
              </a:rPr>
              <a:t>videos</a:t>
            </a:r>
            <a:endParaRPr lang="es-AR" dirty="0"/>
          </a:p>
        </p:txBody>
      </p:sp>
      <p:sp>
        <p:nvSpPr>
          <p:cNvPr id="7" name="6 CuadroTexto"/>
          <p:cNvSpPr txBox="1"/>
          <p:nvPr/>
        </p:nvSpPr>
        <p:spPr>
          <a:xfrm>
            <a:off x="6228184" y="443711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FF0000"/>
                </a:solidFill>
                <a:latin typeface="Rockwell" pitchFamily="18" charset="0"/>
              </a:rPr>
              <a:t>archivos</a:t>
            </a:r>
            <a:endParaRPr lang="es-AR" dirty="0"/>
          </a:p>
        </p:txBody>
      </p:sp>
      <p:sp>
        <p:nvSpPr>
          <p:cNvPr id="8" name="7 CuadroTexto"/>
          <p:cNvSpPr txBox="1"/>
          <p:nvPr/>
        </p:nvSpPr>
        <p:spPr>
          <a:xfrm>
            <a:off x="3131840" y="436510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FF0000"/>
                </a:solidFill>
                <a:latin typeface="Rockwell" pitchFamily="18" charset="0"/>
              </a:rPr>
              <a:t>Archivos digitales</a:t>
            </a:r>
            <a:endParaRPr lang="es-AR" dirty="0"/>
          </a:p>
        </p:txBody>
      </p:sp>
      <p:sp>
        <p:nvSpPr>
          <p:cNvPr id="9" name="8 CuadroTexto"/>
          <p:cNvSpPr txBox="1"/>
          <p:nvPr/>
        </p:nvSpPr>
        <p:spPr>
          <a:xfrm>
            <a:off x="827584" y="4437112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>
                <a:solidFill>
                  <a:srgbClr val="FF0000"/>
                </a:solidFill>
                <a:latin typeface="Rockwell" pitchFamily="18" charset="0"/>
              </a:rPr>
              <a:t>Contiene</a:t>
            </a:r>
            <a:endParaRPr lang="es-AR" sz="2800" b="1" dirty="0">
              <a:solidFill>
                <a:srgbClr val="FF0000"/>
              </a:solidFill>
              <a:latin typeface="Rockwell" pitchFamily="18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6084168" y="580526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rgbClr val="FF0000"/>
                </a:solidFill>
                <a:latin typeface="Rockwell" pitchFamily="18" charset="0"/>
              </a:rPr>
              <a:t>etc.</a:t>
            </a:r>
            <a:endParaRPr lang="es-AR" b="1" dirty="0">
              <a:solidFill>
                <a:srgbClr val="FF0000"/>
              </a:solidFill>
              <a:latin typeface="Rockwell" pitchFamily="18" charset="0"/>
            </a:endParaRPr>
          </a:p>
        </p:txBody>
      </p:sp>
      <p:cxnSp>
        <p:nvCxnSpPr>
          <p:cNvPr id="15" name="14 Conector recto de flecha"/>
          <p:cNvCxnSpPr>
            <a:stCxn id="9" idx="3"/>
            <a:endCxn id="8" idx="1"/>
          </p:cNvCxnSpPr>
          <p:nvPr/>
        </p:nvCxnSpPr>
        <p:spPr>
          <a:xfrm flipV="1">
            <a:off x="2771800" y="4549770"/>
            <a:ext cx="360040" cy="1489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>
            <a:endCxn id="5" idx="1"/>
          </p:cNvCxnSpPr>
          <p:nvPr/>
        </p:nvCxnSpPr>
        <p:spPr>
          <a:xfrm flipV="1">
            <a:off x="5364088" y="3829690"/>
            <a:ext cx="792088" cy="67943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>
            <a:endCxn id="7" idx="1"/>
          </p:cNvCxnSpPr>
          <p:nvPr/>
        </p:nvCxnSpPr>
        <p:spPr>
          <a:xfrm>
            <a:off x="5364088" y="4581128"/>
            <a:ext cx="864096" cy="4065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>
            <a:endCxn id="6" idx="1"/>
          </p:cNvCxnSpPr>
          <p:nvPr/>
        </p:nvCxnSpPr>
        <p:spPr>
          <a:xfrm>
            <a:off x="5364088" y="4581128"/>
            <a:ext cx="1080120" cy="6887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22 Conector recto de flecha"/>
          <p:cNvCxnSpPr>
            <a:endCxn id="11" idx="1"/>
          </p:cNvCxnSpPr>
          <p:nvPr/>
        </p:nvCxnSpPr>
        <p:spPr>
          <a:xfrm rot="16200000" flipH="1">
            <a:off x="4983723" y="4889485"/>
            <a:ext cx="1408802" cy="79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28000"/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 rot="21038155">
            <a:off x="1809373" y="992988"/>
            <a:ext cx="5544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 smtClean="0">
                <a:solidFill>
                  <a:schemeClr val="bg1"/>
                </a:solidFill>
                <a:latin typeface="Snap ITC" pitchFamily="82" charset="0"/>
              </a:rPr>
              <a:t>Pagina web</a:t>
            </a:r>
            <a:endParaRPr lang="es-ES" sz="6000" dirty="0">
              <a:solidFill>
                <a:schemeClr val="bg1"/>
              </a:solidFill>
              <a:latin typeface="Snap ITC" pitchFamily="82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 rot="1187911">
            <a:off x="2904231" y="3685243"/>
            <a:ext cx="34554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FF0000"/>
                </a:solidFill>
                <a:latin typeface="Rockwell" pitchFamily="18" charset="0"/>
              </a:rPr>
              <a:t>documento electrónico adaptado a la web</a:t>
            </a:r>
            <a:endParaRPr lang="es-ES" sz="2800" dirty="0">
              <a:solidFill>
                <a:srgbClr val="FF0000"/>
              </a:solidFill>
              <a:latin typeface="Rockwell" pitchFamily="18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8000"/>
            <a:lum/>
          </a:blip>
          <a:srcRect/>
          <a:stretch>
            <a:fillRect t="-26000" b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 rot="21007184">
            <a:off x="-305313" y="429331"/>
            <a:ext cx="79928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dirty="0" smtClean="0">
                <a:solidFill>
                  <a:schemeClr val="bg1"/>
                </a:solidFill>
                <a:latin typeface="Snap ITC" pitchFamily="82" charset="0"/>
              </a:rPr>
              <a:t>La información en internet</a:t>
            </a:r>
            <a:endParaRPr lang="es-ES" sz="5400" b="1" dirty="0">
              <a:solidFill>
                <a:schemeClr val="bg1"/>
              </a:solidFill>
              <a:latin typeface="Snap ITC" pitchFamily="82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5148064" y="1844824"/>
            <a:ext cx="39959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rgbClr val="FF0000"/>
                </a:solidFill>
                <a:latin typeface="Rockwell" pitchFamily="18" charset="0"/>
              </a:rPr>
              <a:t>En internet hay información muy variada</a:t>
            </a:r>
            <a:endParaRPr lang="es-ES" sz="2800" b="1" dirty="0">
              <a:solidFill>
                <a:srgbClr val="FF0000"/>
              </a:solidFill>
              <a:latin typeface="Rockwell" pitchFamily="18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79512" y="2636912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000" b="1" dirty="0" smtClean="0">
                <a:solidFill>
                  <a:srgbClr val="FF0000"/>
                </a:solidFill>
                <a:latin typeface="Rockwell" pitchFamily="18" charset="0"/>
              </a:rPr>
              <a:t>financiera</a:t>
            </a:r>
            <a:endParaRPr lang="es-AR" sz="20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539552" y="3645024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000" b="1" dirty="0" smtClean="0">
                <a:solidFill>
                  <a:srgbClr val="FF0000"/>
                </a:solidFill>
                <a:latin typeface="Rockwell" pitchFamily="18" charset="0"/>
              </a:rPr>
              <a:t>actas de congresos</a:t>
            </a:r>
            <a:endParaRPr lang="es-AR" sz="2000" dirty="0"/>
          </a:p>
        </p:txBody>
      </p:sp>
      <p:sp>
        <p:nvSpPr>
          <p:cNvPr id="9" name="8 CuadroTexto"/>
          <p:cNvSpPr txBox="1"/>
          <p:nvPr/>
        </p:nvSpPr>
        <p:spPr>
          <a:xfrm>
            <a:off x="899592" y="4941168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000" b="1" dirty="0" smtClean="0">
                <a:solidFill>
                  <a:srgbClr val="FF0000"/>
                </a:solidFill>
                <a:latin typeface="Rockwell" pitchFamily="18" charset="0"/>
              </a:rPr>
              <a:t>leyes</a:t>
            </a:r>
            <a:endParaRPr lang="es-AR" sz="2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611560" y="5733256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000" b="1" dirty="0" smtClean="0">
                <a:solidFill>
                  <a:srgbClr val="FF0000"/>
                </a:solidFill>
                <a:latin typeface="Rockwell" pitchFamily="18" charset="0"/>
              </a:rPr>
              <a:t>estadísticas</a:t>
            </a:r>
            <a:endParaRPr lang="es-AR" sz="2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4211960" y="3429000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000" b="1" dirty="0" smtClean="0">
                <a:solidFill>
                  <a:srgbClr val="FF0000"/>
                </a:solidFill>
                <a:latin typeface="Rockwell" pitchFamily="18" charset="0"/>
              </a:rPr>
              <a:t>noticias de actualidad</a:t>
            </a:r>
            <a:endParaRPr lang="es-AR" sz="20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203848" y="5949280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000" b="1" dirty="0" smtClean="0">
                <a:solidFill>
                  <a:srgbClr val="FF0000"/>
                </a:solidFill>
                <a:latin typeface="Rockwell" pitchFamily="18" charset="0"/>
              </a:rPr>
              <a:t>bases de datos referenciales</a:t>
            </a:r>
            <a:endParaRPr lang="es-AR" sz="20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3131840" y="4149080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000" b="1" dirty="0" smtClean="0">
                <a:solidFill>
                  <a:srgbClr val="FF0000"/>
                </a:solidFill>
                <a:latin typeface="Rockwell" pitchFamily="18" charset="0"/>
              </a:rPr>
              <a:t>directorios</a:t>
            </a:r>
            <a:endParaRPr lang="es-AR" sz="20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5724128" y="4581128"/>
            <a:ext cx="29523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000" b="1" dirty="0" smtClean="0">
                <a:solidFill>
                  <a:srgbClr val="FF0000"/>
                </a:solidFill>
                <a:latin typeface="Rockwell" pitchFamily="18" charset="0"/>
              </a:rPr>
              <a:t>informes de empresas e instituciones</a:t>
            </a:r>
            <a:endParaRPr lang="es-AR" sz="20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6228184" y="6165304"/>
            <a:ext cx="2520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000" b="1" dirty="0" smtClean="0">
                <a:solidFill>
                  <a:srgbClr val="FF0000"/>
                </a:solidFill>
                <a:latin typeface="Rockwell" pitchFamily="18" charset="0"/>
              </a:rPr>
              <a:t>información académica</a:t>
            </a:r>
          </a:p>
          <a:p>
            <a:endParaRPr lang="es-AR" sz="2000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3000"/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00B0F0"/>
                </a:solidFill>
                <a:latin typeface="Snap ITC" pitchFamily="82" charset="0"/>
              </a:rPr>
              <a:t>Como </a:t>
            </a:r>
            <a:r>
              <a:rPr lang="es-ES" dirty="0" smtClean="0">
                <a:solidFill>
                  <a:srgbClr val="FF0000"/>
                </a:solidFill>
                <a:latin typeface="Snap ITC" pitchFamily="82" charset="0"/>
              </a:rPr>
              <a:t>identificar</a:t>
            </a:r>
            <a:r>
              <a:rPr lang="es-ES" dirty="0" smtClean="0">
                <a:solidFill>
                  <a:srgbClr val="00B0F0"/>
                </a:solidFill>
                <a:latin typeface="Snap ITC" pitchFamily="82" charset="0"/>
              </a:rPr>
              <a:t> </a:t>
            </a:r>
            <a:r>
              <a:rPr lang="es-ES" dirty="0" smtClean="0">
                <a:solidFill>
                  <a:srgbClr val="FFFF00"/>
                </a:solidFill>
                <a:latin typeface="Snap ITC" pitchFamily="82" charset="0"/>
              </a:rPr>
              <a:t>buena</a:t>
            </a:r>
            <a:r>
              <a:rPr lang="es-ES" dirty="0" smtClean="0">
                <a:solidFill>
                  <a:srgbClr val="00B0F0"/>
                </a:solidFill>
                <a:latin typeface="Snap ITC" pitchFamily="82" charset="0"/>
              </a:rPr>
              <a:t> </a:t>
            </a:r>
            <a:r>
              <a:rPr lang="es-ES" dirty="0" err="1" smtClean="0">
                <a:solidFill>
                  <a:srgbClr val="00B050"/>
                </a:solidFill>
                <a:latin typeface="Snap ITC" pitchFamily="82" charset="0"/>
              </a:rPr>
              <a:t>infor</a:t>
            </a:r>
            <a:r>
              <a:rPr lang="es-ES" dirty="0" err="1" smtClean="0">
                <a:solidFill>
                  <a:srgbClr val="FF0000"/>
                </a:solidFill>
                <a:latin typeface="Snap ITC" pitchFamily="82" charset="0"/>
              </a:rPr>
              <a:t>macion</a:t>
            </a:r>
            <a:endParaRPr lang="es-ES" dirty="0">
              <a:solidFill>
                <a:srgbClr val="FF0000"/>
              </a:solidFill>
              <a:latin typeface="Snap ITC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 rot="390827">
            <a:off x="329128" y="2202293"/>
            <a:ext cx="6400800" cy="1732485"/>
          </a:xfrm>
        </p:spPr>
        <p:txBody>
          <a:bodyPr>
            <a:noAutofit/>
          </a:bodyPr>
          <a:lstStyle/>
          <a:p>
            <a:r>
              <a:rPr lang="es-ES" sz="3600" b="1" dirty="0" smtClean="0">
                <a:solidFill>
                  <a:schemeClr val="bg1"/>
                </a:solidFill>
                <a:latin typeface="Rockwell" pitchFamily="18" charset="0"/>
              </a:rPr>
              <a:t>la información mas sencilla es mas segura y verdadera</a:t>
            </a:r>
            <a:endParaRPr lang="es-ES" sz="3600" b="1" dirty="0">
              <a:solidFill>
                <a:schemeClr val="bg1"/>
              </a:solidFill>
              <a:latin typeface="Rockwell" pitchFamily="18" charset="0"/>
            </a:endParaRP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 rot="21398423">
            <a:off x="1375473" y="4959471"/>
            <a:ext cx="6400800" cy="14240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es-AR" sz="2800" b="1" dirty="0" err="1" smtClean="0">
                <a:solidFill>
                  <a:schemeClr val="bg1"/>
                </a:solidFill>
                <a:latin typeface="Rockwell" pitchFamily="18" charset="0"/>
              </a:rPr>
              <a:t>Podés</a:t>
            </a:r>
            <a:r>
              <a:rPr lang="es-AR" sz="2800" b="1" dirty="0" smtClean="0">
                <a:solidFill>
                  <a:schemeClr val="bg1"/>
                </a:solidFill>
                <a:latin typeface="Rockwell" pitchFamily="18" charset="0"/>
              </a:rPr>
              <a:t> buscar en distintas fuentes y analizarla desde tu punto de vista, sacando tus propias conclusiones</a:t>
            </a:r>
            <a:endParaRPr kumimoji="0" lang="es-E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Rockwell" pitchFamily="18" charset="0"/>
            </a:endParaRP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47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050835">
            <a:off x="133248" y="212294"/>
            <a:ext cx="8635234" cy="2366551"/>
          </a:xfrm>
        </p:spPr>
        <p:txBody>
          <a:bodyPr>
            <a:noAutofit/>
          </a:bodyPr>
          <a:lstStyle/>
          <a:p>
            <a:r>
              <a:rPr lang="es-ES" sz="4800" dirty="0" smtClean="0">
                <a:solidFill>
                  <a:schemeClr val="bg1"/>
                </a:solidFill>
                <a:latin typeface="Snap ITC" pitchFamily="82" charset="0"/>
              </a:rPr>
              <a:t>Criterios para evaluar los recursos de </a:t>
            </a:r>
            <a:r>
              <a:rPr lang="es-ES" sz="4000" dirty="0" smtClean="0">
                <a:solidFill>
                  <a:schemeClr val="bg1"/>
                </a:solidFill>
                <a:latin typeface="Snap ITC" pitchFamily="82" charset="0"/>
              </a:rPr>
              <a:t>Internet</a:t>
            </a:r>
            <a:endParaRPr lang="es-ES" sz="4000" dirty="0">
              <a:solidFill>
                <a:schemeClr val="bg1"/>
              </a:solidFill>
              <a:latin typeface="Snap ITC" pitchFamily="82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39552" y="3356992"/>
            <a:ext cx="2448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AR" sz="2800" b="1" dirty="0" smtClean="0">
                <a:solidFill>
                  <a:srgbClr val="FF0000"/>
                </a:solidFill>
                <a:latin typeface="Rockwell" pitchFamily="18" charset="0"/>
              </a:rPr>
              <a:t>Autoridad</a:t>
            </a:r>
            <a:endParaRPr lang="es-AR" sz="28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3419872" y="4509121"/>
            <a:ext cx="21602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AR" sz="2800" b="1" dirty="0" smtClean="0">
                <a:solidFill>
                  <a:srgbClr val="FF0000"/>
                </a:solidFill>
                <a:latin typeface="Rockwell" pitchFamily="18" charset="0"/>
              </a:rPr>
              <a:t>Filiación</a:t>
            </a:r>
            <a:endParaRPr lang="es-ES" sz="2800" b="1" dirty="0" smtClean="0">
              <a:solidFill>
                <a:srgbClr val="FF0000"/>
              </a:solidFill>
              <a:latin typeface="Rockwell" pitchFamily="18" charset="0"/>
            </a:endParaRPr>
          </a:p>
          <a:p>
            <a:endParaRPr lang="es-AR" sz="28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6444208" y="4725144"/>
            <a:ext cx="2448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AR" sz="2800" b="1" dirty="0" smtClean="0">
                <a:solidFill>
                  <a:srgbClr val="FF0000"/>
                </a:solidFill>
                <a:latin typeface="Rockwell" pitchFamily="18" charset="0"/>
              </a:rPr>
              <a:t>Actualidad</a:t>
            </a:r>
            <a:endParaRPr lang="es-AR" sz="28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611560" y="5085184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AR" sz="2800" b="1" dirty="0" smtClean="0">
                <a:solidFill>
                  <a:srgbClr val="FF0000"/>
                </a:solidFill>
                <a:latin typeface="Rockwell" pitchFamily="18" charset="0"/>
              </a:rPr>
              <a:t>Propósito</a:t>
            </a:r>
            <a:endParaRPr lang="es-AR" sz="28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5004048" y="2996952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AR" sz="2800" b="1" dirty="0" smtClean="0">
                <a:solidFill>
                  <a:srgbClr val="FF0000"/>
                </a:solidFill>
                <a:latin typeface="Rockwell" pitchFamily="18" charset="0"/>
              </a:rPr>
              <a:t>Audiencia</a:t>
            </a:r>
            <a:endParaRPr lang="es-AR" sz="28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923928" y="5661248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AR" sz="2800" b="1" dirty="0" smtClean="0">
                <a:solidFill>
                  <a:srgbClr val="FF0000"/>
                </a:solidFill>
                <a:latin typeface="Rockwell" pitchFamily="18" charset="0"/>
              </a:rPr>
              <a:t>Legibilidad</a:t>
            </a:r>
            <a:endParaRPr lang="es-AR" sz="2800" b="1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4000"/>
            <a:lum/>
          </a:blip>
          <a:srcRect/>
          <a:stretch>
            <a:fillRect l="-5000" t="2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 rot="20865498">
            <a:off x="-617904" y="1228071"/>
            <a:ext cx="5000660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Snap ITC" pitchFamily="82" charset="0"/>
              </a:rPr>
              <a:t>¿</a:t>
            </a:r>
            <a:r>
              <a:rPr lang="es-ES" sz="4400" dirty="0" smtClean="0">
                <a:solidFill>
                  <a:srgbClr val="009900"/>
                </a:solidFill>
                <a:latin typeface="Snap ITC" pitchFamily="82" charset="0"/>
              </a:rPr>
              <a:t>Que es un buscador</a:t>
            </a:r>
            <a:r>
              <a:rPr lang="es-ES" sz="4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Snap ITC" pitchFamily="82" charset="0"/>
              </a:rPr>
              <a:t>?</a:t>
            </a:r>
            <a:endParaRPr lang="es-ES" sz="4400" dirty="0">
              <a:solidFill>
                <a:schemeClr val="bg1">
                  <a:lumMod val="95000"/>
                  <a:lumOff val="5000"/>
                </a:schemeClr>
              </a:solidFill>
              <a:latin typeface="Snap ITC" pitchFamily="82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424574">
            <a:off x="3628118" y="3781882"/>
            <a:ext cx="46434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Rockwell" pitchFamily="18" charset="0"/>
              </a:rPr>
              <a:t>Un buscador es una página de internet que permite realizar búsquedas en la red.</a:t>
            </a:r>
            <a:endParaRPr lang="es-ES" sz="2400" b="1" dirty="0">
              <a:solidFill>
                <a:schemeClr val="bg1">
                  <a:lumMod val="95000"/>
                  <a:lumOff val="5000"/>
                </a:schemeClr>
              </a:solidFill>
              <a:latin typeface="Rockwell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0"/>
            <a:ext cx="66967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400" dirty="0" smtClean="0">
                <a:solidFill>
                  <a:schemeClr val="bg1"/>
                </a:solidFill>
                <a:latin typeface="Snap ITC" pitchFamily="82" charset="0"/>
              </a:rPr>
              <a:t>Buscadores mas utilizados</a:t>
            </a:r>
            <a:endParaRPr lang="es-AR" sz="4400" dirty="0">
              <a:solidFill>
                <a:schemeClr val="bg1"/>
              </a:solidFill>
              <a:latin typeface="Snap ITC" pitchFamily="82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484784"/>
            <a:ext cx="3419475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836712"/>
            <a:ext cx="283845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2204864"/>
            <a:ext cx="3764990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996952"/>
            <a:ext cx="314325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71600" y="4797152"/>
            <a:ext cx="314325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83968" y="3933056"/>
            <a:ext cx="3096344" cy="1475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écnico">
  <a:themeElements>
    <a:clrScheme name="Técnico">
      <a:dk1>
        <a:sysClr val="windowText" lastClr="000000"/>
      </a:dk1>
      <a:lt1>
        <a:sysClr val="window" lastClr="F7F5F0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7F5F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568</TotalTime>
  <Words>189</Words>
  <Application>Microsoft Office PowerPoint</Application>
  <PresentationFormat>Presentación en pantalla (4:3)</PresentationFormat>
  <Paragraphs>59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Técnico</vt:lpstr>
      <vt:lpstr>La Web</vt:lpstr>
      <vt:lpstr>Diapositiva 2</vt:lpstr>
      <vt:lpstr>Diapositiva 3</vt:lpstr>
      <vt:lpstr>Diapositiva 4</vt:lpstr>
      <vt:lpstr>Diapositiva 5</vt:lpstr>
      <vt:lpstr>Como identificar buena informacion</vt:lpstr>
      <vt:lpstr>Criterios para evaluar los recursos de Internet</vt:lpstr>
      <vt:lpstr>Diapositiva 8</vt:lpstr>
      <vt:lpstr>Diapositiva 9</vt:lpstr>
      <vt:lpstr>Diapositiva 10</vt:lpstr>
      <vt:lpstr>Integrantes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Web</dc:title>
  <dc:creator>Flooopi</dc:creator>
  <cp:lastModifiedBy>pablito</cp:lastModifiedBy>
  <cp:revision>45</cp:revision>
  <dcterms:created xsi:type="dcterms:W3CDTF">2010-10-15T16:09:20Z</dcterms:created>
  <dcterms:modified xsi:type="dcterms:W3CDTF">2010-11-17T14:47:08Z</dcterms:modified>
</cp:coreProperties>
</file>