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60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3" r:id="rId26"/>
    <p:sldId id="281" r:id="rId27"/>
    <p:sldId id="282" r:id="rId28"/>
    <p:sldId id="284" r:id="rId29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800000"/>
    <a:srgbClr val="33CC33"/>
    <a:srgbClr val="9933FF"/>
    <a:srgbClr val="0000FF"/>
    <a:srgbClr val="FF3300"/>
    <a:srgbClr val="6666F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56" autoAdjust="0"/>
    <p:restoredTop sz="90709" autoAdjust="0"/>
  </p:normalViewPr>
  <p:slideViewPr>
    <p:cSldViewPr>
      <p:cViewPr varScale="1">
        <p:scale>
          <a:sx n="67" d="100"/>
          <a:sy n="67" d="100"/>
        </p:scale>
        <p:origin x="-144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31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BFA06-6BAD-43D9-90B9-7CA17B66BF21}" type="datetimeFigureOut">
              <a:rPr lang="es-CO" smtClean="0"/>
              <a:t>20/08/2010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43C22-B0F2-438F-88D7-D86E4F07B7AC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702139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F43C22-B0F2-438F-88D7-D86E4F07B7AC}" type="slidenum">
              <a:rPr lang="es-CO" smtClean="0"/>
              <a:t>27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42406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DBAC84-B654-4B9D-A992-B5F3712E1ADD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03995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C2FAAB-D390-4F53-BF67-87688414D6D9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02330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882DB7-09E2-4038-934C-D38BA174552F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65396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ítulo y texto e imágenes prediseña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imágenes prediseñadas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B59B74A-AFB8-4325-835F-300A5C689AFC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5364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CFFD65-698F-4070-82FF-0822B0D992B2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3665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91FC13-0AA5-4034-BE45-53415DAD681C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2125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07809F-E77A-4C52-A594-28A9784EE237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5633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628866-E4D0-4D8F-B8E1-53C3593B7070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0858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C29D63-145F-43C2-83D0-A59609829048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5881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1FB21E-5F9F-4FD0-B4E5-914B054BCB3D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4534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8C6E67-9A18-43D1-8991-618054396710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5686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73EE92-8CAC-44DF-8CDE-DE5191839D34}" type="slidenum">
              <a:rPr lang="es-ES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7097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7946C83-24CB-4041-91E3-F931BC3C6164}" type="slidenum">
              <a:rPr lang="es-ES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81000"/>
            <a:ext cx="7772400" cy="1600200"/>
          </a:xfrm>
        </p:spPr>
        <p:txBody>
          <a:bodyPr/>
          <a:lstStyle/>
          <a:p>
            <a:r>
              <a:rPr lang="es-CO" b="1"/>
              <a:t>Memorize the alphabet!</a:t>
            </a:r>
            <a:br>
              <a:rPr lang="es-CO" b="1"/>
            </a:br>
            <a:r>
              <a:rPr lang="es-CO" b="1"/>
              <a:t>Uppercase and lowercase:</a:t>
            </a:r>
            <a:endParaRPr lang="es-ES" b="1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90600" y="2590800"/>
            <a:ext cx="7010400" cy="3429000"/>
          </a:xfrm>
        </p:spPr>
        <p:txBody>
          <a:bodyPr/>
          <a:lstStyle/>
          <a:p>
            <a:r>
              <a:rPr lang="es-CO" sz="5200" b="1" dirty="0" err="1"/>
              <a:t>Aa</a:t>
            </a:r>
            <a:r>
              <a:rPr lang="es-CO" sz="5200" b="1" dirty="0"/>
              <a:t> </a:t>
            </a:r>
            <a:r>
              <a:rPr lang="es-CO" sz="5200" b="1" dirty="0" err="1"/>
              <a:t>Bb</a:t>
            </a:r>
            <a:r>
              <a:rPr lang="es-CO" sz="5200" b="1" dirty="0"/>
              <a:t> </a:t>
            </a:r>
            <a:r>
              <a:rPr lang="es-CO" sz="5200" b="1" dirty="0" err="1"/>
              <a:t>Cc</a:t>
            </a:r>
            <a:r>
              <a:rPr lang="es-CO" sz="5200" b="1" dirty="0"/>
              <a:t> </a:t>
            </a:r>
            <a:r>
              <a:rPr lang="es-CO" sz="5200" b="1" dirty="0" err="1"/>
              <a:t>Dd</a:t>
            </a:r>
            <a:r>
              <a:rPr lang="es-CO" sz="5200" b="1" dirty="0"/>
              <a:t> </a:t>
            </a:r>
            <a:r>
              <a:rPr lang="es-CO" sz="5200" b="1" dirty="0" err="1"/>
              <a:t>Ee</a:t>
            </a:r>
            <a:r>
              <a:rPr lang="es-CO" sz="5200" b="1" dirty="0"/>
              <a:t> </a:t>
            </a:r>
            <a:r>
              <a:rPr lang="es-CO" sz="5200" b="1" dirty="0" err="1"/>
              <a:t>Ff</a:t>
            </a:r>
            <a:r>
              <a:rPr lang="es-CO" sz="5200" b="1" dirty="0"/>
              <a:t> </a:t>
            </a:r>
            <a:r>
              <a:rPr lang="es-CO" sz="5200" b="1" dirty="0" err="1"/>
              <a:t>Gg</a:t>
            </a:r>
            <a:r>
              <a:rPr lang="es-CO" sz="5200" b="1" dirty="0"/>
              <a:t> </a:t>
            </a:r>
            <a:r>
              <a:rPr lang="es-CO" sz="5200" b="1" dirty="0" err="1"/>
              <a:t>Hh</a:t>
            </a:r>
            <a:r>
              <a:rPr lang="es-CO" sz="5200" b="1" dirty="0"/>
              <a:t> </a:t>
            </a:r>
            <a:r>
              <a:rPr lang="es-CO" sz="5200" b="1" dirty="0" err="1"/>
              <a:t>Ii</a:t>
            </a:r>
            <a:r>
              <a:rPr lang="es-CO" sz="5200" b="1" dirty="0"/>
              <a:t> </a:t>
            </a:r>
            <a:r>
              <a:rPr lang="es-CO" sz="5200" b="1" dirty="0" err="1"/>
              <a:t>Jj</a:t>
            </a:r>
            <a:r>
              <a:rPr lang="es-CO" sz="5200" b="1" dirty="0"/>
              <a:t> </a:t>
            </a:r>
            <a:r>
              <a:rPr lang="es-CO" sz="5200" b="1" dirty="0" err="1"/>
              <a:t>Kk</a:t>
            </a:r>
            <a:r>
              <a:rPr lang="es-CO" sz="5200" b="1" dirty="0"/>
              <a:t> Ll Mm </a:t>
            </a:r>
            <a:r>
              <a:rPr lang="es-CO" sz="5200" b="1" dirty="0" err="1"/>
              <a:t>Nn</a:t>
            </a:r>
            <a:r>
              <a:rPr lang="es-CO" sz="5200" b="1" dirty="0"/>
              <a:t> </a:t>
            </a:r>
            <a:r>
              <a:rPr lang="es-CO" sz="5200" b="1" dirty="0" err="1"/>
              <a:t>Oo</a:t>
            </a:r>
            <a:r>
              <a:rPr lang="es-CO" sz="5200" b="1" dirty="0"/>
              <a:t> </a:t>
            </a:r>
            <a:r>
              <a:rPr lang="es-CO" sz="5200" b="1" dirty="0" err="1"/>
              <a:t>Pp</a:t>
            </a:r>
            <a:r>
              <a:rPr lang="es-CO" sz="5200" b="1" dirty="0"/>
              <a:t> </a:t>
            </a:r>
            <a:r>
              <a:rPr lang="es-CO" sz="5200" b="1" dirty="0" err="1"/>
              <a:t>Qq</a:t>
            </a:r>
            <a:r>
              <a:rPr lang="es-CO" sz="5200" b="1" dirty="0"/>
              <a:t> </a:t>
            </a:r>
            <a:r>
              <a:rPr lang="es-CO" sz="5200" b="1" dirty="0" err="1"/>
              <a:t>Rr</a:t>
            </a:r>
            <a:r>
              <a:rPr lang="es-CO" sz="5200" b="1" dirty="0"/>
              <a:t> </a:t>
            </a:r>
            <a:r>
              <a:rPr lang="es-CO" sz="5200" b="1" dirty="0" err="1"/>
              <a:t>Ss</a:t>
            </a:r>
            <a:r>
              <a:rPr lang="es-CO" sz="5200" b="1" dirty="0"/>
              <a:t> </a:t>
            </a:r>
            <a:r>
              <a:rPr lang="es-CO" sz="5200" b="1" dirty="0" err="1"/>
              <a:t>Tt</a:t>
            </a:r>
            <a:r>
              <a:rPr lang="es-CO" sz="5200" b="1" dirty="0"/>
              <a:t> </a:t>
            </a:r>
            <a:r>
              <a:rPr lang="es-CO" sz="5200" b="1" dirty="0" err="1"/>
              <a:t>Uu</a:t>
            </a:r>
            <a:r>
              <a:rPr lang="es-CO" sz="5200" b="1" dirty="0"/>
              <a:t> </a:t>
            </a:r>
            <a:r>
              <a:rPr lang="es-CO" sz="5200" b="1" dirty="0" err="1"/>
              <a:t>Vv</a:t>
            </a:r>
            <a:r>
              <a:rPr lang="es-CO" sz="5200" b="1" dirty="0"/>
              <a:t> </a:t>
            </a:r>
            <a:r>
              <a:rPr lang="es-CO" sz="5200" b="1" dirty="0" err="1"/>
              <a:t>Ww</a:t>
            </a:r>
            <a:r>
              <a:rPr lang="es-CO" sz="5200" b="1" dirty="0"/>
              <a:t> </a:t>
            </a:r>
            <a:r>
              <a:rPr lang="es-CO" sz="5200" b="1" dirty="0" err="1"/>
              <a:t>Xx</a:t>
            </a:r>
            <a:r>
              <a:rPr lang="es-CO" sz="5200" b="1" dirty="0"/>
              <a:t> </a:t>
            </a:r>
            <a:r>
              <a:rPr lang="es-CO" sz="5200" b="1" dirty="0" err="1"/>
              <a:t>Yy</a:t>
            </a:r>
            <a:r>
              <a:rPr lang="es-CO" sz="5200" b="1" dirty="0"/>
              <a:t> </a:t>
            </a:r>
            <a:r>
              <a:rPr lang="es-CO" sz="5200" b="1" dirty="0" err="1"/>
              <a:t>Zz</a:t>
            </a:r>
            <a:endParaRPr lang="es-ES" sz="5200" b="1" dirty="0"/>
          </a:p>
        </p:txBody>
      </p:sp>
      <p:pic>
        <p:nvPicPr>
          <p:cNvPr id="2" name="1 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1939">
        <p:fade/>
      </p:transition>
    </mc:Choice>
    <mc:Fallback xmlns="">
      <p:transition spd="med" advTm="419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CO" sz="6600" b="1"/>
              <a:t>The letter Ii</a:t>
            </a:r>
            <a:endParaRPr lang="es-ES" sz="6600" b="1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905000"/>
            <a:ext cx="3123456" cy="4114800"/>
          </a:xfrm>
        </p:spPr>
        <p:txBody>
          <a:bodyPr/>
          <a:lstStyle/>
          <a:p>
            <a:pPr algn="ctr">
              <a:buFontTx/>
              <a:buNone/>
            </a:pPr>
            <a:r>
              <a:rPr lang="es-CO" sz="257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  <a:endParaRPr lang="es-ES" sz="257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4342" name="Picture 6" descr="C:\Documents and Settings\ANAMEDELLIN\Mis documentos\Mis imágenes\Alphabet\black-butterfly-on-the-pink-flower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1400" y="1828800"/>
            <a:ext cx="5181600" cy="3886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4343" name="Text Box 7"/>
          <p:cNvSpPr txBox="1">
            <a:spLocks noChangeArrowheads="1"/>
          </p:cNvSpPr>
          <p:nvPr/>
        </p:nvSpPr>
        <p:spPr bwMode="auto">
          <a:xfrm>
            <a:off x="3581400" y="5943600"/>
            <a:ext cx="5105400" cy="703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CO" sz="1600" b="1">
                <a:solidFill>
                  <a:srgbClr val="292929"/>
                </a:solidFill>
              </a:rPr>
              <a:t>The butterfly is an </a:t>
            </a:r>
            <a:r>
              <a:rPr lang="es-CO" sz="1600" b="1" u="sng">
                <a:solidFill>
                  <a:srgbClr val="292929"/>
                </a:solidFill>
              </a:rPr>
              <a:t>insect</a:t>
            </a:r>
            <a:r>
              <a:rPr lang="es-CO" sz="1600" b="1">
                <a:solidFill>
                  <a:srgbClr val="292929"/>
                </a:solidFill>
              </a:rPr>
              <a:t>.</a:t>
            </a:r>
          </a:p>
          <a:p>
            <a:pPr algn="ctr">
              <a:spcBef>
                <a:spcPct val="50000"/>
              </a:spcBef>
            </a:pPr>
            <a:r>
              <a:rPr lang="es-CO" sz="1600" b="1">
                <a:solidFill>
                  <a:srgbClr val="292929"/>
                </a:solidFill>
              </a:rPr>
              <a:t>The butterfly is on a </a:t>
            </a:r>
            <a:r>
              <a:rPr lang="es-CO" sz="1600" b="1">
                <a:solidFill>
                  <a:srgbClr val="FF66CC"/>
                </a:solidFill>
              </a:rPr>
              <a:t>pink</a:t>
            </a:r>
            <a:r>
              <a:rPr lang="es-CO" sz="1600" b="1">
                <a:solidFill>
                  <a:srgbClr val="292929"/>
                </a:solidFill>
              </a:rPr>
              <a:t> flower.</a:t>
            </a:r>
            <a:endParaRPr lang="es-ES" sz="1600" b="1">
              <a:solidFill>
                <a:srgbClr val="29292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s-CO" sz="6600" b="1"/>
              <a:t>The letter Jj</a:t>
            </a:r>
            <a:endParaRPr lang="es-ES" sz="6600" b="1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133600"/>
            <a:ext cx="3581400" cy="3048000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s-CO" sz="220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Jj</a:t>
            </a:r>
            <a:endParaRPr lang="es-ES" sz="22000" b="1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6" name="Picture 6" descr="examples of pants [1]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0400" y="1600200"/>
            <a:ext cx="5715000" cy="3990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3200400" y="5943600"/>
            <a:ext cx="5334000" cy="5794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CO" sz="3200" b="1">
                <a:solidFill>
                  <a:srgbClr val="292929"/>
                </a:solidFill>
              </a:rPr>
              <a:t>One of theses </a:t>
            </a:r>
            <a:r>
              <a:rPr lang="es-CO" sz="3200" b="1">
                <a:solidFill>
                  <a:srgbClr val="0066FF"/>
                </a:solidFill>
              </a:rPr>
              <a:t>pants </a:t>
            </a:r>
            <a:r>
              <a:rPr lang="es-CO" sz="3200" b="1">
                <a:solidFill>
                  <a:srgbClr val="292929"/>
                </a:solidFill>
              </a:rPr>
              <a:t>are </a:t>
            </a:r>
            <a:r>
              <a:rPr lang="es-CO" sz="3200" b="1">
                <a:solidFill>
                  <a:srgbClr val="0066FF"/>
                </a:solidFill>
              </a:rPr>
              <a:t>jeans</a:t>
            </a:r>
            <a:endParaRPr lang="es-ES" sz="3200" b="1">
              <a:solidFill>
                <a:srgbClr val="0066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CO" sz="6600" b="1"/>
              <a:t>The letter Kk</a:t>
            </a:r>
            <a:endParaRPr lang="es-ES" sz="6600" b="1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981200"/>
            <a:ext cx="4191000" cy="4114800"/>
          </a:xfrm>
        </p:spPr>
        <p:txBody>
          <a:bodyPr/>
          <a:lstStyle/>
          <a:p>
            <a:pPr algn="ctr">
              <a:buFontTx/>
              <a:buNone/>
            </a:pPr>
            <a:r>
              <a:rPr lang="es-CO" sz="22000" b="1" dirty="0" err="1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Kk</a:t>
            </a:r>
            <a:endParaRPr lang="es-ES" sz="22000" b="1" dirty="0"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91" name="Picture 7" descr="http://www.bennettsclothing.com/images/MK-teton-retro_khaki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752600"/>
            <a:ext cx="3810000" cy="3810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4724400" y="5715000"/>
            <a:ext cx="3352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CO" b="1">
                <a:solidFill>
                  <a:srgbClr val="292929"/>
                </a:solidFill>
              </a:rPr>
              <a:t>These pants are </a:t>
            </a:r>
            <a:r>
              <a:rPr lang="es-CO" b="1">
                <a:solidFill>
                  <a:srgbClr val="FF9933"/>
                </a:solidFill>
              </a:rPr>
              <a:t>khaki</a:t>
            </a:r>
            <a:endParaRPr lang="es-ES" b="1">
              <a:solidFill>
                <a:srgbClr val="FF9933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CO" sz="6600" b="1"/>
              <a:t>The letter Ll</a:t>
            </a:r>
            <a:endParaRPr lang="es-ES" sz="6600" b="1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2209800"/>
            <a:ext cx="3124200" cy="2971800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s-CO" sz="22000" b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Ll</a:t>
            </a:r>
            <a:endParaRPr lang="es-ES" sz="22000" b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7414" name="Picture 6" descr="lights [3]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05200" y="1963738"/>
            <a:ext cx="5410200" cy="3778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3733800" y="5791200"/>
            <a:ext cx="49022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CO" sz="3200"/>
              <a:t>Look! There are many </a:t>
            </a:r>
            <a:r>
              <a:rPr lang="es-CO" sz="32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lamps</a:t>
            </a:r>
            <a:endParaRPr lang="es-ES" sz="320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CO" sz="6600" b="1"/>
              <a:t>The letter Mm</a:t>
            </a:r>
            <a:endParaRPr lang="es-ES" sz="6600" b="1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667000"/>
            <a:ext cx="4191000" cy="2514600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s-CO" sz="17000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Mm</a:t>
            </a:r>
            <a:endParaRPr lang="es-ES" sz="17000" b="1" dirty="0">
              <a:solidFill>
                <a:srgbClr val="00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37" name="Picture 5" descr="http://scrapetv.com/News/News%20Pages/Business/images-3/the-moon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95800" y="1897063"/>
            <a:ext cx="4267200" cy="41354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8" name="Text Box 6"/>
          <p:cNvSpPr txBox="1">
            <a:spLocks noChangeArrowheads="1"/>
          </p:cNvSpPr>
          <p:nvPr/>
        </p:nvSpPr>
        <p:spPr bwMode="auto">
          <a:xfrm>
            <a:off x="4191000" y="6096000"/>
            <a:ext cx="4953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CO" b="1">
                <a:solidFill>
                  <a:srgbClr val="292929"/>
                </a:solidFill>
              </a:rPr>
              <a:t>This is the moon. Look at the moon!</a:t>
            </a:r>
            <a:endParaRPr lang="es-ES" b="1">
              <a:solidFill>
                <a:srgbClr val="29292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s-CO" sz="6600" b="1" dirty="0" err="1"/>
              <a:t>The</a:t>
            </a:r>
            <a:r>
              <a:rPr lang="es-CO" sz="6600" b="1" dirty="0"/>
              <a:t> </a:t>
            </a:r>
            <a:r>
              <a:rPr lang="es-CO" sz="6600" b="1" dirty="0" err="1"/>
              <a:t>letter</a:t>
            </a:r>
            <a:r>
              <a:rPr lang="es-CO" sz="6600" b="1" dirty="0"/>
              <a:t> </a:t>
            </a:r>
            <a:r>
              <a:rPr lang="es-CO" sz="6600" b="1" dirty="0" err="1"/>
              <a:t>Nn</a:t>
            </a:r>
            <a:endParaRPr lang="es-ES" sz="6600" b="1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981200"/>
            <a:ext cx="3810000" cy="4114800"/>
          </a:xfrm>
        </p:spPr>
        <p:txBody>
          <a:bodyPr/>
          <a:lstStyle/>
          <a:p>
            <a:pPr>
              <a:buFontTx/>
              <a:buNone/>
            </a:pPr>
            <a:r>
              <a:rPr lang="es-CO" sz="2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Nn</a:t>
            </a:r>
            <a:endParaRPr lang="es-ES" sz="2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4648200" y="1828800"/>
            <a:ext cx="4114800" cy="448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CO" sz="4800" b="1" dirty="0" err="1"/>
              <a:t>Say</a:t>
            </a:r>
            <a:r>
              <a:rPr lang="es-CO" sz="4800" b="1" dirty="0"/>
              <a:t> </a:t>
            </a:r>
            <a:r>
              <a:rPr lang="es-CO" sz="4800" b="1" dirty="0" err="1"/>
              <a:t>the</a:t>
            </a:r>
            <a:r>
              <a:rPr lang="es-CO" sz="4800" b="1" dirty="0"/>
              <a:t> </a:t>
            </a:r>
            <a:r>
              <a:rPr lang="es-CO" sz="4800" b="1" dirty="0" err="1">
                <a:solidFill>
                  <a:srgbClr val="0000FF"/>
                </a:solidFill>
              </a:rPr>
              <a:t>numbers</a:t>
            </a:r>
            <a:r>
              <a:rPr lang="es-CO" sz="4800" b="1" dirty="0"/>
              <a:t>!</a:t>
            </a:r>
          </a:p>
          <a:p>
            <a:pPr algn="ctr"/>
            <a:r>
              <a:rPr lang="es-CO" sz="4800" b="1" dirty="0" err="1"/>
              <a:t>The</a:t>
            </a:r>
            <a:r>
              <a:rPr lang="es-CO" sz="4800" b="1" dirty="0"/>
              <a:t> </a:t>
            </a:r>
            <a:r>
              <a:rPr lang="es-CO" sz="4800" b="1" dirty="0" err="1"/>
              <a:t>digits</a:t>
            </a:r>
            <a:r>
              <a:rPr lang="es-CO" sz="4800" b="1" dirty="0"/>
              <a:t> are ten: </a:t>
            </a:r>
            <a:r>
              <a:rPr lang="es-CO" sz="4800" b="1" dirty="0">
                <a:solidFill>
                  <a:srgbClr val="FF3300"/>
                </a:solidFill>
              </a:rPr>
              <a:t>1</a:t>
            </a:r>
            <a:r>
              <a:rPr lang="es-CO" sz="4800" b="1" dirty="0"/>
              <a:t>, </a:t>
            </a:r>
            <a:r>
              <a:rPr lang="es-CO" sz="4800" b="1" dirty="0">
                <a:solidFill>
                  <a:srgbClr val="0000FF"/>
                </a:solidFill>
              </a:rPr>
              <a:t>2</a:t>
            </a:r>
            <a:r>
              <a:rPr lang="es-CO" sz="4800" b="1" dirty="0"/>
              <a:t>, </a:t>
            </a:r>
            <a:r>
              <a:rPr lang="es-CO" sz="4800" b="1" dirty="0">
                <a:solidFill>
                  <a:srgbClr val="9933FF"/>
                </a:solidFill>
              </a:rPr>
              <a:t>3</a:t>
            </a:r>
            <a:r>
              <a:rPr lang="es-CO" sz="4800" b="1" dirty="0"/>
              <a:t>, </a:t>
            </a:r>
            <a:r>
              <a:rPr lang="es-CO" sz="4800" b="1" dirty="0">
                <a:solidFill>
                  <a:srgbClr val="33CC33"/>
                </a:solidFill>
              </a:rPr>
              <a:t>4</a:t>
            </a:r>
            <a:r>
              <a:rPr lang="es-CO" sz="4800" b="1" dirty="0"/>
              <a:t>, </a:t>
            </a:r>
            <a:r>
              <a:rPr lang="es-CO" sz="4800" b="1" dirty="0">
                <a:solidFill>
                  <a:srgbClr val="800000"/>
                </a:solidFill>
              </a:rPr>
              <a:t>5</a:t>
            </a:r>
            <a:r>
              <a:rPr lang="es-CO" sz="4800" b="1" dirty="0"/>
              <a:t>, </a:t>
            </a:r>
            <a:r>
              <a:rPr lang="es-CO" sz="4800" b="1" dirty="0">
                <a:solidFill>
                  <a:srgbClr val="CCFF66"/>
                </a:solidFill>
              </a:rPr>
              <a:t>6</a:t>
            </a:r>
            <a:r>
              <a:rPr lang="es-CO" sz="4800" b="1" dirty="0"/>
              <a:t>, </a:t>
            </a:r>
            <a:r>
              <a:rPr lang="es-CO" sz="4800" b="1" dirty="0">
                <a:solidFill>
                  <a:schemeClr val="tx2"/>
                </a:solidFill>
              </a:rPr>
              <a:t>7</a:t>
            </a:r>
            <a:r>
              <a:rPr lang="es-CO" sz="4800" b="1" dirty="0"/>
              <a:t>, 8, 9, </a:t>
            </a:r>
            <a:r>
              <a:rPr lang="es-CO" sz="4800" b="1" dirty="0" smtClean="0"/>
              <a:t>and…  0!</a:t>
            </a:r>
            <a:endParaRPr lang="es-ES" sz="48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CO" sz="6600" b="1"/>
              <a:t>The letter Oo</a:t>
            </a:r>
            <a:endParaRPr lang="es-ES" sz="6600" b="1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981200"/>
            <a:ext cx="3810000" cy="4114800"/>
          </a:xfrm>
        </p:spPr>
        <p:txBody>
          <a:bodyPr/>
          <a:lstStyle/>
          <a:p>
            <a:pPr>
              <a:buFontTx/>
              <a:buNone/>
            </a:pPr>
            <a:r>
              <a:rPr lang="es-CO" sz="22000" b="1" dirty="0" err="1">
                <a:solidFill>
                  <a:srgbClr val="33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Oo</a:t>
            </a:r>
            <a:endParaRPr lang="es-ES" sz="22000" b="1" dirty="0">
              <a:solidFill>
                <a:srgbClr val="33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0487" name="Object 7" descr="image of a Red Octopus"/>
          <p:cNvGraphicFramePr>
            <a:graphicFrameLocks noGrp="1" noChangeAspect="1"/>
          </p:cNvGraphicFramePr>
          <p:nvPr>
            <p:ph type="clipArt" sz="half" idx="2"/>
          </p:nvPr>
        </p:nvGraphicFramePr>
        <p:xfrm>
          <a:off x="4267200" y="1828800"/>
          <a:ext cx="4060825" cy="3786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4" name="Imagen de mapa de bits" r:id="rId3" imgW="1552792" imgH="1448002" progId="Paint.Picture">
                  <p:embed/>
                </p:oleObj>
              </mc:Choice>
              <mc:Fallback>
                <p:oleObj name="Imagen de mapa de bits" r:id="rId3" imgW="1552792" imgH="1448002" progId="Paint.Picture">
                  <p:embed/>
                  <p:pic>
                    <p:nvPicPr>
                      <p:cNvPr id="0" name="Object 7" descr="image of a Red Octopus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67200" y="1828800"/>
                        <a:ext cx="4060825" cy="3786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8" name="Text Box 8"/>
          <p:cNvSpPr txBox="1">
            <a:spLocks noChangeArrowheads="1"/>
          </p:cNvSpPr>
          <p:nvPr/>
        </p:nvSpPr>
        <p:spPr bwMode="auto">
          <a:xfrm>
            <a:off x="4724400" y="5791200"/>
            <a:ext cx="3733800" cy="822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CO" b="1">
                <a:solidFill>
                  <a:srgbClr val="292929"/>
                </a:solidFill>
              </a:rPr>
              <a:t>This is an owl. The owl sees in the night!</a:t>
            </a:r>
            <a:endParaRPr lang="es-ES" b="1">
              <a:solidFill>
                <a:srgbClr val="29292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7772400" cy="1143000"/>
          </a:xfrm>
        </p:spPr>
        <p:txBody>
          <a:bodyPr/>
          <a:lstStyle/>
          <a:p>
            <a:r>
              <a:rPr lang="es-CO" sz="6600" b="1"/>
              <a:t>The letter Pp</a:t>
            </a:r>
            <a:endParaRPr lang="es-ES" sz="6600" b="1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676400"/>
            <a:ext cx="3810000" cy="3733800"/>
          </a:xfrm>
        </p:spPr>
        <p:txBody>
          <a:bodyPr/>
          <a:lstStyle/>
          <a:p>
            <a:pPr algn="ctr">
              <a:buFontTx/>
              <a:buNone/>
            </a:pPr>
            <a:r>
              <a:rPr lang="es-CO" sz="22000" b="1">
                <a:solidFill>
                  <a:srgbClr val="CC0000"/>
                </a:solidFill>
              </a:rPr>
              <a:t>Pp</a:t>
            </a:r>
            <a:endParaRPr lang="es-ES" sz="22000" b="1">
              <a:solidFill>
                <a:srgbClr val="CC0000"/>
              </a:solidFill>
            </a:endParaRPr>
          </a:p>
        </p:txBody>
      </p:sp>
      <p:pic>
        <p:nvPicPr>
          <p:cNvPr id="21515" name="Picture 11" descr="http://hoover-web.lausd.k12.ca.us/publish/mscastro/planets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24388" y="1600200"/>
            <a:ext cx="4038600" cy="5105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16" name="Text Box 12"/>
          <p:cNvSpPr txBox="1">
            <a:spLocks noChangeArrowheads="1"/>
          </p:cNvSpPr>
          <p:nvPr/>
        </p:nvSpPr>
        <p:spPr bwMode="auto">
          <a:xfrm>
            <a:off x="533400" y="5638800"/>
            <a:ext cx="3657600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CO" b="1" dirty="0" err="1">
                <a:solidFill>
                  <a:srgbClr val="292929"/>
                </a:solidFill>
              </a:rPr>
              <a:t>There</a:t>
            </a:r>
            <a:r>
              <a:rPr lang="es-CO" b="1" dirty="0">
                <a:solidFill>
                  <a:srgbClr val="292929"/>
                </a:solidFill>
              </a:rPr>
              <a:t> are </a:t>
            </a:r>
            <a:r>
              <a:rPr lang="es-CO" b="1" dirty="0" err="1">
                <a:solidFill>
                  <a:srgbClr val="292929"/>
                </a:solidFill>
              </a:rPr>
              <a:t>nine</a:t>
            </a:r>
            <a:r>
              <a:rPr lang="es-CO" b="1" dirty="0">
                <a:solidFill>
                  <a:srgbClr val="292929"/>
                </a:solidFill>
              </a:rPr>
              <a:t> </a:t>
            </a:r>
            <a:r>
              <a:rPr lang="es-CO" b="1" u="sng" dirty="0" err="1">
                <a:solidFill>
                  <a:srgbClr val="CC3300"/>
                </a:solidFill>
              </a:rPr>
              <a:t>planets</a:t>
            </a:r>
            <a:r>
              <a:rPr lang="es-CO" b="1" dirty="0">
                <a:solidFill>
                  <a:srgbClr val="292929"/>
                </a:solidFill>
              </a:rPr>
              <a:t> in </a:t>
            </a:r>
            <a:r>
              <a:rPr lang="es-CO" b="1" dirty="0" err="1">
                <a:solidFill>
                  <a:srgbClr val="292929"/>
                </a:solidFill>
              </a:rPr>
              <a:t>the</a:t>
            </a:r>
            <a:r>
              <a:rPr lang="es-CO" b="1" dirty="0">
                <a:solidFill>
                  <a:srgbClr val="292929"/>
                </a:solidFill>
              </a:rPr>
              <a:t> solar </a:t>
            </a:r>
            <a:r>
              <a:rPr lang="es-CO" b="1" dirty="0" err="1" smtClean="0">
                <a:solidFill>
                  <a:srgbClr val="292929"/>
                </a:solidFill>
              </a:rPr>
              <a:t>system</a:t>
            </a:r>
            <a:r>
              <a:rPr lang="es-CO" b="1" dirty="0" smtClean="0">
                <a:solidFill>
                  <a:srgbClr val="292929"/>
                </a:solidFill>
              </a:rPr>
              <a:t>,</a:t>
            </a:r>
            <a:endParaRPr lang="es-ES" b="1" dirty="0">
              <a:solidFill>
                <a:srgbClr val="29292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CO" sz="6600" b="1"/>
              <a:t>The letter Qq</a:t>
            </a:r>
            <a:endParaRPr lang="es-ES" sz="6600" b="1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905000"/>
            <a:ext cx="4114800" cy="4114800"/>
          </a:xfrm>
        </p:spPr>
        <p:txBody>
          <a:bodyPr/>
          <a:lstStyle/>
          <a:p>
            <a:pPr algn="ctr">
              <a:buFontTx/>
              <a:buNone/>
            </a:pPr>
            <a:r>
              <a:rPr lang="es-CO" sz="22000" b="1" dirty="0" err="1">
                <a:solidFill>
                  <a:srgbClr val="CC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Qq</a:t>
            </a:r>
            <a:endParaRPr lang="es-ES" sz="22000" b="1" dirty="0">
              <a:solidFill>
                <a:srgbClr val="CCCC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2535" name="Picture 7" descr="http://blogs.cas.suffolk.edu/podcasting/files/2008/11/question-mark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03788" y="1905000"/>
            <a:ext cx="3144837" cy="419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6" name="Text Box 8"/>
          <p:cNvSpPr txBox="1">
            <a:spLocks noChangeArrowheads="1"/>
          </p:cNvSpPr>
          <p:nvPr/>
        </p:nvSpPr>
        <p:spPr bwMode="auto">
          <a:xfrm>
            <a:off x="4860925" y="5756275"/>
            <a:ext cx="3275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CO" b="1"/>
              <a:t>A green question mark!</a:t>
            </a:r>
            <a:endParaRPr lang="es-ES" b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CO" sz="6600" b="1"/>
              <a:t>The letter Rr</a:t>
            </a:r>
            <a:endParaRPr lang="es-ES" sz="6600" b="1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981200"/>
            <a:ext cx="3124200" cy="2743200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s-CO" sz="18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Rr</a:t>
            </a:r>
            <a:endParaRPr lang="es-ES" sz="18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3558" name="Object 6" descr="examples of reptiles [4]"/>
          <p:cNvGraphicFramePr>
            <a:graphicFrameLocks noGrp="1" noChangeAspect="1"/>
          </p:cNvGraphicFramePr>
          <p:nvPr>
            <p:ph type="clipArt" sz="half" idx="2"/>
          </p:nvPr>
        </p:nvGraphicFramePr>
        <p:xfrm>
          <a:off x="3200400" y="2673350"/>
          <a:ext cx="5562600" cy="193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8" name="Imagen de mapa de bits" r:id="rId3" imgW="3982006" imgH="1380952" progId="Paint.Picture">
                  <p:embed/>
                </p:oleObj>
              </mc:Choice>
              <mc:Fallback>
                <p:oleObj name="Imagen de mapa de bits" r:id="rId3" imgW="3982006" imgH="1380952" progId="Paint.Picture">
                  <p:embed/>
                  <p:pic>
                    <p:nvPicPr>
                      <p:cNvPr id="0" name="Object 6" descr="examples of reptiles [4]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2673350"/>
                        <a:ext cx="5562600" cy="193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3733800" y="5791200"/>
            <a:ext cx="45545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CO" sz="3200" b="1"/>
              <a:t>The crocodile is a </a:t>
            </a:r>
            <a:r>
              <a:rPr lang="es-CO" sz="3200" b="1" u="sng"/>
              <a:t>reptile</a:t>
            </a:r>
            <a:r>
              <a:rPr lang="es-CO" sz="3200" b="1"/>
              <a:t>.</a:t>
            </a:r>
            <a:endParaRPr lang="es-ES" sz="3200" b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914400"/>
          </a:xfrm>
        </p:spPr>
        <p:txBody>
          <a:bodyPr/>
          <a:lstStyle/>
          <a:p>
            <a:r>
              <a:rPr lang="es-CO" sz="6600" b="1"/>
              <a:t>The letter Aa</a:t>
            </a:r>
            <a:endParaRPr lang="es-ES" sz="6600" b="1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1752600"/>
            <a:ext cx="3810000" cy="3962400"/>
          </a:xfrm>
        </p:spPr>
        <p:txBody>
          <a:bodyPr/>
          <a:lstStyle/>
          <a:p>
            <a:pPr algn="ctr">
              <a:buFontTx/>
              <a:buNone/>
            </a:pPr>
            <a:r>
              <a:rPr lang="es-CO" sz="22000" b="1" dirty="0" err="1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Aa</a:t>
            </a:r>
            <a:endParaRPr lang="es-ES" sz="22000" b="1" dirty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8" name="Picture 6" descr="C:\Documents and Settings\ANAMEDELLIN\Mis documentos\Mis imágenes\Alphabet\apples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79900" y="1295400"/>
            <a:ext cx="4483100" cy="4379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4343400" y="5867400"/>
            <a:ext cx="44958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CO" sz="2200" b="1"/>
              <a:t>Look at the </a:t>
            </a:r>
            <a:r>
              <a:rPr lang="es-CO" sz="2200" b="1">
                <a:solidFill>
                  <a:srgbClr val="33CC33"/>
                </a:solidFill>
              </a:rPr>
              <a:t>green</a:t>
            </a:r>
            <a:r>
              <a:rPr lang="es-CO" sz="2200" b="1"/>
              <a:t> and </a:t>
            </a:r>
            <a:r>
              <a:rPr lang="es-CO" sz="2200" b="1">
                <a:solidFill>
                  <a:srgbClr val="CC3300"/>
                </a:solidFill>
              </a:rPr>
              <a:t>red</a:t>
            </a:r>
            <a:r>
              <a:rPr lang="es-CO" sz="2200" b="1"/>
              <a:t> apples!</a:t>
            </a:r>
            <a:endParaRPr lang="es-ES" sz="2200" b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CO" sz="6600" b="1"/>
              <a:t>The letter Ss</a:t>
            </a:r>
            <a:endParaRPr lang="es-ES" sz="6600" b="1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2132856"/>
            <a:ext cx="3810000" cy="3658344"/>
          </a:xfrm>
        </p:spPr>
        <p:txBody>
          <a:bodyPr/>
          <a:lstStyle/>
          <a:p>
            <a:pPr algn="ctr">
              <a:buFontTx/>
              <a:buNone/>
            </a:pPr>
            <a:r>
              <a:rPr lang="es-CO" sz="25700" b="1" dirty="0" err="1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Ss</a:t>
            </a:r>
            <a:endParaRPr lang="es-ES" sz="25700" b="1" dirty="0">
              <a:solidFill>
                <a:srgbClr val="99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4582" name="Picture 6" descr="examples of reptiles [2]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3800" y="1857375"/>
            <a:ext cx="5181600" cy="36179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3657600" y="5867400"/>
            <a:ext cx="51339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CO" b="1"/>
              <a:t>There are five </a:t>
            </a:r>
            <a:r>
              <a:rPr lang="es-CO" b="1" u="sng"/>
              <a:t>serpents</a:t>
            </a:r>
            <a:r>
              <a:rPr lang="es-CO" b="1"/>
              <a:t> in this picture.</a:t>
            </a:r>
            <a:endParaRPr lang="es-ES" b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CO" sz="6600" b="1"/>
              <a:t>The letter Tt</a:t>
            </a:r>
            <a:endParaRPr lang="es-ES" sz="6600" b="1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2133600"/>
            <a:ext cx="3352800" cy="3657600"/>
          </a:xfrm>
        </p:spPr>
        <p:txBody>
          <a:bodyPr/>
          <a:lstStyle/>
          <a:p>
            <a:pPr algn="ctr">
              <a:buFontTx/>
              <a:buNone/>
            </a:pPr>
            <a:r>
              <a:rPr lang="es-CO" sz="22000" b="1" dirty="0" err="1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Tt</a:t>
            </a:r>
            <a:endParaRPr lang="es-ES" sz="22000" b="1" dirty="0">
              <a:solidFill>
                <a:srgbClr val="CC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605" name="Picture 5" descr="morphology of a cat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0400" y="1828800"/>
            <a:ext cx="5791200" cy="40465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5606" name="Text Box 6"/>
          <p:cNvSpPr txBox="1">
            <a:spLocks noChangeArrowheads="1"/>
          </p:cNvSpPr>
          <p:nvPr/>
        </p:nvSpPr>
        <p:spPr bwMode="auto">
          <a:xfrm>
            <a:off x="3870325" y="5908675"/>
            <a:ext cx="46891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CO" b="1" dirty="0" err="1"/>
              <a:t>The</a:t>
            </a:r>
            <a:r>
              <a:rPr lang="es-CO" b="1" dirty="0"/>
              <a:t> </a:t>
            </a:r>
            <a:r>
              <a:rPr lang="es-CO" b="1" dirty="0" err="1"/>
              <a:t>cat</a:t>
            </a:r>
            <a:r>
              <a:rPr lang="es-CO" b="1" dirty="0"/>
              <a:t> has a </a:t>
            </a:r>
            <a:r>
              <a:rPr lang="es-CO" b="1" dirty="0" err="1">
                <a:solidFill>
                  <a:srgbClr val="FF3300"/>
                </a:solidFill>
              </a:rPr>
              <a:t>tail</a:t>
            </a:r>
            <a:r>
              <a:rPr lang="es-CO" b="1" dirty="0"/>
              <a:t>. </a:t>
            </a:r>
            <a:r>
              <a:rPr lang="es-CO" b="1" dirty="0" smtClean="0"/>
              <a:t>Look </a:t>
            </a:r>
            <a:r>
              <a:rPr lang="es-CO" b="1" dirty="0"/>
              <a:t>at </a:t>
            </a:r>
            <a:r>
              <a:rPr lang="es-CO" b="1" dirty="0" err="1"/>
              <a:t>the</a:t>
            </a:r>
            <a:r>
              <a:rPr lang="es-CO" b="1" dirty="0"/>
              <a:t> </a:t>
            </a:r>
            <a:r>
              <a:rPr lang="es-CO" b="1" dirty="0" err="1">
                <a:solidFill>
                  <a:srgbClr val="FF3300"/>
                </a:solidFill>
              </a:rPr>
              <a:t>tail</a:t>
            </a:r>
            <a:r>
              <a:rPr lang="es-CO" b="1" dirty="0"/>
              <a:t>!</a:t>
            </a:r>
            <a:endParaRPr lang="es-ES" b="1" dirty="0"/>
          </a:p>
        </p:txBody>
      </p:sp>
      <p:sp>
        <p:nvSpPr>
          <p:cNvPr id="25607" name="Oval 7"/>
          <p:cNvSpPr>
            <a:spLocks noChangeArrowheads="1"/>
          </p:cNvSpPr>
          <p:nvPr/>
        </p:nvSpPr>
        <p:spPr bwMode="auto">
          <a:xfrm>
            <a:off x="6781800" y="2133600"/>
            <a:ext cx="1676400" cy="167640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CO" sz="6600" b="1"/>
              <a:t>The letter Uu</a:t>
            </a:r>
            <a:endParaRPr lang="es-ES" sz="6600" b="1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981200"/>
            <a:ext cx="3810000" cy="4114800"/>
          </a:xfrm>
        </p:spPr>
        <p:txBody>
          <a:bodyPr/>
          <a:lstStyle/>
          <a:p>
            <a:pPr algn="ctr">
              <a:buFontTx/>
              <a:buNone/>
            </a:pPr>
            <a:r>
              <a:rPr lang="es-CO" sz="22000" b="1" dirty="0" err="1">
                <a:solidFill>
                  <a:srgbClr val="00CC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Uu</a:t>
            </a:r>
            <a:endParaRPr lang="es-ES" sz="22000" b="1" dirty="0">
              <a:solidFill>
                <a:srgbClr val="00CC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6631" name="Picture 7" descr="http://www.forzarecre.com/wp-content/uploads/2009/11/umbrella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1828800"/>
            <a:ext cx="3810000" cy="3810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32" name="Text Box 8"/>
          <p:cNvSpPr txBox="1">
            <a:spLocks noChangeArrowheads="1"/>
          </p:cNvSpPr>
          <p:nvPr/>
        </p:nvSpPr>
        <p:spPr bwMode="auto">
          <a:xfrm>
            <a:off x="4232275" y="5832475"/>
            <a:ext cx="49164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s-CO" b="1"/>
              <a:t>This is an umbrella. It protects from</a:t>
            </a:r>
          </a:p>
          <a:p>
            <a:pPr algn="ctr"/>
            <a:r>
              <a:rPr lang="es-CO" b="1"/>
              <a:t>The rain and the sun</a:t>
            </a:r>
            <a:endParaRPr lang="es-ES" b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s-CO" sz="6600" b="1" dirty="0" err="1"/>
              <a:t>The</a:t>
            </a:r>
            <a:r>
              <a:rPr lang="es-CO" sz="6600" b="1" dirty="0"/>
              <a:t> </a:t>
            </a:r>
            <a:r>
              <a:rPr lang="es-CO" sz="6600" b="1" dirty="0" err="1"/>
              <a:t>letter</a:t>
            </a:r>
            <a:r>
              <a:rPr lang="es-CO" sz="6600" b="1" dirty="0"/>
              <a:t> </a:t>
            </a:r>
            <a:r>
              <a:rPr lang="es-CO" sz="6600" b="1" dirty="0" err="1"/>
              <a:t>Vv</a:t>
            </a:r>
            <a:endParaRPr lang="es-ES" sz="6600" b="1" dirty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752600"/>
            <a:ext cx="2971800" cy="2286000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s-CO" sz="15400" b="1" dirty="0" err="1">
                <a:solidFill>
                  <a:srgbClr val="00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Vv</a:t>
            </a:r>
            <a:endParaRPr lang="es-ES" sz="15400" b="1" dirty="0">
              <a:solidFill>
                <a:srgbClr val="00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655" name="Picture 7" descr="http://www.drpbody.com/images/vegetables.gif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90950" y="1447800"/>
            <a:ext cx="5002213" cy="5105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467544" y="3933056"/>
            <a:ext cx="28803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 smtClean="0"/>
              <a:t>Vegetables! </a:t>
            </a:r>
            <a:r>
              <a:rPr lang="es-CO" sz="3600" b="1" dirty="0" err="1" smtClean="0"/>
              <a:t>Lots</a:t>
            </a:r>
            <a:r>
              <a:rPr lang="es-CO" sz="3600" b="1" dirty="0" smtClean="0"/>
              <a:t> of vegetables!</a:t>
            </a:r>
            <a:endParaRPr lang="es-CO" sz="3600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CO" sz="6600" b="1"/>
              <a:t>The letter Ww</a:t>
            </a:r>
            <a:endParaRPr lang="es-ES" sz="6600" b="1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981200"/>
            <a:ext cx="4114800" cy="1981200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s-CO" sz="15000" b="1">
                <a:solidFill>
                  <a:srgbClr val="CC3399"/>
                </a:solidFill>
              </a:rPr>
              <a:t>Ww</a:t>
            </a:r>
            <a:endParaRPr lang="es-ES" sz="15000" b="1">
              <a:solidFill>
                <a:srgbClr val="CC3399"/>
              </a:solidFill>
            </a:endParaRPr>
          </a:p>
        </p:txBody>
      </p:sp>
      <p:pic>
        <p:nvPicPr>
          <p:cNvPr id="28679" name="Picture 7" descr="http://portal.sochipe.cl/subidos/noticias/fotos/water.large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89463" y="1981200"/>
            <a:ext cx="3775075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746125" y="4537075"/>
            <a:ext cx="3749675" cy="1189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CO" sz="7200" b="1">
                <a:solidFill>
                  <a:srgbClr val="0000FF"/>
                </a:solidFill>
              </a:rPr>
              <a:t>Water!</a:t>
            </a:r>
            <a:endParaRPr lang="es-ES" sz="7200" b="1">
              <a:solidFill>
                <a:srgbClr val="0000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CO" sz="6600" b="1" dirty="0" err="1"/>
              <a:t>The</a:t>
            </a:r>
            <a:r>
              <a:rPr lang="es-CO" sz="6600" b="1" dirty="0"/>
              <a:t> </a:t>
            </a:r>
            <a:r>
              <a:rPr lang="es-CO" sz="6600" b="1" dirty="0" err="1"/>
              <a:t>letter</a:t>
            </a:r>
            <a:r>
              <a:rPr lang="es-CO" sz="6600" b="1" dirty="0"/>
              <a:t> </a:t>
            </a:r>
            <a:r>
              <a:rPr lang="es-CO" sz="6600" b="1" dirty="0" err="1"/>
              <a:t>Xx</a:t>
            </a:r>
            <a:endParaRPr lang="es-ES" dirty="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716211"/>
            <a:ext cx="2458616" cy="1712789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s-CO" sz="12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Xx</a:t>
            </a:r>
            <a:endParaRPr lang="es-ES" sz="1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251520" y="3429000"/>
            <a:ext cx="31242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CO" dirty="0" err="1"/>
              <a:t>There</a:t>
            </a:r>
            <a:r>
              <a:rPr lang="es-CO" dirty="0"/>
              <a:t> are </a:t>
            </a:r>
            <a:r>
              <a:rPr lang="es-CO" dirty="0" err="1"/>
              <a:t>very</a:t>
            </a:r>
            <a:r>
              <a:rPr lang="es-CO" dirty="0"/>
              <a:t> </a:t>
            </a:r>
            <a:r>
              <a:rPr lang="es-CO" dirty="0" err="1"/>
              <a:t>few</a:t>
            </a:r>
            <a:r>
              <a:rPr lang="es-CO" dirty="0"/>
              <a:t> </a:t>
            </a:r>
            <a:r>
              <a:rPr lang="es-CO" dirty="0" err="1"/>
              <a:t>words</a:t>
            </a:r>
            <a:r>
              <a:rPr lang="es-CO" dirty="0"/>
              <a:t> </a:t>
            </a:r>
            <a:r>
              <a:rPr lang="es-CO" dirty="0" err="1"/>
              <a:t>beginning</a:t>
            </a:r>
            <a:r>
              <a:rPr lang="es-CO" dirty="0"/>
              <a:t> </a:t>
            </a:r>
            <a:r>
              <a:rPr lang="es-CO" dirty="0" err="1"/>
              <a:t>with</a:t>
            </a:r>
            <a:r>
              <a:rPr lang="es-CO" dirty="0"/>
              <a:t> </a:t>
            </a:r>
            <a:r>
              <a:rPr lang="es-CO" dirty="0" err="1"/>
              <a:t>an</a:t>
            </a:r>
            <a:r>
              <a:rPr lang="es-CO" dirty="0"/>
              <a:t> X!</a:t>
            </a:r>
            <a:endParaRPr lang="es-ES" dirty="0"/>
          </a:p>
        </p:txBody>
      </p:sp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3563887" y="5661248"/>
            <a:ext cx="4994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CO" b="1" dirty="0">
                <a:solidFill>
                  <a:srgbClr val="996633"/>
                </a:solidFill>
              </a:rPr>
              <a:t>A </a:t>
            </a:r>
            <a:r>
              <a:rPr lang="es-CO" b="1" dirty="0" err="1">
                <a:solidFill>
                  <a:srgbClr val="996633"/>
                </a:solidFill>
              </a:rPr>
              <a:t>Xilophone</a:t>
            </a:r>
            <a:r>
              <a:rPr lang="es-CO" b="1" dirty="0">
                <a:solidFill>
                  <a:srgbClr val="996633"/>
                </a:solidFill>
              </a:rPr>
              <a:t> </a:t>
            </a:r>
            <a:r>
              <a:rPr lang="es-CO" b="1" dirty="0" err="1">
                <a:solidFill>
                  <a:srgbClr val="996633"/>
                </a:solidFill>
              </a:rPr>
              <a:t>is</a:t>
            </a:r>
            <a:r>
              <a:rPr lang="es-CO" b="1" dirty="0">
                <a:solidFill>
                  <a:srgbClr val="996633"/>
                </a:solidFill>
              </a:rPr>
              <a:t> a musical </a:t>
            </a:r>
            <a:r>
              <a:rPr lang="es-CO" b="1" dirty="0" err="1">
                <a:solidFill>
                  <a:srgbClr val="996633"/>
                </a:solidFill>
              </a:rPr>
              <a:t>instrument</a:t>
            </a:r>
            <a:r>
              <a:rPr lang="es-CO" b="1" dirty="0">
                <a:solidFill>
                  <a:srgbClr val="996633"/>
                </a:solidFill>
              </a:rPr>
              <a:t>.</a:t>
            </a:r>
            <a:endParaRPr lang="es-ES" b="1" dirty="0">
              <a:solidFill>
                <a:srgbClr val="996633"/>
              </a:solidFill>
            </a:endParaRPr>
          </a:p>
        </p:txBody>
      </p:sp>
      <p:pic>
        <p:nvPicPr>
          <p:cNvPr id="3" name="The_Simpsons_Theme_on_Xylophone_[www.keepvid.com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563887" y="1714499"/>
            <a:ext cx="5143177" cy="38573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CO" sz="6600" b="1"/>
              <a:t>The letter Yy</a:t>
            </a:r>
            <a:endParaRPr lang="es-ES" sz="6600" b="1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23528" y="2420888"/>
            <a:ext cx="3105472" cy="2684512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s-CO" sz="18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Yy</a:t>
            </a:r>
            <a:endParaRPr lang="es-ES" sz="18000" b="1" dirty="0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463" y="1988840"/>
            <a:ext cx="4866117" cy="3649588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4041632" y="5842138"/>
            <a:ext cx="41517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600" b="1" dirty="0" err="1" smtClean="0">
                <a:solidFill>
                  <a:srgbClr val="FFFF00"/>
                </a:solidFill>
              </a:rPr>
              <a:t>Remeber</a:t>
            </a:r>
            <a:r>
              <a:rPr lang="es-CO" sz="3600" b="1" dirty="0" smtClean="0">
                <a:solidFill>
                  <a:srgbClr val="FFFF00"/>
                </a:solidFill>
              </a:rPr>
              <a:t> </a:t>
            </a:r>
            <a:r>
              <a:rPr lang="es-CO" sz="3600" b="1" dirty="0" err="1" smtClean="0">
                <a:solidFill>
                  <a:srgbClr val="FFFF00"/>
                </a:solidFill>
              </a:rPr>
              <a:t>the</a:t>
            </a:r>
            <a:r>
              <a:rPr lang="es-CO" sz="3600" b="1" dirty="0" smtClean="0">
                <a:solidFill>
                  <a:srgbClr val="FFFF00"/>
                </a:solidFill>
              </a:rPr>
              <a:t> </a:t>
            </a:r>
            <a:r>
              <a:rPr lang="es-CO" sz="3600" b="1" dirty="0" err="1" smtClean="0">
                <a:solidFill>
                  <a:srgbClr val="FFFF00"/>
                </a:solidFill>
              </a:rPr>
              <a:t>colors</a:t>
            </a:r>
            <a:r>
              <a:rPr lang="es-CO" sz="3600" b="1" dirty="0" smtClean="0">
                <a:solidFill>
                  <a:srgbClr val="FFFF00"/>
                </a:solidFill>
              </a:rPr>
              <a:t>!</a:t>
            </a:r>
            <a:endParaRPr lang="es-CO" sz="36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CO" sz="6600" b="1"/>
              <a:t>The letter Zz</a:t>
            </a:r>
            <a:endParaRPr lang="es-ES" sz="6600" b="1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133600"/>
            <a:ext cx="3048000" cy="2057400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s-CO" sz="14000" b="1" dirty="0" err="1">
                <a:solidFill>
                  <a:srgbClr val="66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Zz</a:t>
            </a:r>
            <a:endParaRPr lang="es-ES" sz="14000" b="1" dirty="0">
              <a:solidFill>
                <a:srgbClr val="66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29" name="Picture 9" descr="examples of ungulate mammals [3]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0" y="1555750"/>
            <a:ext cx="5791200" cy="4044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3505200" y="5638800"/>
            <a:ext cx="4800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s-CO" b="1" dirty="0" err="1"/>
              <a:t>There</a:t>
            </a:r>
            <a:r>
              <a:rPr lang="es-CO" b="1" dirty="0"/>
              <a:t> </a:t>
            </a:r>
            <a:r>
              <a:rPr lang="es-CO" b="1" dirty="0" err="1"/>
              <a:t>is</a:t>
            </a:r>
            <a:r>
              <a:rPr lang="es-CO" b="1" dirty="0"/>
              <a:t> a </a:t>
            </a:r>
            <a:r>
              <a:rPr lang="es-CO" b="1" dirty="0" err="1"/>
              <a:t>zebra</a:t>
            </a:r>
            <a:r>
              <a:rPr lang="es-CO" b="1" dirty="0"/>
              <a:t> in </a:t>
            </a:r>
            <a:r>
              <a:rPr lang="es-CO" b="1" dirty="0" err="1"/>
              <a:t>this</a:t>
            </a:r>
            <a:r>
              <a:rPr lang="es-CO" b="1" dirty="0"/>
              <a:t> </a:t>
            </a:r>
            <a:r>
              <a:rPr lang="es-CO" b="1" dirty="0" err="1"/>
              <a:t>picture</a:t>
            </a:r>
            <a:r>
              <a:rPr lang="es-CO" b="1" dirty="0"/>
              <a:t>. Do </a:t>
            </a:r>
            <a:r>
              <a:rPr lang="es-CO" b="1" dirty="0" err="1"/>
              <a:t>you</a:t>
            </a:r>
            <a:r>
              <a:rPr lang="es-CO" b="1" dirty="0"/>
              <a:t> </a:t>
            </a:r>
            <a:r>
              <a:rPr lang="es-CO" b="1" dirty="0" err="1"/>
              <a:t>see</a:t>
            </a:r>
            <a:r>
              <a:rPr lang="es-CO" b="1" dirty="0"/>
              <a:t> </a:t>
            </a:r>
            <a:r>
              <a:rPr lang="es-CO" b="1" dirty="0" err="1"/>
              <a:t>the</a:t>
            </a:r>
            <a:r>
              <a:rPr lang="es-CO" b="1" dirty="0"/>
              <a:t> </a:t>
            </a:r>
            <a:r>
              <a:rPr lang="es-CO" b="1" dirty="0" err="1"/>
              <a:t>zebra</a:t>
            </a:r>
            <a:r>
              <a:rPr lang="es-CO" b="1" dirty="0"/>
              <a:t>?</a:t>
            </a:r>
            <a:endParaRPr lang="es-ES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512" y="188640"/>
            <a:ext cx="8640960" cy="1143000"/>
          </a:xfrm>
        </p:spPr>
        <p:txBody>
          <a:bodyPr/>
          <a:lstStyle/>
          <a:p>
            <a:r>
              <a:rPr lang="es-CO" b="1" dirty="0" smtClean="0"/>
              <a:t>And </a:t>
            </a:r>
            <a:r>
              <a:rPr lang="es-CO" b="1" dirty="0" err="1" smtClean="0"/>
              <a:t>finally</a:t>
            </a:r>
            <a:r>
              <a:rPr lang="es-CO" b="1" dirty="0" smtClean="0"/>
              <a:t>, a </a:t>
            </a:r>
            <a:r>
              <a:rPr lang="es-CO" b="1" dirty="0" err="1" smtClean="0"/>
              <a:t>yellow</a:t>
            </a:r>
            <a:r>
              <a:rPr lang="es-CO" b="1" dirty="0" smtClean="0"/>
              <a:t> </a:t>
            </a:r>
            <a:r>
              <a:rPr lang="es-CO" b="1" dirty="0" err="1" smtClean="0"/>
              <a:t>submarine</a:t>
            </a:r>
            <a:r>
              <a:rPr lang="es-CO" b="1" dirty="0" smtClean="0"/>
              <a:t>!</a:t>
            </a:r>
            <a:endParaRPr lang="es-CO" b="1" dirty="0"/>
          </a:p>
        </p:txBody>
      </p:sp>
      <p:pic>
        <p:nvPicPr>
          <p:cNvPr id="4" name="The_Beatles-Yellow_Submarine_lyrics_[www.keepvid.com]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3263" y="1268761"/>
            <a:ext cx="7683151" cy="5122100"/>
          </a:xfrm>
        </p:spPr>
      </p:pic>
    </p:spTree>
    <p:extLst>
      <p:ext uri="{BB962C8B-B14F-4D97-AF65-F5344CB8AC3E}">
        <p14:creationId xmlns:p14="http://schemas.microsoft.com/office/powerpoint/2010/main" val="172720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CO" sz="6600" b="1"/>
              <a:t>The letter Bb</a:t>
            </a:r>
            <a:endParaRPr lang="es-ES" sz="6600" b="1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981200"/>
            <a:ext cx="3810000" cy="4114800"/>
          </a:xfrm>
        </p:spPr>
        <p:txBody>
          <a:bodyPr/>
          <a:lstStyle/>
          <a:p>
            <a:pPr algn="ctr">
              <a:buFontTx/>
              <a:buNone/>
            </a:pPr>
            <a:r>
              <a:rPr lang="es-CO" sz="2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Bb</a:t>
            </a:r>
            <a:endParaRPr lang="es-ES" sz="2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7" name="Picture 5" descr="C:\Documents and Settings\ANAMEDELLIN\Mis documentos\Mis imágenes\Alphabet\biscuit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14800" y="2057400"/>
            <a:ext cx="4648200" cy="31892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4114800" y="5486400"/>
            <a:ext cx="44958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CO" sz="2200" b="1"/>
              <a:t>The </a:t>
            </a:r>
            <a:r>
              <a:rPr lang="es-CO" sz="2200" b="1">
                <a:solidFill>
                  <a:srgbClr val="6600CC"/>
                </a:solidFill>
              </a:rPr>
              <a:t>biscuits</a:t>
            </a:r>
            <a:r>
              <a:rPr lang="es-CO" sz="2200" b="1">
                <a:solidFill>
                  <a:schemeClr val="bg1"/>
                </a:solidFill>
                <a:effectDag name="">
                  <a:cont type="tree" name="">
                    <a:effect ref="fillLine"/>
                    <a:outerShdw dist="38100" dir="13500000" algn="br">
                      <a:srgbClr val="FFFFFF"/>
                    </a:outerShdw>
                  </a:cont>
                  <a:cont type="tree" name="">
                    <a:effect ref="fillLine"/>
                    <a:outerShdw dist="38100" dir="2700000" algn="tl">
                      <a:srgbClr val="999999"/>
                    </a:outerShdw>
                  </a:cont>
                  <a:effect ref="fillLine"/>
                </a:effectDag>
              </a:rPr>
              <a:t> </a:t>
            </a:r>
            <a:r>
              <a:rPr lang="es-CO" sz="2200" b="1"/>
              <a:t>are tasty!</a:t>
            </a:r>
            <a:endParaRPr lang="es-ES" sz="2200" b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CO" sz="6600" b="1"/>
              <a:t>The letter Cc</a:t>
            </a:r>
            <a:endParaRPr lang="es-ES" sz="6600" b="1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s-CO" sz="220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Cc</a:t>
            </a:r>
            <a:endParaRPr lang="es-ES" sz="22000" b="1" dirty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174" name="Picture 6" descr="C:\Documents and Settings\ANAMEDELLIN\Mis documentos\Mis imágenes\Alphabet\cucumber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133600"/>
            <a:ext cx="3810000" cy="3810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4572000" y="6019800"/>
            <a:ext cx="44958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CO" sz="2200" b="1"/>
              <a:t>The </a:t>
            </a:r>
            <a:r>
              <a:rPr lang="es-CO" sz="2200" b="1">
                <a:solidFill>
                  <a:srgbClr val="008000"/>
                </a:solidFill>
              </a:rPr>
              <a:t>cucumbers</a:t>
            </a:r>
            <a:r>
              <a:rPr lang="es-CO" sz="2200" b="1"/>
              <a:t> are wholesome!</a:t>
            </a:r>
            <a:endParaRPr lang="es-ES" sz="2200" b="1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CO" sz="6600" b="1"/>
              <a:t>The letter Dd</a:t>
            </a:r>
            <a:endParaRPr lang="es-ES" sz="6600" b="1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2057400"/>
            <a:ext cx="3810000" cy="4114800"/>
          </a:xfrm>
        </p:spPr>
        <p:txBody>
          <a:bodyPr/>
          <a:lstStyle/>
          <a:p>
            <a:pPr algn="ctr">
              <a:buFontTx/>
              <a:buNone/>
            </a:pPr>
            <a:r>
              <a:rPr lang="es-CO" sz="22000" b="1" dirty="0" err="1">
                <a:solidFill>
                  <a:srgbClr val="D6009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Dd</a:t>
            </a:r>
            <a:endParaRPr lang="es-ES" sz="22000" b="1" dirty="0">
              <a:solidFill>
                <a:srgbClr val="D6009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22" name="Picture 6" descr="C:\Documents and Settings\ANAMEDELLIN\Mis documentos\Mis imágenes\Alphabet\dog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2133600"/>
            <a:ext cx="4648200" cy="35687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4343400" y="5867400"/>
            <a:ext cx="4495800" cy="42703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CO" sz="2200" b="1">
                <a:solidFill>
                  <a:schemeClr val="bg1"/>
                </a:solidFill>
              </a:rPr>
              <a:t>This is a white dog!</a:t>
            </a:r>
            <a:endParaRPr lang="es-ES" sz="22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CO" sz="6600" b="1"/>
              <a:t>The letter Ee</a:t>
            </a:r>
            <a:endParaRPr lang="es-ES" sz="6600" b="1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81200"/>
            <a:ext cx="3810000" cy="4114800"/>
          </a:xfrm>
        </p:spPr>
        <p:txBody>
          <a:bodyPr/>
          <a:lstStyle/>
          <a:p>
            <a:pPr>
              <a:buFontTx/>
              <a:buNone/>
            </a:pPr>
            <a:r>
              <a:rPr lang="es-CO" sz="25700" b="1" dirty="0" err="1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</a:t>
            </a:r>
            <a:endParaRPr lang="es-ES" sz="25700" b="1" dirty="0">
              <a:solidFill>
                <a:srgbClr val="99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6" name="Picture 6" descr="C:\Documents and Settings\ANAMEDELLIN\Mis documentos\Mis imágenes\Alphabet\elephant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19600" y="2209800"/>
            <a:ext cx="4343400" cy="3257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7" name="Text Box 7"/>
          <p:cNvSpPr txBox="1">
            <a:spLocks noChangeArrowheads="1"/>
          </p:cNvSpPr>
          <p:nvPr/>
        </p:nvSpPr>
        <p:spPr bwMode="auto">
          <a:xfrm>
            <a:off x="4343400" y="5715000"/>
            <a:ext cx="4495800" cy="4270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CO" sz="2200" b="1">
                <a:solidFill>
                  <a:schemeClr val="bg2"/>
                </a:solidFill>
              </a:rPr>
              <a:t>Elephants are big animals!</a:t>
            </a:r>
            <a:endParaRPr lang="es-ES" sz="2200" b="1">
              <a:solidFill>
                <a:schemeClr val="bg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CO" sz="6600" b="1"/>
              <a:t>The letter Ff</a:t>
            </a:r>
            <a:endParaRPr lang="es-ES" sz="6600" b="1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1981200"/>
            <a:ext cx="3810000" cy="4114800"/>
          </a:xfrm>
        </p:spPr>
        <p:txBody>
          <a:bodyPr/>
          <a:lstStyle/>
          <a:p>
            <a:pPr>
              <a:buFontTx/>
              <a:buNone/>
            </a:pPr>
            <a:r>
              <a:rPr lang="es-CO" sz="25700" b="1" dirty="0" err="1">
                <a:solidFill>
                  <a:srgbClr val="33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Ff</a:t>
            </a:r>
            <a:endParaRPr lang="es-ES" sz="25700" b="1" dirty="0">
              <a:solidFill>
                <a:srgbClr val="33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270" name="Picture 6" descr="C:\Documents and Settings\ANAMEDELLIN\Mis documentos\Mis imágenes\Alphabet\fig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86200" y="2051050"/>
            <a:ext cx="5029200" cy="37480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71" name="Text Box 7"/>
          <p:cNvSpPr txBox="1">
            <a:spLocks noChangeArrowheads="1"/>
          </p:cNvSpPr>
          <p:nvPr/>
        </p:nvSpPr>
        <p:spPr bwMode="auto">
          <a:xfrm>
            <a:off x="4343400" y="5715000"/>
            <a:ext cx="4495800" cy="4270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CO" sz="2200" b="1">
                <a:solidFill>
                  <a:srgbClr val="CC0000"/>
                </a:solidFill>
              </a:rPr>
              <a:t>The figs are red inside!</a:t>
            </a:r>
            <a:endParaRPr lang="es-ES" sz="2200" b="1">
              <a:solidFill>
                <a:srgbClr val="CC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CO" sz="6600" b="1"/>
              <a:t>The letter Gg</a:t>
            </a:r>
            <a:endParaRPr lang="es-ES" sz="6600" b="1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s-CO" sz="22000" b="1" dirty="0" err="1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Gg</a:t>
            </a:r>
            <a:endParaRPr lang="es-ES" sz="22000" b="1" dirty="0">
              <a:solidFill>
                <a:srgbClr val="FF993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294" name="Picture 6" descr="C:\Documents and Settings\ANAMEDELLIN\Mis documentos\Mis imágenes\Alphabet\goose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1828800"/>
            <a:ext cx="3519488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95" name="Text Box 7"/>
          <p:cNvSpPr txBox="1">
            <a:spLocks noChangeArrowheads="1"/>
          </p:cNvSpPr>
          <p:nvPr/>
        </p:nvSpPr>
        <p:spPr bwMode="auto">
          <a:xfrm>
            <a:off x="5029200" y="6019800"/>
            <a:ext cx="29718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CO" sz="1800" b="1">
                <a:solidFill>
                  <a:srgbClr val="292929"/>
                </a:solidFill>
              </a:rPr>
              <a:t>This is a white goose with </a:t>
            </a:r>
            <a:r>
              <a:rPr lang="es-CO" sz="1800" b="1">
                <a:solidFill>
                  <a:srgbClr val="FF6600"/>
                </a:solidFill>
              </a:rPr>
              <a:t>orange</a:t>
            </a:r>
            <a:r>
              <a:rPr lang="es-CO" sz="1800" b="1">
                <a:solidFill>
                  <a:srgbClr val="FF9900"/>
                </a:solidFill>
              </a:rPr>
              <a:t> </a:t>
            </a:r>
            <a:r>
              <a:rPr lang="es-CO" sz="1800" b="1">
                <a:solidFill>
                  <a:srgbClr val="292929"/>
                </a:solidFill>
              </a:rPr>
              <a:t>beak and legs!</a:t>
            </a:r>
            <a:endParaRPr lang="es-ES" sz="1800" b="1">
              <a:solidFill>
                <a:srgbClr val="29292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s-CO" sz="6600" b="1"/>
              <a:t>The letter Hh</a:t>
            </a:r>
            <a:endParaRPr lang="es-ES" sz="6600" b="1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752600"/>
            <a:ext cx="3962400" cy="4114800"/>
          </a:xfrm>
        </p:spPr>
        <p:txBody>
          <a:bodyPr/>
          <a:lstStyle/>
          <a:p>
            <a:pPr>
              <a:buFontTx/>
              <a:buNone/>
            </a:pPr>
            <a:r>
              <a:rPr lang="es-CO" sz="22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Hh</a:t>
            </a:r>
            <a:endParaRPr lang="es-ES" sz="22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3318" name="Picture 6" descr="C:\Documents and Settings\ANAMEDELLIN\Mis documentos\Mis imágenes\Alphabet\city-houses.jpg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3800" y="1589088"/>
            <a:ext cx="5410200" cy="377983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4267200" y="5562600"/>
            <a:ext cx="4191000" cy="822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CO" b="1">
                <a:solidFill>
                  <a:srgbClr val="292929"/>
                </a:solidFill>
              </a:rPr>
              <a:t>Look at the houses! There are a lot of houses!</a:t>
            </a:r>
            <a:endParaRPr lang="es-ES" b="1">
              <a:solidFill>
                <a:srgbClr val="292929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iseño predeterminad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378</Words>
  <Application>Microsoft Office PowerPoint</Application>
  <PresentationFormat>Presentación en pantalla (4:3)</PresentationFormat>
  <Paragraphs>86</Paragraphs>
  <Slides>28</Slides>
  <Notes>1</Notes>
  <HiddenSlides>0</HiddenSlides>
  <MMClips>3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28</vt:i4>
      </vt:variant>
    </vt:vector>
  </HeadingPairs>
  <TitlesOfParts>
    <vt:vector size="30" baseType="lpstr">
      <vt:lpstr>Diseño predeterminado</vt:lpstr>
      <vt:lpstr>Imagen de mapa de bits</vt:lpstr>
      <vt:lpstr>Memorize the alphabet! Uppercase and lowercase:</vt:lpstr>
      <vt:lpstr>The letter Aa</vt:lpstr>
      <vt:lpstr>The letter Bb</vt:lpstr>
      <vt:lpstr>The letter Cc</vt:lpstr>
      <vt:lpstr>The letter Dd</vt:lpstr>
      <vt:lpstr>The letter Ee</vt:lpstr>
      <vt:lpstr>The letter Ff</vt:lpstr>
      <vt:lpstr>The letter Gg</vt:lpstr>
      <vt:lpstr>The letter Hh</vt:lpstr>
      <vt:lpstr>The letter Ii</vt:lpstr>
      <vt:lpstr>The letter Jj</vt:lpstr>
      <vt:lpstr>The letter Kk</vt:lpstr>
      <vt:lpstr>The letter Ll</vt:lpstr>
      <vt:lpstr>The letter Mm</vt:lpstr>
      <vt:lpstr>The letter Nn</vt:lpstr>
      <vt:lpstr>The letter Oo</vt:lpstr>
      <vt:lpstr>The letter Pp</vt:lpstr>
      <vt:lpstr>The letter Qq</vt:lpstr>
      <vt:lpstr>The letter Rr</vt:lpstr>
      <vt:lpstr>The letter Ss</vt:lpstr>
      <vt:lpstr>The letter Tt</vt:lpstr>
      <vt:lpstr>The letter Uu</vt:lpstr>
      <vt:lpstr>The letter Vv</vt:lpstr>
      <vt:lpstr>The letter Ww</vt:lpstr>
      <vt:lpstr>The letter Xx</vt:lpstr>
      <vt:lpstr>The letter Yy</vt:lpstr>
      <vt:lpstr>The letter Zz</vt:lpstr>
      <vt:lpstr>And finally, a yellow submarine!</vt:lpstr>
    </vt:vector>
  </TitlesOfParts>
  <Company>BANCO POPULAR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Memorize the alphabet!</dc:title>
  <dc:creator>anamedellin</dc:creator>
  <cp:lastModifiedBy>jerarc</cp:lastModifiedBy>
  <cp:revision>45</cp:revision>
  <dcterms:created xsi:type="dcterms:W3CDTF">2010-08-20T14:54:00Z</dcterms:created>
  <dcterms:modified xsi:type="dcterms:W3CDTF">2010-08-21T01:04:49Z</dcterms:modified>
</cp:coreProperties>
</file>