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notesSlides/notesSlide6.xml" ContentType="application/vnd.openxmlformats-officedocument.presentationml.notesSlide+xml"/>
  <Override PartName="/ppt/notesSlides/notesSlide7.xml" ContentType="application/vnd.openxmlformats-officedocument.presentationml.notesSlide+xml"/>
  <Override PartName="/ppt/slides/slide7.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9"/>
  </p:notesMasterIdLst>
  <p:sldIdLst>
    <p:sldId id="256" r:id="rId2"/>
    <p:sldId id="257" r:id="rId3"/>
    <p:sldId id="258" r:id="rId4"/>
    <p:sldId id="259" r:id="rId5"/>
    <p:sldId id="260" r:id="rId6"/>
    <p:sldId id="261" r:id="rId7"/>
    <p:sldId id="262" r:id="rId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4" d="100"/>
          <a:sy n="74" d="100"/>
        </p:scale>
        <p:origin x="-1044" y="-90"/>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90F433F-0F52-4972-99B5-9B923C3E3511}" type="datetimeFigureOut">
              <a:rPr lang="en-US" smtClean="0"/>
              <a:pPr/>
              <a:t>9/15/2010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29B8CEA-D074-47D2-BA1B-CF518929B07A}"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529B8CEA-D074-47D2-BA1B-CF518929B07A}" type="slidenum">
              <a:rPr lang="en-US" smtClean="0"/>
              <a:pPr/>
              <a:t>1</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529B8CEA-D074-47D2-BA1B-CF518929B07A}" type="slidenum">
              <a:rPr lang="en-US" smtClean="0"/>
              <a:pPr/>
              <a:t>2</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529B8CEA-D074-47D2-BA1B-CF518929B07A}" type="slidenum">
              <a:rPr lang="en-US" smtClean="0"/>
              <a:pPr/>
              <a:t>3</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529B8CEA-D074-47D2-BA1B-CF518929B07A}" type="slidenum">
              <a:rPr lang="en-US" smtClean="0"/>
              <a:pPr/>
              <a:t>4</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529B8CEA-D074-47D2-BA1B-CF518929B07A}" type="slidenum">
              <a:rPr lang="en-US" smtClean="0"/>
              <a:pPr/>
              <a:t>5</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529B8CEA-D074-47D2-BA1B-CF518929B07A}" type="slidenum">
              <a:rPr lang="en-US" smtClean="0"/>
              <a:pPr/>
              <a:t>6</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529B8CEA-D074-47D2-BA1B-CF518929B07A}" type="slidenum">
              <a:rPr lang="en-US" smtClean="0"/>
              <a:pPr/>
              <a:t>7</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9/15/2010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9/15/2010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9/15/2010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9/15/2010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9/15/2010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9/15/2010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9/15/2010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9/15/2010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9/15/2010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9/15/2010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9/15/2010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9/15/2010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Responsible </a:t>
            </a:r>
            <a:r>
              <a:rPr lang="en-US" dirty="0" err="1" smtClean="0"/>
              <a:t>Behaviour</a:t>
            </a:r>
            <a:r>
              <a:rPr lang="en-US" dirty="0" smtClean="0"/>
              <a:t> - CHSMC</a:t>
            </a:r>
            <a:endParaRPr lang="en-US" dirty="0"/>
          </a:p>
        </p:txBody>
      </p:sp>
      <p:sp>
        <p:nvSpPr>
          <p:cNvPr id="3" name="Subtitle 2"/>
          <p:cNvSpPr>
            <a:spLocks noGrp="1"/>
          </p:cNvSpPr>
          <p:nvPr>
            <p:ph type="subTitle" idx="1"/>
          </p:nvPr>
        </p:nvSpPr>
        <p:spPr/>
        <p:txBody>
          <a:bodyPr/>
          <a:lstStyle/>
          <a:p>
            <a:r>
              <a:rPr lang="en-US" dirty="0" smtClean="0"/>
              <a:t>HONESTY</a:t>
            </a:r>
          </a:p>
          <a:p>
            <a:r>
              <a:rPr lang="en-US" dirty="0" smtClean="0"/>
              <a:t>RESPECT</a:t>
            </a:r>
          </a:p>
          <a:p>
            <a:r>
              <a:rPr lang="en-US" dirty="0" smtClean="0"/>
              <a:t>RESPONSIBILITY</a:t>
            </a:r>
          </a:p>
          <a:p>
            <a:endParaRPr lang="en-US" dirty="0" smtClean="0"/>
          </a:p>
          <a:p>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Honesty</a:t>
            </a:r>
            <a:endParaRPr lang="en-US" dirty="0"/>
          </a:p>
        </p:txBody>
      </p:sp>
      <p:sp>
        <p:nvSpPr>
          <p:cNvPr id="3" name="Content Placeholder 2"/>
          <p:cNvSpPr>
            <a:spLocks noGrp="1"/>
          </p:cNvSpPr>
          <p:nvPr>
            <p:ph idx="1"/>
          </p:nvPr>
        </p:nvSpPr>
        <p:spPr/>
        <p:txBody>
          <a:bodyPr>
            <a:normAutofit/>
          </a:bodyPr>
          <a:lstStyle/>
          <a:p>
            <a:r>
              <a:rPr lang="en-GB" dirty="0" smtClean="0"/>
              <a:t> </a:t>
            </a:r>
            <a:r>
              <a:rPr lang="en-GB" b="1" dirty="0" smtClean="0"/>
              <a:t>At CHSMC, </a:t>
            </a:r>
            <a:r>
              <a:rPr lang="en-GB" dirty="0" smtClean="0"/>
              <a:t>recognizing our human limitations is viewed as a stepping stone to responsible behaviour and moral growth. </a:t>
            </a:r>
            <a:r>
              <a:rPr lang="en-GB" u="sng" dirty="0" smtClean="0"/>
              <a:t>Self-awareness</a:t>
            </a:r>
            <a:r>
              <a:rPr lang="en-GB" dirty="0" smtClean="0"/>
              <a:t> should be encouraged and therefore students should be provided with the support needed to come to this important realization. This step will be followed by further support that will lead the students to become aware of their </a:t>
            </a:r>
            <a:r>
              <a:rPr lang="en-GB" u="sng" dirty="0" smtClean="0"/>
              <a:t>self-management</a:t>
            </a:r>
            <a:r>
              <a:rPr lang="en-GB" dirty="0" smtClean="0"/>
              <a:t> needs.   </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Honesty</a:t>
            </a:r>
            <a:endParaRPr lang="en-US" dirty="0"/>
          </a:p>
        </p:txBody>
      </p:sp>
      <p:sp>
        <p:nvSpPr>
          <p:cNvPr id="3" name="Content Placeholder 2"/>
          <p:cNvSpPr>
            <a:spLocks noGrp="1"/>
          </p:cNvSpPr>
          <p:nvPr>
            <p:ph idx="1"/>
          </p:nvPr>
        </p:nvSpPr>
        <p:spPr/>
        <p:txBody>
          <a:bodyPr>
            <a:normAutofit fontScale="85000" lnSpcReduction="10000"/>
          </a:bodyPr>
          <a:lstStyle/>
          <a:p>
            <a:pPr>
              <a:buNone/>
            </a:pPr>
            <a:r>
              <a:rPr lang="en-GB" dirty="0" smtClean="0"/>
              <a:t> </a:t>
            </a:r>
            <a:endParaRPr lang="en-US" dirty="0" smtClean="0"/>
          </a:p>
          <a:p>
            <a:r>
              <a:rPr lang="en-GB" dirty="0" smtClean="0"/>
              <a:t>This requires : </a:t>
            </a:r>
          </a:p>
          <a:p>
            <a:r>
              <a:rPr lang="en-GB" dirty="0" smtClean="0"/>
              <a:t>A safe environment with specific structures that encourage such behaviour.</a:t>
            </a:r>
          </a:p>
          <a:p>
            <a:r>
              <a:rPr lang="en-GB" dirty="0" smtClean="0"/>
              <a:t>That students are supported to go through a reflective process that answers the following questions:</a:t>
            </a:r>
          </a:p>
          <a:p>
            <a:r>
              <a:rPr lang="en-GB" dirty="0" smtClean="0"/>
              <a:t>What and how it happened? Why was it bad? How were you involved? How can you take responsibility? How can we support you? Finally, How would you approach this </a:t>
            </a:r>
            <a:r>
              <a:rPr lang="en-GB" dirty="0" smtClean="0"/>
              <a:t>similar </a:t>
            </a:r>
            <a:r>
              <a:rPr lang="en-GB" dirty="0" smtClean="0"/>
              <a:t>situation in the future?</a:t>
            </a:r>
          </a:p>
          <a:p>
            <a:endParaRPr lang="en-GB" dirty="0" smtClean="0"/>
          </a:p>
          <a:p>
            <a:endParaRPr lang="en-GB" dirty="0" smtClean="0"/>
          </a:p>
          <a:p>
            <a:endParaRPr lang="en-US" dirty="0" smtClean="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Respect</a:t>
            </a:r>
            <a:endParaRPr lang="en-US" dirty="0"/>
          </a:p>
        </p:txBody>
      </p:sp>
      <p:sp>
        <p:nvSpPr>
          <p:cNvPr id="3" name="Content Placeholder 2"/>
          <p:cNvSpPr>
            <a:spLocks noGrp="1"/>
          </p:cNvSpPr>
          <p:nvPr>
            <p:ph idx="1"/>
          </p:nvPr>
        </p:nvSpPr>
        <p:spPr/>
        <p:txBody>
          <a:bodyPr>
            <a:normAutofit/>
          </a:bodyPr>
          <a:lstStyle/>
          <a:p>
            <a:pPr>
              <a:buNone/>
            </a:pPr>
            <a:r>
              <a:rPr lang="en-GB" dirty="0" smtClean="0"/>
              <a:t>    </a:t>
            </a:r>
            <a:r>
              <a:rPr lang="en-GB" b="1" dirty="0" smtClean="0"/>
              <a:t>Respect </a:t>
            </a:r>
            <a:r>
              <a:rPr lang="en-GB" dirty="0" smtClean="0"/>
              <a:t>- Such behaviour is considered to be an opportunity wherein the involved is taught to become more </a:t>
            </a:r>
            <a:r>
              <a:rPr lang="en-GB" u="sng" dirty="0" smtClean="0"/>
              <a:t>socially aware</a:t>
            </a:r>
            <a:r>
              <a:rPr lang="en-GB" dirty="0" smtClean="0"/>
              <a:t> and more aware of the effect this behaviour could have on </a:t>
            </a:r>
            <a:r>
              <a:rPr lang="en-GB" u="sng" dirty="0" smtClean="0"/>
              <a:t>relationships</a:t>
            </a:r>
            <a:r>
              <a:rPr lang="en-GB" dirty="0" smtClean="0"/>
              <a:t>. </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Respect</a:t>
            </a:r>
            <a:endParaRPr lang="en-US" dirty="0"/>
          </a:p>
        </p:txBody>
      </p:sp>
      <p:sp>
        <p:nvSpPr>
          <p:cNvPr id="3" name="Content Placeholder 2"/>
          <p:cNvSpPr>
            <a:spLocks noGrp="1"/>
          </p:cNvSpPr>
          <p:nvPr>
            <p:ph idx="1"/>
          </p:nvPr>
        </p:nvSpPr>
        <p:spPr/>
        <p:txBody>
          <a:bodyPr>
            <a:normAutofit fontScale="92500" lnSpcReduction="10000"/>
          </a:bodyPr>
          <a:lstStyle/>
          <a:p>
            <a:r>
              <a:rPr lang="en-GB" b="1" dirty="0" smtClean="0"/>
              <a:t>Respect </a:t>
            </a:r>
            <a:r>
              <a:rPr lang="en-GB" dirty="0" smtClean="0"/>
              <a:t>- This approach becomes crucial that the harm caused to the self, others and the environment and the learning needs of the student causing the harm, are both taken in consideration when the action is being taken. </a:t>
            </a:r>
            <a:endParaRPr lang="en-US" dirty="0" smtClean="0"/>
          </a:p>
          <a:p>
            <a:pPr>
              <a:buNone/>
            </a:pPr>
            <a:endParaRPr lang="en-GB" dirty="0" smtClean="0"/>
          </a:p>
          <a:p>
            <a:pPr>
              <a:buNone/>
            </a:pPr>
            <a:r>
              <a:rPr lang="en-GB" dirty="0" smtClean="0"/>
              <a:t>CHSMC ensures that the students are made aware of the result of their action on others , self and the </a:t>
            </a:r>
            <a:r>
              <a:rPr lang="en-GB" dirty="0" err="1" smtClean="0"/>
              <a:t>enviroment</a:t>
            </a:r>
            <a:r>
              <a:rPr lang="en-GB" dirty="0" smtClean="0"/>
              <a:t>. This paves the way to the final step that to take Responsibility. </a:t>
            </a:r>
            <a:endParaRPr lang="en-US" dirty="0" smtClean="0"/>
          </a:p>
          <a:p>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Responsibility</a:t>
            </a:r>
            <a:endParaRPr lang="en-US" dirty="0"/>
          </a:p>
        </p:txBody>
      </p:sp>
      <p:sp>
        <p:nvSpPr>
          <p:cNvPr id="3" name="Content Placeholder 2"/>
          <p:cNvSpPr>
            <a:spLocks noGrp="1"/>
          </p:cNvSpPr>
          <p:nvPr>
            <p:ph idx="1"/>
          </p:nvPr>
        </p:nvSpPr>
        <p:spPr/>
        <p:txBody>
          <a:bodyPr>
            <a:normAutofit/>
          </a:bodyPr>
          <a:lstStyle/>
          <a:p>
            <a:pPr>
              <a:buNone/>
            </a:pPr>
            <a:r>
              <a:rPr lang="en-GB" dirty="0" smtClean="0"/>
              <a:t>  </a:t>
            </a:r>
            <a:endParaRPr lang="en-US" dirty="0" smtClean="0"/>
          </a:p>
          <a:p>
            <a:r>
              <a:rPr lang="en-GB" dirty="0" smtClean="0"/>
              <a:t> </a:t>
            </a:r>
            <a:r>
              <a:rPr lang="en-GB" b="1" dirty="0" smtClean="0"/>
              <a:t>Responsibility</a:t>
            </a:r>
            <a:r>
              <a:rPr lang="en-GB" dirty="0" smtClean="0"/>
              <a:t> - The biggest lessons of life were not learnt until people were faced with the consequences of their erratic </a:t>
            </a:r>
            <a:r>
              <a:rPr lang="en-GB" smtClean="0"/>
              <a:t>choices      (</a:t>
            </a:r>
            <a:r>
              <a:rPr lang="en-GB" dirty="0" smtClean="0"/>
              <a:t>Sir Alex Ferguson). </a:t>
            </a:r>
          </a:p>
          <a:p>
            <a:endParaRPr lang="en-GB" dirty="0" smtClean="0"/>
          </a:p>
          <a:p>
            <a:r>
              <a:rPr lang="en-GB" dirty="0" smtClean="0"/>
              <a:t>As Dr. </a:t>
            </a:r>
            <a:r>
              <a:rPr lang="en-GB" dirty="0" err="1" smtClean="0"/>
              <a:t>Popkin</a:t>
            </a:r>
            <a:r>
              <a:rPr lang="en-GB" dirty="0" smtClean="0"/>
              <a:t> says: Responsibility = Choices + Consequences. </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Responsibility</a:t>
            </a:r>
            <a:endParaRPr lang="en-US" dirty="0"/>
          </a:p>
        </p:txBody>
      </p:sp>
      <p:sp>
        <p:nvSpPr>
          <p:cNvPr id="3" name="Content Placeholder 2"/>
          <p:cNvSpPr>
            <a:spLocks noGrp="1"/>
          </p:cNvSpPr>
          <p:nvPr>
            <p:ph idx="1"/>
          </p:nvPr>
        </p:nvSpPr>
        <p:spPr/>
        <p:txBody>
          <a:bodyPr>
            <a:normAutofit fontScale="92500" lnSpcReduction="20000"/>
          </a:bodyPr>
          <a:lstStyle/>
          <a:p>
            <a:r>
              <a:rPr lang="en-GB" dirty="0" smtClean="0"/>
              <a:t>Consequences improve </a:t>
            </a:r>
            <a:r>
              <a:rPr lang="en-GB" u="sng" dirty="0" smtClean="0"/>
              <a:t>Responsible Decision Making</a:t>
            </a:r>
            <a:r>
              <a:rPr lang="en-GB" dirty="0" smtClean="0"/>
              <a:t>.    </a:t>
            </a:r>
            <a:endParaRPr lang="en-US" dirty="0" smtClean="0"/>
          </a:p>
          <a:p>
            <a:pPr>
              <a:buNone/>
            </a:pPr>
            <a:endParaRPr lang="en-US" dirty="0" smtClean="0"/>
          </a:p>
          <a:p>
            <a:r>
              <a:rPr lang="en-GB" dirty="0" smtClean="0"/>
              <a:t>At CHSMC -Behaviour which diverts from the expectations outlined in this policy is tackled in a fair and equitable manner, by proceeding through the five phases listed in the relevant procedures for each school - phase 1 being the mildest and phase 5 the most serious. Please refer to Appendix 5 for Chiswick House School and Appendix 6 for St. Martin’s College.</a:t>
            </a:r>
            <a:endParaRPr lang="en-US" b="1" dirty="0" smtClean="0"/>
          </a:p>
          <a:p>
            <a:endParaRPr lang="en-US" dirty="0" smtClean="0"/>
          </a:p>
          <a:p>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60</TotalTime>
  <Words>121</Words>
  <Application>Microsoft Office PowerPoint</Application>
  <PresentationFormat>On-screen Show (4:3)</PresentationFormat>
  <Paragraphs>35</Paragraphs>
  <Slides>7</Slides>
  <Notes>7</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Office Theme</vt:lpstr>
      <vt:lpstr>Responsible Behaviour - CHSMC</vt:lpstr>
      <vt:lpstr>Honesty</vt:lpstr>
      <vt:lpstr>Honesty</vt:lpstr>
      <vt:lpstr>Respect</vt:lpstr>
      <vt:lpstr>Respect</vt:lpstr>
      <vt:lpstr>Responsibility</vt:lpstr>
      <vt:lpstr>Responsibility</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Responsible Behaviour - CHSMC</dc:title>
  <dc:creator>Julian Xuereb</dc:creator>
  <cp:lastModifiedBy>Julian Xuereb</cp:lastModifiedBy>
  <cp:revision>9</cp:revision>
  <dcterms:created xsi:type="dcterms:W3CDTF">2006-08-16T00:00:00Z</dcterms:created>
  <dcterms:modified xsi:type="dcterms:W3CDTF">2010-09-15T09:13:42Z</dcterms:modified>
</cp:coreProperties>
</file>