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78" r:id="rId3"/>
    <p:sldId id="279" r:id="rId4"/>
    <p:sldId id="260" r:id="rId5"/>
    <p:sldId id="275" r:id="rId6"/>
    <p:sldId id="274" r:id="rId7"/>
    <p:sldId id="272" r:id="rId8"/>
    <p:sldId id="273" r:id="rId9"/>
    <p:sldId id="270" r:id="rId10"/>
    <p:sldId id="277" r:id="rId11"/>
    <p:sldId id="271" r:id="rId12"/>
    <p:sldId id="280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EEE"/>
    <a:srgbClr val="C5F0FF"/>
    <a:srgbClr val="F64616"/>
    <a:srgbClr val="FF0000"/>
    <a:srgbClr val="C3912D"/>
    <a:srgbClr val="1DD326"/>
    <a:srgbClr val="EB21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6831-CE39-4306-BFC5-78C9642666BD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2B47-DE76-4537-87E2-09CE0732E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356E0-29B8-4BF0-90A2-FB225EA8807C}" type="slidenum">
              <a:rPr lang="en-AU"/>
              <a:pPr/>
              <a:t>10</a:t>
            </a:fld>
            <a:endParaRPr lang="en-A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1C3B0-E58B-4098-A7F9-60CD647B0EC4}" type="slidenum">
              <a:rPr lang="en-AU"/>
              <a:pPr/>
              <a:t>6</a:t>
            </a:fld>
            <a:endParaRPr lang="en-A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33612-2203-4488-939E-47FAB7FB768B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33612-2203-4488-939E-47FAB7FB768B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2B47-DE76-4537-87E2-09CE0732E0A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94EA-382D-4F00-92B1-3D79F65D2D3A}" type="datetimeFigureOut">
              <a:rPr lang="en-US" smtClean="0"/>
              <a:pPr/>
              <a:t>5/11/2010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911E-59B6-4924-BABD-18C4DF0199D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hangeagency.org/_dbase_upl/strat_questioning_man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www.tuckandee.com.a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5" y="1296555"/>
            <a:ext cx="9075535" cy="55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115796" y="5191360"/>
            <a:ext cx="244754" cy="4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</a:rPr>
              <a:t>’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42844" y="857232"/>
            <a:ext cx="88583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ill Sans" charset="0"/>
              </a:rPr>
              <a:t> A dialogue between equals:-    Relaxed at ease within your own style.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290"/>
            <a:ext cx="548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STRATEGIC CONVERSATION </a:t>
            </a:r>
            <a:endParaRPr lang="en-A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600076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Move beyond debate and discussion and into conversation.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728788" y="-22225"/>
            <a:ext cx="10909301" cy="7104063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857620" y="6150114"/>
            <a:ext cx="5130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</a:rPr>
              <a:t>OUTCOMES  FOCUSSED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9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YSTEMS DESIGN BNPB\LEARNING 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8748679" cy="609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371600" y="914400"/>
            <a:ext cx="5372100" cy="5372100"/>
            <a:chOff x="2160" y="1440"/>
            <a:chExt cx="8460" cy="8460"/>
          </a:xfrm>
        </p:grpSpPr>
        <p:sp>
          <p:nvSpPr>
            <p:cNvPr id="2051" name="WordArt 3"/>
            <p:cNvSpPr>
              <a:spLocks noChangeArrowheads="1" noChangeShapeType="1" noTextEdit="1"/>
            </p:cNvSpPr>
            <p:nvPr/>
          </p:nvSpPr>
          <p:spPr bwMode="auto">
            <a:xfrm rot="-515908">
              <a:off x="2750" y="5670"/>
              <a:ext cx="3665" cy="281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en-AU" sz="5400" kern="10" spc="0" smtClean="0">
                  <a:ln w="28575">
                    <a:solidFill>
                      <a:srgbClr val="FFCC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WHAT </a:t>
              </a:r>
            </a:p>
            <a:p>
              <a:pPr algn="ctr" rtl="0"/>
              <a:r>
                <a:rPr lang="en-AU" sz="5400" kern="10" spc="0" smtClean="0">
                  <a:ln w="28575">
                    <a:solidFill>
                      <a:srgbClr val="FFCC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results </a:t>
              </a:r>
            </a:p>
            <a:p>
              <a:pPr algn="ctr" rtl="0"/>
              <a:r>
                <a:rPr lang="en-AU" sz="5400" kern="10" spc="0" smtClean="0">
                  <a:ln w="28575">
                    <a:solidFill>
                      <a:srgbClr val="FFCC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do we want ?</a:t>
              </a:r>
              <a:endParaRPr lang="en-AU" sz="5400" kern="10" spc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noFill/>
                <a:effectLst/>
                <a:latin typeface="Comic Sans MS"/>
              </a:endParaRPr>
            </a:p>
          </p:txBody>
        </p:sp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 rot="576108">
              <a:off x="2947" y="2568"/>
              <a:ext cx="2832" cy="2389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2319"/>
                </a:avLst>
              </a:prstTxWarp>
            </a:bodyPr>
            <a:lstStyle/>
            <a:p>
              <a:pPr algn="ctr" rtl="0"/>
              <a:r>
                <a:rPr lang="en-AU" sz="6000" kern="10" spc="0" smtClean="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/>
                  <a:latin typeface="Arial"/>
                  <a:cs typeface="Arial"/>
                </a:rPr>
                <a:t>WHY</a:t>
              </a:r>
            </a:p>
            <a:p>
              <a:pPr algn="ctr" rtl="0"/>
              <a:r>
                <a:rPr lang="en-AU" sz="6000" kern="10" spc="0" smtClean="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/>
                  <a:latin typeface="Arial"/>
                  <a:cs typeface="Arial"/>
                </a:rPr>
                <a:t>are we</a:t>
              </a:r>
            </a:p>
            <a:p>
              <a:pPr algn="ctr" rtl="0"/>
              <a:r>
                <a:rPr lang="en-AU" sz="6000" kern="10" spc="0" smtClean="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/>
                  <a:latin typeface="Arial"/>
                  <a:cs typeface="Arial"/>
                </a:rPr>
                <a:t>doing this?</a:t>
              </a:r>
              <a:endParaRPr lang="en-AU" sz="6000" kern="10" spc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noFill/>
                <a:effectLst/>
                <a:latin typeface="Arial"/>
                <a:cs typeface="Arial"/>
              </a:endParaRPr>
            </a:p>
          </p:txBody>
        </p:sp>
        <p:sp>
          <p:nvSpPr>
            <p:cNvPr id="2053" name="WordArt 5"/>
            <p:cNvSpPr>
              <a:spLocks noChangeArrowheads="1" noChangeShapeType="1" noTextEdit="1"/>
            </p:cNvSpPr>
            <p:nvPr/>
          </p:nvSpPr>
          <p:spPr bwMode="auto">
            <a:xfrm rot="-401248">
              <a:off x="6685" y="2568"/>
              <a:ext cx="3064" cy="256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rtl="0"/>
              <a:r>
                <a:rPr lang="en-AU" sz="5400" kern="10" spc="0" smtClean="0"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WHO</a:t>
              </a:r>
            </a:p>
            <a:p>
              <a:pPr algn="ctr" rtl="0"/>
              <a:r>
                <a:rPr lang="en-AU" sz="5400" kern="10" spc="0" smtClean="0"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do we</a:t>
              </a:r>
            </a:p>
            <a:p>
              <a:pPr algn="ctr" rtl="0"/>
              <a:r>
                <a:rPr lang="en-AU" sz="5400" kern="10" spc="0" smtClean="0"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engage ?</a:t>
              </a:r>
              <a:endParaRPr lang="en-AU" sz="5400" kern="10" spc="0">
                <a:ln w="15875">
                  <a:solidFill>
                    <a:srgbClr val="0000FF"/>
                  </a:solidFill>
                  <a:round/>
                  <a:headEnd/>
                  <a:tailEnd/>
                </a:ln>
                <a:noFill/>
                <a:effectLst/>
                <a:latin typeface="Comic Sans MS"/>
              </a:endParaRPr>
            </a:p>
          </p:txBody>
        </p:sp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 rot="-93485">
              <a:off x="6882" y="5388"/>
              <a:ext cx="2462" cy="2942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 rtl="0"/>
              <a:r>
                <a:rPr lang="en-AU" sz="6000" kern="10" spc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HOW</a:t>
              </a:r>
            </a:p>
            <a:p>
              <a:pPr algn="ctr" rtl="0"/>
              <a:r>
                <a:rPr lang="en-AU" sz="6000" kern="10" spc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are results</a:t>
              </a:r>
            </a:p>
            <a:p>
              <a:pPr algn="ctr" rtl="0"/>
              <a:r>
                <a:rPr lang="en-AU" sz="6000" kern="10" spc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noFill/>
                  <a:effectLst/>
                  <a:latin typeface="Comic Sans MS"/>
                </a:rPr>
                <a:t>delivered ?</a:t>
              </a:r>
              <a:endParaRPr lang="en-AU" sz="6000" kern="10" spc="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noFill/>
                <a:effectLst/>
                <a:latin typeface="Comic Sans MS"/>
              </a:endParaRPr>
            </a:p>
          </p:txBody>
        </p:sp>
        <p:sp>
          <p:nvSpPr>
            <p:cNvPr id="2055" name="WordArt 7"/>
            <p:cNvSpPr>
              <a:spLocks noChangeArrowheads="1" noChangeShapeType="1" noTextEdit="1"/>
            </p:cNvSpPr>
            <p:nvPr/>
          </p:nvSpPr>
          <p:spPr bwMode="auto">
            <a:xfrm rot="205634">
              <a:off x="5701" y="5106"/>
              <a:ext cx="1045" cy="56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AU" sz="14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CC99FF"/>
                  </a:solidFill>
                  <a:effectLst/>
                  <a:latin typeface="Times New Roman"/>
                  <a:cs typeface="Times New Roman"/>
                </a:rPr>
                <a:t> O  U  R</a:t>
              </a:r>
            </a:p>
            <a:p>
              <a:pPr algn="ctr" rtl="0"/>
              <a:r>
                <a:rPr lang="en-AU" sz="14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CC99FF"/>
                  </a:solidFill>
                  <a:effectLst/>
                  <a:latin typeface="Times New Roman"/>
                  <a:cs typeface="Times New Roman"/>
                </a:rPr>
                <a:t>FOCUS</a:t>
              </a:r>
              <a:endParaRPr lang="en-AU" sz="1400" kern="10" spc="0">
                <a:ln w="9525">
                  <a:noFill/>
                  <a:round/>
                  <a:headEnd/>
                  <a:tailEnd/>
                </a:ln>
                <a:solidFill>
                  <a:srgbClr val="CC99FF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flipV="1">
              <a:off x="5111" y="3132"/>
              <a:ext cx="2558" cy="1128"/>
            </a:xfrm>
            <a:custGeom>
              <a:avLst/>
              <a:gdLst>
                <a:gd name="G0" fmla="+- 6171 0 0"/>
                <a:gd name="G1" fmla="+- 9738 0 0"/>
                <a:gd name="G2" fmla="+- 6180 0 0"/>
                <a:gd name="G3" fmla="+- 21600 0 6171"/>
                <a:gd name="G4" fmla="+- 21600 0 9738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120 h 21600"/>
                <a:gd name="T4" fmla="*/ 10800 w 21600"/>
                <a:gd name="T5" fmla="*/ 16606 h 21600"/>
                <a:gd name="T6" fmla="*/ 21600 w 21600"/>
                <a:gd name="T7" fmla="*/ 15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171" y="6180"/>
                  </a:lnTo>
                  <a:lnTo>
                    <a:pt x="9738" y="6180"/>
                  </a:lnTo>
                  <a:lnTo>
                    <a:pt x="9738" y="13633"/>
                  </a:lnTo>
                  <a:lnTo>
                    <a:pt x="4414" y="13633"/>
                  </a:lnTo>
                  <a:lnTo>
                    <a:pt x="4414" y="8639"/>
                  </a:lnTo>
                  <a:lnTo>
                    <a:pt x="0" y="15120"/>
                  </a:lnTo>
                  <a:lnTo>
                    <a:pt x="4414" y="21600"/>
                  </a:lnTo>
                  <a:lnTo>
                    <a:pt x="4414" y="16606"/>
                  </a:lnTo>
                  <a:lnTo>
                    <a:pt x="17186" y="16606"/>
                  </a:lnTo>
                  <a:lnTo>
                    <a:pt x="17186" y="21600"/>
                  </a:lnTo>
                  <a:lnTo>
                    <a:pt x="21600" y="15120"/>
                  </a:lnTo>
                  <a:lnTo>
                    <a:pt x="17186" y="8639"/>
                  </a:lnTo>
                  <a:lnTo>
                    <a:pt x="17186" y="13633"/>
                  </a:lnTo>
                  <a:lnTo>
                    <a:pt x="11862" y="13633"/>
                  </a:lnTo>
                  <a:lnTo>
                    <a:pt x="11862" y="6180"/>
                  </a:lnTo>
                  <a:lnTo>
                    <a:pt x="15429" y="618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5111" y="6798"/>
              <a:ext cx="2558" cy="1128"/>
            </a:xfrm>
            <a:custGeom>
              <a:avLst/>
              <a:gdLst>
                <a:gd name="G0" fmla="+- 6171 0 0"/>
                <a:gd name="G1" fmla="+- 9738 0 0"/>
                <a:gd name="G2" fmla="+- 6180 0 0"/>
                <a:gd name="G3" fmla="+- 21600 0 6171"/>
                <a:gd name="G4" fmla="+- 21600 0 9738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120 h 21600"/>
                <a:gd name="T4" fmla="*/ 10800 w 21600"/>
                <a:gd name="T5" fmla="*/ 16606 h 21600"/>
                <a:gd name="T6" fmla="*/ 21600 w 21600"/>
                <a:gd name="T7" fmla="*/ 15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171" y="6180"/>
                  </a:lnTo>
                  <a:lnTo>
                    <a:pt x="9738" y="6180"/>
                  </a:lnTo>
                  <a:lnTo>
                    <a:pt x="9738" y="13633"/>
                  </a:lnTo>
                  <a:lnTo>
                    <a:pt x="4414" y="13633"/>
                  </a:lnTo>
                  <a:lnTo>
                    <a:pt x="4414" y="8639"/>
                  </a:lnTo>
                  <a:lnTo>
                    <a:pt x="0" y="15120"/>
                  </a:lnTo>
                  <a:lnTo>
                    <a:pt x="4414" y="21600"/>
                  </a:lnTo>
                  <a:lnTo>
                    <a:pt x="4414" y="16606"/>
                  </a:lnTo>
                  <a:lnTo>
                    <a:pt x="17186" y="16606"/>
                  </a:lnTo>
                  <a:lnTo>
                    <a:pt x="17186" y="21600"/>
                  </a:lnTo>
                  <a:lnTo>
                    <a:pt x="21600" y="15120"/>
                  </a:lnTo>
                  <a:lnTo>
                    <a:pt x="17186" y="8639"/>
                  </a:lnTo>
                  <a:lnTo>
                    <a:pt x="17186" y="13633"/>
                  </a:lnTo>
                  <a:lnTo>
                    <a:pt x="11862" y="13633"/>
                  </a:lnTo>
                  <a:lnTo>
                    <a:pt x="11862" y="6180"/>
                  </a:lnTo>
                  <a:lnTo>
                    <a:pt x="15429" y="618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00FF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11273" flipV="1">
              <a:off x="7512" y="5092"/>
              <a:ext cx="1692" cy="591"/>
            </a:xfrm>
            <a:custGeom>
              <a:avLst/>
              <a:gdLst>
                <a:gd name="G0" fmla="+- 6171 0 0"/>
                <a:gd name="G1" fmla="+- 9738 0 0"/>
                <a:gd name="G2" fmla="+- 6180 0 0"/>
                <a:gd name="G3" fmla="+- 21600 0 6171"/>
                <a:gd name="G4" fmla="+- 21600 0 9738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120 h 21600"/>
                <a:gd name="T4" fmla="*/ 10800 w 21600"/>
                <a:gd name="T5" fmla="*/ 16606 h 21600"/>
                <a:gd name="T6" fmla="*/ 21600 w 21600"/>
                <a:gd name="T7" fmla="*/ 15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171" y="6180"/>
                  </a:lnTo>
                  <a:lnTo>
                    <a:pt x="9738" y="6180"/>
                  </a:lnTo>
                  <a:lnTo>
                    <a:pt x="9738" y="13633"/>
                  </a:lnTo>
                  <a:lnTo>
                    <a:pt x="4414" y="13633"/>
                  </a:lnTo>
                  <a:lnTo>
                    <a:pt x="4414" y="8639"/>
                  </a:lnTo>
                  <a:lnTo>
                    <a:pt x="0" y="15120"/>
                  </a:lnTo>
                  <a:lnTo>
                    <a:pt x="4414" y="21600"/>
                  </a:lnTo>
                  <a:lnTo>
                    <a:pt x="4414" y="16606"/>
                  </a:lnTo>
                  <a:lnTo>
                    <a:pt x="17186" y="16606"/>
                  </a:lnTo>
                  <a:lnTo>
                    <a:pt x="17186" y="21600"/>
                  </a:lnTo>
                  <a:lnTo>
                    <a:pt x="21600" y="15120"/>
                  </a:lnTo>
                  <a:lnTo>
                    <a:pt x="17186" y="8639"/>
                  </a:lnTo>
                  <a:lnTo>
                    <a:pt x="17186" y="13633"/>
                  </a:lnTo>
                  <a:lnTo>
                    <a:pt x="11862" y="13633"/>
                  </a:lnTo>
                  <a:lnTo>
                    <a:pt x="11862" y="6180"/>
                  </a:lnTo>
                  <a:lnTo>
                    <a:pt x="15429" y="618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11273" flipV="1">
              <a:off x="3577" y="5374"/>
              <a:ext cx="1692" cy="591"/>
            </a:xfrm>
            <a:custGeom>
              <a:avLst/>
              <a:gdLst>
                <a:gd name="G0" fmla="+- 6171 0 0"/>
                <a:gd name="G1" fmla="+- 9738 0 0"/>
                <a:gd name="G2" fmla="+- 6180 0 0"/>
                <a:gd name="G3" fmla="+- 21600 0 6171"/>
                <a:gd name="G4" fmla="+- 21600 0 9738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120 h 21600"/>
                <a:gd name="T4" fmla="*/ 10800 w 21600"/>
                <a:gd name="T5" fmla="*/ 16606 h 21600"/>
                <a:gd name="T6" fmla="*/ 21600 w 21600"/>
                <a:gd name="T7" fmla="*/ 15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171" y="6180"/>
                  </a:lnTo>
                  <a:lnTo>
                    <a:pt x="9738" y="6180"/>
                  </a:lnTo>
                  <a:lnTo>
                    <a:pt x="9738" y="13633"/>
                  </a:lnTo>
                  <a:lnTo>
                    <a:pt x="4414" y="13633"/>
                  </a:lnTo>
                  <a:lnTo>
                    <a:pt x="4414" y="8639"/>
                  </a:lnTo>
                  <a:lnTo>
                    <a:pt x="0" y="15120"/>
                  </a:lnTo>
                  <a:lnTo>
                    <a:pt x="4414" y="21600"/>
                  </a:lnTo>
                  <a:lnTo>
                    <a:pt x="4414" y="16606"/>
                  </a:lnTo>
                  <a:lnTo>
                    <a:pt x="17186" y="16606"/>
                  </a:lnTo>
                  <a:lnTo>
                    <a:pt x="17186" y="21600"/>
                  </a:lnTo>
                  <a:lnTo>
                    <a:pt x="21600" y="15120"/>
                  </a:lnTo>
                  <a:lnTo>
                    <a:pt x="17186" y="8639"/>
                  </a:lnTo>
                  <a:lnTo>
                    <a:pt x="17186" y="13633"/>
                  </a:lnTo>
                  <a:lnTo>
                    <a:pt x="11862" y="13633"/>
                  </a:lnTo>
                  <a:lnTo>
                    <a:pt x="11862" y="6180"/>
                  </a:lnTo>
                  <a:lnTo>
                    <a:pt x="15429" y="618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160" y="1440"/>
              <a:ext cx="8460" cy="8460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60000"/>
                </a:avLst>
              </a:prstTxWarp>
            </a:bodyPr>
            <a:lstStyle/>
            <a:p>
              <a:pPr algn="ctr" rtl="0"/>
              <a:r>
                <a:rPr lang="en-AU" sz="3600" kern="10" spc="0" smtClean="0">
                  <a:ln w="9525" cap="rnd">
                    <a:solidFill>
                      <a:srgbClr val="800080"/>
                    </a:solidFill>
                    <a:prstDash val="sysDot"/>
                    <a:round/>
                    <a:headEnd/>
                    <a:tailEnd/>
                  </a:ln>
                  <a:noFill/>
                  <a:effectLst/>
                  <a:latin typeface="Arial Black"/>
                </a:rPr>
                <a:t>OUR UNIQUE   SITUATION   </a:t>
              </a:r>
              <a:endParaRPr lang="en-AU" sz="3600" kern="10" spc="0">
                <a:ln w="9525" cap="rnd">
                  <a:solidFill>
                    <a:srgbClr val="800080"/>
                  </a:solidFill>
                  <a:prstDash val="sysDot"/>
                  <a:round/>
                  <a:headEnd/>
                  <a:tailEnd/>
                </a:ln>
                <a:noFill/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621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We are the tool. We are the only tool that we bring to the client system.</a:t>
            </a:r>
          </a:p>
          <a:p>
            <a:r>
              <a:rPr lang="en-AU" dirty="0" smtClean="0"/>
              <a:t>If we allow ourselves to become rusty, to ignore </a:t>
            </a:r>
            <a:r>
              <a:rPr lang="en-AU" dirty="0" smtClean="0"/>
              <a:t>our worth </a:t>
            </a:r>
            <a:r>
              <a:rPr lang="en-AU" dirty="0" smtClean="0"/>
              <a:t>and our strength, then we have nothing of </a:t>
            </a:r>
            <a:r>
              <a:rPr lang="en-AU" dirty="0" smtClean="0"/>
              <a:t>value to </a:t>
            </a:r>
            <a:r>
              <a:rPr lang="en-AU" dirty="0" smtClean="0"/>
              <a:t>offer our clients.” We are the instrument that </a:t>
            </a:r>
            <a:r>
              <a:rPr lang="en-AU" dirty="0" smtClean="0"/>
              <a:t>is unique</a:t>
            </a:r>
            <a:r>
              <a:rPr lang="en-AU" dirty="0" smtClean="0"/>
              <a:t>, needing to be healthy, balanced; in order to </a:t>
            </a:r>
            <a:r>
              <a:rPr lang="en-AU" dirty="0" smtClean="0"/>
              <a:t>do good </a:t>
            </a:r>
            <a:r>
              <a:rPr lang="en-AU" dirty="0" smtClean="0"/>
              <a:t>work. Therefore, we must charge for this </a:t>
            </a:r>
            <a:r>
              <a:rPr lang="en-AU" dirty="0" smtClean="0"/>
              <a:t>special unique </a:t>
            </a:r>
            <a:r>
              <a:rPr lang="en-AU" dirty="0" smtClean="0"/>
              <a:t>instrument that cannot be replicated.”</a:t>
            </a:r>
            <a:endParaRPr lang="en-A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071702" cy="278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2844" y="30003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Change is accompanied by:</a:t>
            </a:r>
          </a:p>
          <a:p>
            <a:r>
              <a:rPr lang="en-AU" dirty="0" smtClean="0"/>
              <a:t>1. shock--this can not be happening.</a:t>
            </a:r>
          </a:p>
          <a:p>
            <a:r>
              <a:rPr lang="en-AU" dirty="0" smtClean="0"/>
              <a:t>2. denial--this is not happening.</a:t>
            </a:r>
          </a:p>
          <a:p>
            <a:r>
              <a:rPr lang="en-AU" dirty="0" smtClean="0"/>
              <a:t>3. grieving for that which is lost.</a:t>
            </a:r>
          </a:p>
          <a:p>
            <a:r>
              <a:rPr lang="en-AU" dirty="0" smtClean="0"/>
              <a:t>4. fear--this may be happening. What will happen to me in the process?</a:t>
            </a:r>
          </a:p>
          <a:p>
            <a:r>
              <a:rPr lang="en-AU" dirty="0" smtClean="0"/>
              <a:t>5. resistance--I don't want this, I want that.</a:t>
            </a:r>
          </a:p>
          <a:p>
            <a:r>
              <a:rPr lang="en-AU" dirty="0" smtClean="0"/>
              <a:t>6. struggle--there is something important about what I want.</a:t>
            </a:r>
          </a:p>
          <a:p>
            <a:r>
              <a:rPr lang="en-AU" dirty="0" smtClean="0"/>
              <a:t>7. possibility of integration, adaptation, or new ideas being born.</a:t>
            </a:r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714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Strategic Questioning Manual</a:t>
            </a:r>
          </a:p>
          <a:p>
            <a:r>
              <a:rPr lang="en-AU" dirty="0" smtClean="0"/>
              <a:t>Fran Peavey</a:t>
            </a:r>
          </a:p>
          <a:p>
            <a:r>
              <a:rPr lang="en-AU" dirty="0" smtClean="0"/>
              <a:t>CHAPTER 1</a:t>
            </a:r>
          </a:p>
          <a:p>
            <a:r>
              <a:rPr lang="en-AU" dirty="0" smtClean="0"/>
              <a:t>INTRODUCTION: STRATEGIC QUESTIONS ARE TOOLS OF </a:t>
            </a:r>
            <a:r>
              <a:rPr lang="en-AU" dirty="0" smtClean="0"/>
              <a:t>REBELLION</a:t>
            </a:r>
          </a:p>
          <a:p>
            <a:r>
              <a:rPr lang="en-AU" dirty="0" smtClean="0">
                <a:hlinkClick r:id="rId2"/>
              </a:rPr>
              <a:t>http://www.thechangeagency.org/_dbase_upl/strat_questioning_man.pdf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42844" y="28574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Change is accompanied by:</a:t>
            </a:r>
          </a:p>
          <a:p>
            <a:r>
              <a:rPr lang="en-AU" dirty="0" smtClean="0"/>
              <a:t>1. shock--this can not be happening.</a:t>
            </a:r>
          </a:p>
          <a:p>
            <a:r>
              <a:rPr lang="en-AU" dirty="0" smtClean="0"/>
              <a:t>2. denial--this is not happening.</a:t>
            </a:r>
          </a:p>
          <a:p>
            <a:r>
              <a:rPr lang="en-AU" dirty="0" smtClean="0"/>
              <a:t>3. grieving for that which is lost.</a:t>
            </a:r>
          </a:p>
          <a:p>
            <a:r>
              <a:rPr lang="en-AU" dirty="0" smtClean="0"/>
              <a:t>4. fear--this may be happening. What will happen to me in the process?</a:t>
            </a:r>
          </a:p>
          <a:p>
            <a:r>
              <a:rPr lang="en-AU" dirty="0" smtClean="0"/>
              <a:t>5. resistance--I don't want this, I want that.</a:t>
            </a:r>
          </a:p>
          <a:p>
            <a:r>
              <a:rPr lang="en-AU" dirty="0" smtClean="0"/>
              <a:t>6. struggle--there is something important about what I want.</a:t>
            </a:r>
          </a:p>
          <a:p>
            <a:r>
              <a:rPr lang="en-AU" dirty="0" smtClean="0"/>
              <a:t>7. possibility of integration, adaptation, or new ideas being born.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929322" y="500042"/>
            <a:ext cx="2571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 smtClean="0"/>
          </a:p>
          <a:p>
            <a:r>
              <a:rPr lang="en-AU" sz="1200" dirty="0" smtClean="0"/>
              <a:t> </a:t>
            </a:r>
            <a:r>
              <a:rPr lang="en-AU" sz="1200" b="1" dirty="0" smtClean="0"/>
              <a:t>CONVERSATIONAL LEARNING </a:t>
            </a:r>
          </a:p>
          <a:p>
            <a:r>
              <a:rPr lang="en-AU" sz="1200" b="1" dirty="0" smtClean="0"/>
              <a:t>AN EXPERIENTIAL APPROACH TO </a:t>
            </a:r>
          </a:p>
          <a:p>
            <a:r>
              <a:rPr lang="en-AU" sz="1200" b="1" dirty="0" smtClean="0"/>
              <a:t>KNOWLEDGE CREATION </a:t>
            </a:r>
          </a:p>
          <a:p>
            <a:r>
              <a:rPr lang="en-AU" sz="1200" dirty="0" smtClean="0"/>
              <a:t>Ann C. Baker </a:t>
            </a:r>
          </a:p>
          <a:p>
            <a:r>
              <a:rPr lang="en-AU" sz="1200" dirty="0" smtClean="0"/>
              <a:t>George Mason University </a:t>
            </a:r>
          </a:p>
          <a:p>
            <a:r>
              <a:rPr lang="en-AU" sz="1200" dirty="0" smtClean="0"/>
              <a:t>Patricia J. Jensen </a:t>
            </a:r>
          </a:p>
          <a:p>
            <a:r>
              <a:rPr lang="en-AU" sz="1200" dirty="0" err="1" smtClean="0"/>
              <a:t>Alverno</a:t>
            </a:r>
            <a:r>
              <a:rPr lang="en-AU" sz="1200" dirty="0" smtClean="0"/>
              <a:t> College </a:t>
            </a:r>
          </a:p>
          <a:p>
            <a:r>
              <a:rPr lang="en-AU" sz="1200" dirty="0" smtClean="0"/>
              <a:t>David A. Kolb </a:t>
            </a:r>
          </a:p>
          <a:p>
            <a:r>
              <a:rPr lang="en-AU" sz="1200" dirty="0" smtClean="0"/>
              <a:t>Case Western Reserve University 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4143372" y="292893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b="1" dirty="0" smtClean="0"/>
              <a:t>Imagining New Futures: The Simple</a:t>
            </a:r>
          </a:p>
          <a:p>
            <a:r>
              <a:rPr lang="en-AU" sz="1400" b="1" dirty="0" smtClean="0"/>
              <a:t>Power of Story</a:t>
            </a:r>
          </a:p>
          <a:p>
            <a:r>
              <a:rPr lang="en-AU" sz="1400" b="1" dirty="0" smtClean="0"/>
              <a:t>Journal of Futures Studies, August 2008, 13(1): 113 - 124</a:t>
            </a:r>
          </a:p>
          <a:p>
            <a:r>
              <a:rPr lang="en-AU" sz="1400" dirty="0" smtClean="0"/>
              <a:t>Presented at the Millennia 2015 conference: "Women, Actors of Development for World</a:t>
            </a:r>
          </a:p>
          <a:p>
            <a:r>
              <a:rPr lang="de-DE" sz="1400" dirty="0" smtClean="0"/>
              <a:t>Challenges" Liege, Belgium March 2008</a:t>
            </a:r>
            <a:endParaRPr lang="en-A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4. CHANGE QUESTIONS are concerned with how to get from the present situation towards a more </a:t>
            </a:r>
            <a:r>
              <a:rPr lang="en-AU" dirty="0" smtClean="0"/>
              <a:t>ideal situation</a:t>
            </a:r>
            <a:r>
              <a:rPr lang="en-AU" dirty="0" smtClean="0"/>
              <a:t>.</a:t>
            </a:r>
          </a:p>
          <a:p>
            <a:r>
              <a:rPr lang="en-AU" dirty="0" smtClean="0"/>
              <a:t> "</a:t>
            </a:r>
            <a:r>
              <a:rPr lang="en-AU" dirty="0" smtClean="0"/>
              <a:t>What exactly needs to change here?"</a:t>
            </a:r>
          </a:p>
          <a:p>
            <a:r>
              <a:rPr lang="en-AU" dirty="0" smtClean="0"/>
              <a:t>"Who can make a difference?"</a:t>
            </a:r>
          </a:p>
          <a:p>
            <a:r>
              <a:rPr lang="en-AU" dirty="0" smtClean="0"/>
              <a:t>"What are changes you have seen or read about</a:t>
            </a:r>
            <a:r>
              <a:rPr lang="en-AU" dirty="0" smtClean="0"/>
              <a:t>?“</a:t>
            </a:r>
            <a:endParaRPr lang="en-AU" dirty="0" smtClean="0"/>
          </a:p>
          <a:p>
            <a:r>
              <a:rPr lang="en-AU" dirty="0" smtClean="0"/>
              <a:t>KEYWORDS</a:t>
            </a:r>
            <a:r>
              <a:rPr lang="en-AU" dirty="0" smtClean="0"/>
              <a:t>: what will it take. . ., how could.</a:t>
            </a:r>
          </a:p>
          <a:p>
            <a:r>
              <a:rPr lang="en-AU" dirty="0" smtClean="0"/>
              <a:t>5. CONSIDER THE ALTERNATIVES Try to imagine more than two alternatives (contrary to our </a:t>
            </a:r>
            <a:r>
              <a:rPr lang="en-AU" dirty="0" smtClean="0"/>
              <a:t>cultural  training</a:t>
            </a:r>
            <a:r>
              <a:rPr lang="en-AU" dirty="0" smtClean="0"/>
              <a:t>, the world of resistance is not dualistic). Be alert for other alternatives to pop up in other areas </a:t>
            </a:r>
            <a:r>
              <a:rPr lang="en-AU" dirty="0" smtClean="0"/>
              <a:t>of questioning</a:t>
            </a:r>
            <a:r>
              <a:rPr lang="en-AU" dirty="0" smtClean="0"/>
              <a:t>. Do not rule out any alternative.</a:t>
            </a:r>
          </a:p>
          <a:p>
            <a:r>
              <a:rPr lang="en-AU" dirty="0" smtClean="0"/>
              <a:t>"What other ways could you imagine meeting your goal of change?"</a:t>
            </a:r>
          </a:p>
          <a:p>
            <a:r>
              <a:rPr lang="en-AU" dirty="0" smtClean="0"/>
              <a:t> "</a:t>
            </a:r>
            <a:r>
              <a:rPr lang="en-AU" dirty="0" smtClean="0"/>
              <a:t>What are the consequences of each alternative you see?"</a:t>
            </a:r>
          </a:p>
          <a:p>
            <a:r>
              <a:rPr lang="en-AU" dirty="0" smtClean="0"/>
              <a:t> KEYWORDS</a:t>
            </a:r>
            <a:r>
              <a:rPr lang="en-AU" dirty="0" smtClean="0"/>
              <a:t>: alternative ways, imagine, and all the ways imaginable</a:t>
            </a:r>
          </a:p>
          <a:p>
            <a:r>
              <a:rPr lang="en-AU" dirty="0" smtClean="0"/>
              <a:t>6. PERSONAL INVENTORY AND SUPPORT QUESTIONS are concerned with identifying one's </a:t>
            </a:r>
            <a:r>
              <a:rPr lang="en-AU" dirty="0" err="1" smtClean="0"/>
              <a:t>interests,potential</a:t>
            </a:r>
            <a:r>
              <a:rPr lang="en-AU" dirty="0" smtClean="0"/>
              <a:t> </a:t>
            </a:r>
            <a:r>
              <a:rPr lang="en-AU" dirty="0" smtClean="0"/>
              <a:t>contribution and the support necessary to act.</a:t>
            </a:r>
          </a:p>
          <a:p>
            <a:r>
              <a:rPr lang="en-AU" dirty="0" smtClean="0"/>
              <a:t>"What would it take for you to participate in the change?"</a:t>
            </a:r>
          </a:p>
          <a:p>
            <a:r>
              <a:rPr lang="en-AU" dirty="0" smtClean="0"/>
              <a:t> "</a:t>
            </a:r>
            <a:r>
              <a:rPr lang="en-AU" dirty="0" smtClean="0"/>
              <a:t>What support would you need to work for this change?"</a:t>
            </a:r>
          </a:p>
          <a:p>
            <a:r>
              <a:rPr lang="en-AU" dirty="0" smtClean="0"/>
              <a:t>KEYWORDS: what will it take, part of the change, your part, everyone has a role, etc.</a:t>
            </a:r>
          </a:p>
          <a:p>
            <a:r>
              <a:rPr lang="en-AU" dirty="0" smtClean="0"/>
              <a:t>7. PERSONAL ACTION QUESTIONS are those which get down to the specifics of what to do, how and </a:t>
            </a:r>
            <a:r>
              <a:rPr lang="en-AU" dirty="0" smtClean="0"/>
              <a:t>when to </a:t>
            </a:r>
            <a:r>
              <a:rPr lang="en-AU" dirty="0" smtClean="0"/>
              <a:t>do it. The actual plan begins to emerge.</a:t>
            </a:r>
          </a:p>
          <a:p>
            <a:r>
              <a:rPr lang="en-AU" dirty="0" smtClean="0"/>
              <a:t>"Who do you need to talk to?"</a:t>
            </a:r>
          </a:p>
          <a:p>
            <a:r>
              <a:rPr lang="en-AU" dirty="0" smtClean="0"/>
              <a:t>"How will you get an introduction to them that will establish your credibility?"</a:t>
            </a:r>
          </a:p>
          <a:p>
            <a:r>
              <a:rPr lang="en-AU" dirty="0" smtClean="0"/>
              <a:t>"How can you get others together at a meeting to work on this?"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14290"/>
            <a:ext cx="8070184" cy="606599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MAKE IT SOMETHING I CARE ABOUT 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8880000">
            <a:off x="3400425" y="852488"/>
            <a:ext cx="2057400" cy="2057400"/>
            <a:chOff x="0" y="0"/>
            <a:chExt cx="1296" cy="1296"/>
          </a:xfrm>
        </p:grpSpPr>
        <p:sp>
          <p:nvSpPr>
            <p:cNvPr id="24599" name="Oval 7"/>
            <p:cNvSpPr>
              <a:spLocks/>
            </p:cNvSpPr>
            <p:nvPr/>
          </p:nvSpPr>
          <p:spPr bwMode="auto">
            <a:xfrm>
              <a:off x="0" y="0"/>
              <a:ext cx="1296" cy="1296"/>
            </a:xfrm>
            <a:prstGeom prst="ellipse">
              <a:avLst/>
            </a:prstGeom>
            <a:solidFill>
              <a:srgbClr val="009DFF">
                <a:alpha val="30196"/>
              </a:srgbClr>
            </a:solidFill>
            <a:ln w="25400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AU"/>
            </a:p>
          </p:txBody>
        </p:sp>
        <p:sp>
          <p:nvSpPr>
            <p:cNvPr id="24600" name="Rectangle 8"/>
            <p:cNvSpPr>
              <a:spLocks/>
            </p:cNvSpPr>
            <p:nvPr/>
          </p:nvSpPr>
          <p:spPr bwMode="auto">
            <a:xfrm rot="10800000">
              <a:off x="189" y="189"/>
              <a:ext cx="91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8880000">
            <a:off x="4765675" y="1773238"/>
            <a:ext cx="2057400" cy="2055812"/>
            <a:chOff x="0" y="0"/>
            <a:chExt cx="1296" cy="1295"/>
          </a:xfrm>
        </p:grpSpPr>
        <p:sp>
          <p:nvSpPr>
            <p:cNvPr id="24597" name="Oval 10"/>
            <p:cNvSpPr>
              <a:spLocks/>
            </p:cNvSpPr>
            <p:nvPr/>
          </p:nvSpPr>
          <p:spPr bwMode="auto">
            <a:xfrm>
              <a:off x="0" y="0"/>
              <a:ext cx="1296" cy="1295"/>
            </a:xfrm>
            <a:prstGeom prst="ellipse">
              <a:avLst/>
            </a:prstGeom>
            <a:solidFill>
              <a:srgbClr val="009DFF">
                <a:alpha val="30196"/>
              </a:srgbClr>
            </a:solidFill>
            <a:ln w="25400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AU"/>
            </a:p>
          </p:txBody>
        </p:sp>
        <p:sp>
          <p:nvSpPr>
            <p:cNvPr id="24598" name="Rectangle 11"/>
            <p:cNvSpPr>
              <a:spLocks/>
            </p:cNvSpPr>
            <p:nvPr/>
          </p:nvSpPr>
          <p:spPr bwMode="auto">
            <a:xfrm rot="10800000">
              <a:off x="189" y="189"/>
              <a:ext cx="91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-8880000">
            <a:off x="2005013" y="1773238"/>
            <a:ext cx="2057400" cy="2055812"/>
            <a:chOff x="0" y="0"/>
            <a:chExt cx="1296" cy="1295"/>
          </a:xfrm>
        </p:grpSpPr>
        <p:sp>
          <p:nvSpPr>
            <p:cNvPr id="24595" name="Oval 13"/>
            <p:cNvSpPr>
              <a:spLocks/>
            </p:cNvSpPr>
            <p:nvPr/>
          </p:nvSpPr>
          <p:spPr bwMode="auto">
            <a:xfrm>
              <a:off x="0" y="0"/>
              <a:ext cx="1296" cy="1295"/>
            </a:xfrm>
            <a:prstGeom prst="ellipse">
              <a:avLst/>
            </a:prstGeom>
            <a:solidFill>
              <a:srgbClr val="009DFF">
                <a:alpha val="30196"/>
              </a:srgbClr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596" name="Rectangle 14"/>
            <p:cNvSpPr>
              <a:spLocks/>
            </p:cNvSpPr>
            <p:nvPr/>
          </p:nvSpPr>
          <p:spPr bwMode="auto">
            <a:xfrm rot="10800000">
              <a:off x="189" y="189"/>
              <a:ext cx="91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 rot="-8880000">
            <a:off x="2546350" y="3430588"/>
            <a:ext cx="2057400" cy="2055812"/>
            <a:chOff x="0" y="0"/>
            <a:chExt cx="1296" cy="1295"/>
          </a:xfrm>
        </p:grpSpPr>
        <p:sp>
          <p:nvSpPr>
            <p:cNvPr id="24593" name="Oval 16"/>
            <p:cNvSpPr>
              <a:spLocks/>
            </p:cNvSpPr>
            <p:nvPr/>
          </p:nvSpPr>
          <p:spPr bwMode="auto">
            <a:xfrm>
              <a:off x="0" y="0"/>
              <a:ext cx="1296" cy="1295"/>
            </a:xfrm>
            <a:prstGeom prst="ellipse">
              <a:avLst/>
            </a:prstGeom>
            <a:solidFill>
              <a:srgbClr val="009DFF">
                <a:alpha val="70195"/>
              </a:srgbClr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594" name="Rectangle 17"/>
            <p:cNvSpPr>
              <a:spLocks/>
            </p:cNvSpPr>
            <p:nvPr/>
          </p:nvSpPr>
          <p:spPr bwMode="auto">
            <a:xfrm rot="10800000">
              <a:off x="189" y="189"/>
              <a:ext cx="91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-8880000">
            <a:off x="4278313" y="3449638"/>
            <a:ext cx="2057400" cy="2057400"/>
            <a:chOff x="0" y="0"/>
            <a:chExt cx="1296" cy="1296"/>
          </a:xfrm>
        </p:grpSpPr>
        <p:sp>
          <p:nvSpPr>
            <p:cNvPr id="24591" name="Oval 19"/>
            <p:cNvSpPr>
              <a:spLocks/>
            </p:cNvSpPr>
            <p:nvPr/>
          </p:nvSpPr>
          <p:spPr bwMode="auto">
            <a:xfrm>
              <a:off x="0" y="0"/>
              <a:ext cx="1296" cy="1296"/>
            </a:xfrm>
            <a:prstGeom prst="ellipse">
              <a:avLst/>
            </a:prstGeom>
            <a:solidFill>
              <a:srgbClr val="009DFF">
                <a:alpha val="30196"/>
              </a:srgbClr>
            </a:solidFill>
            <a:ln w="25400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4592" name="Rectangle 20"/>
            <p:cNvSpPr>
              <a:spLocks/>
            </p:cNvSpPr>
            <p:nvPr/>
          </p:nvSpPr>
          <p:spPr bwMode="auto">
            <a:xfrm rot="10800000">
              <a:off x="189" y="189"/>
              <a:ext cx="91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4584" name="Rectangle 21"/>
          <p:cNvSpPr>
            <a:spLocks noChangeArrowheads="1"/>
          </p:cNvSpPr>
          <p:nvPr/>
        </p:nvSpPr>
        <p:spPr bwMode="auto">
          <a:xfrm>
            <a:off x="3814763" y="1560513"/>
            <a:ext cx="10010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INCLUSIVE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585" name="Rectangle 22"/>
          <p:cNvSpPr>
            <a:spLocks noChangeArrowheads="1"/>
          </p:cNvSpPr>
          <p:nvPr/>
        </p:nvSpPr>
        <p:spPr bwMode="auto">
          <a:xfrm>
            <a:off x="4978400" y="2576513"/>
            <a:ext cx="179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INCLUSIVE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586" name="Rectangle 23"/>
          <p:cNvSpPr>
            <a:spLocks noChangeArrowheads="1"/>
          </p:cNvSpPr>
          <p:nvPr/>
        </p:nvSpPr>
        <p:spPr bwMode="auto">
          <a:xfrm>
            <a:off x="4430713" y="4384675"/>
            <a:ext cx="1976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ENGAGING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587" name="Rectangle 24"/>
          <p:cNvSpPr>
            <a:spLocks noChangeArrowheads="1"/>
          </p:cNvSpPr>
          <p:nvPr/>
        </p:nvSpPr>
        <p:spPr bwMode="auto">
          <a:xfrm>
            <a:off x="2500313" y="4383088"/>
            <a:ext cx="1947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CONNECTED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588" name="Rectangle 25"/>
          <p:cNvSpPr>
            <a:spLocks noChangeArrowheads="1"/>
          </p:cNvSpPr>
          <p:nvPr/>
        </p:nvSpPr>
        <p:spPr bwMode="auto">
          <a:xfrm>
            <a:off x="2098675" y="2620963"/>
            <a:ext cx="185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STORY ENABLED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589" name="Oval 26"/>
          <p:cNvSpPr>
            <a:spLocks noChangeArrowheads="1"/>
          </p:cNvSpPr>
          <p:nvPr/>
        </p:nvSpPr>
        <p:spPr bwMode="auto">
          <a:xfrm>
            <a:off x="3741738" y="2649538"/>
            <a:ext cx="1377950" cy="1377950"/>
          </a:xfrm>
          <a:prstGeom prst="ellipse">
            <a:avLst/>
          </a:prstGeom>
          <a:solidFill>
            <a:srgbClr val="FF5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OUTCOME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FOCUSSED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Crane and the Crow - Click on image to see a larger version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t="58020"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072206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: The Crane and the Crow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Artist: Tex Skuthorpe 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305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 STORY ENABLED :</a:t>
            </a:r>
            <a:r>
              <a:rPr lang="en-US" sz="2800" b="1" dirty="0" smtClean="0">
                <a:solidFill>
                  <a:srgbClr val="FF0000"/>
                </a:solidFill>
              </a:rPr>
              <a:t> FUN, CREDIBLE, AND CONTEXT SPECIFIC </a:t>
            </a:r>
            <a:endParaRPr lang="en-AU" sz="2800" b="1" dirty="0">
              <a:solidFill>
                <a:srgbClr val="FF0000"/>
              </a:solidFill>
            </a:endParaRPr>
          </a:p>
        </p:txBody>
      </p:sp>
      <p:pic>
        <p:nvPicPr>
          <p:cNvPr id="2058" name="Picture 10" descr="tuckandee.com.a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4000"/>
          <a:stretch>
            <a:fillRect/>
          </a:stretch>
        </p:blipFill>
        <p:spPr bwMode="auto">
          <a:xfrm>
            <a:off x="6357950" y="5143512"/>
            <a:ext cx="2071670" cy="93043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698505" y="6215082"/>
            <a:ext cx="313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CREDIT: TUCKANDEE .COM.AU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0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0" y="0"/>
            <a:ext cx="8908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INCLUSIVE       HELP ME BELONG TO THIS COMMUNITY         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81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16" y="6273225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  <a:t>TELL LESS   LISTEN MORE 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852"/>
            <a:ext cx="18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ENGAGING</a:t>
            </a:r>
            <a:endParaRPr lang="en-A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Outside%20innovation%20collabo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10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44" y="142852"/>
            <a:ext cx="176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CONNECTED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580" y="142852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MAKE IT SOMETHING I CAN EASILY TELL OTHERS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spect="1" noChangeArrowheads="1" noTextEdit="1"/>
          </p:cNvSpPr>
          <p:nvPr/>
        </p:nvSpPr>
        <p:spPr bwMode="auto">
          <a:xfrm>
            <a:off x="-2528940" y="4538672"/>
            <a:ext cx="8424862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1" y="500042"/>
            <a:ext cx="8947149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2844" y="142852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RELATIONSHIPS DRIVEN </a:t>
            </a:r>
            <a:endParaRPr lang="en-A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772</Words>
  <Application>Microsoft Office PowerPoint</Application>
  <PresentationFormat>On-screen Show (4:3)</PresentationFormat>
  <Paragraphs>104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BillB</cp:lastModifiedBy>
  <cp:revision>45</cp:revision>
  <dcterms:created xsi:type="dcterms:W3CDTF">2010-05-01T22:06:18Z</dcterms:created>
  <dcterms:modified xsi:type="dcterms:W3CDTF">2010-05-11T01:25:51Z</dcterms:modified>
</cp:coreProperties>
</file>