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2661" autoAdjust="0"/>
  </p:normalViewPr>
  <p:slideViewPr>
    <p:cSldViewPr>
      <p:cViewPr varScale="1">
        <p:scale>
          <a:sx n="79" d="100"/>
          <a:sy n="79" d="100"/>
        </p:scale>
        <p:origin x="-6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"/>
    </p:cViewPr>
  </p:outlineViewPr>
  <p:notesTextViewPr>
    <p:cViewPr>
      <p:scale>
        <a:sx n="100" d="100"/>
        <a:sy n="100" d="100"/>
      </p:scale>
      <p:origin x="0" y="318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FDEEB-9C39-4251-BCD7-A637B9E1EABF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DB2D9-43EE-46A0-8E33-FC8C253795F6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There is more info on the due diligence for BAC Wayne, and doubtless you will have lots of stuff in your head. </a:t>
            </a:r>
            <a:endParaRPr lang="en-US" baseline="0" dirty="0" smtClean="0"/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 Airport’s Current Contribution to the Wider Economy: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2008, Brisbane Airport will directly contribute an estimated: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$3.2 billion in output to the SEQ economy;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$1.4 billion in spending in the wider community;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$840 million in total wages for people working on airport; and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16,000 Full Time Equivalent (FTE) jobs.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2029, employment at Brisbane Airport is projected to increase to more than 50,000 jobs.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2020, BAC will have spent $3.3B in infrastructure in the following areas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roads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runways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terminals (27 new check-in counters)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Development of aviation related precinct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retail and hospitality outlets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Future employment needs, 2011-2021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Employment  - Retail, Property &amp; Business Services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Export -  Manufacturing, Property &amp; Business Services </a:t>
            </a:r>
          </a:p>
          <a:p>
            <a:pPr lvl="0"/>
            <a:r>
              <a:rPr lang="en-A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Growth areas are at the Brisbane Airport and the Port of Brisbane, known together as Australia Trade Coast (ATC)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 Airport</a:t>
            </a:r>
            <a:endParaRPr lang="en-A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 Airport Corporation (BAC) received the award for best water management in the world at the 2008 International Water Association (IWA) Awards in Vienna.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Winner of the prestigious IATA Eagle award for World’s Best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Privatised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Airport 2005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 Airport is the nation’s best-performing capital city airport for arrivals and departures.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 Airport has the second highest number of international arrivals into Australia (behind Sydney).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Domestic and international airports are located 15 minutes from the CBD, connected by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Airtrain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a dedicated rail link and the only one of its kind in Australia.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Brisbane’s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Airtrain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has recorded a 17% increase in passengers in 2008, a record of 1.64 million passengers used the train from the CBD to the airport.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Brisbane airport traffic is set to double by 2025 (39 million traffic movements by 2025), making Brisbane Airport Australia’s second largest. 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4.1 million passengers passed through Brisbane Airport in 2007 / 08 – a new record for a financial year, and 2.5% growth compared to the previous financial year.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$2.2 billion new runway now under construction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$4.8 billion Brisbane’s Airport Link project is Australia’s largest PPP and one of the largest road infrastructure projects 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Jobs at the Airport are forecast to grow stronger than the national average, with an anticipated workforce of around 42,500 by 2023.  </a:t>
            </a:r>
            <a:endParaRPr lang="en-AU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DB2D9-43EE-46A0-8E33-FC8C253795F6}" type="slidenum">
              <a:rPr lang="en-AU" smtClean="0"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 for slide 1…it’s how you want to feed them the info..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terminal requirements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Check in staff for new terminals Aircraft controllers and I.T. maintenance staff Baggage handlers/ground handlers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Carousel maintenance Freight handling facilities &amp; admin staff Security, Customs &amp; Quarantine areas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Jet fuel storage &amp; handling staff Bus drivers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runway &amp; road building employees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 such positions as;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project managers surveyors, graphic artists (Drafting)  heavy machinery drivers  Diesel maintenance mechanics I.T. support 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workforce managers Concreting workers 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 retail &amp; hospitality requirements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Lounge facility: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(wait staff, short order chef, meet &amp; greet staff, Cleaning &amp; maintenance staff)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Retail outlets: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30 new retail outlets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Unallotted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yet)</a:t>
            </a:r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opportunities outlined above do not include projections into such attendant areas as media &amp; communications staff, catering services, property management and real estate sales,  translators, gardeners, aircraft charter companies, sales &amp; marketing, car parking and handling companies or other such business as will be attracted by the position of the BAC within South East Queensland.</a:t>
            </a:r>
            <a:endParaRPr lang="en-AU" sz="1200" kern="1200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A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DB2D9-43EE-46A0-8E33-FC8C253795F6}" type="slidenum">
              <a:rPr lang="en-AU" smtClean="0"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Cameron has done heaps of work on this and will provide you with some sexy graphs to augment this info.</a:t>
            </a:r>
          </a:p>
          <a:p>
            <a:r>
              <a:rPr lang="en-US" dirty="0" smtClean="0"/>
              <a:t> This will be a very thought provoking slide.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DB2D9-43EE-46A0-8E33-FC8C253795F6}" type="slidenum">
              <a:rPr lang="en-AU" smtClean="0"/>
              <a:t>3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DD99E-CB83-414E-8EBB-FC80E313DD2A}" type="datetimeFigureOut">
              <a:rPr lang="en-US" smtClean="0"/>
              <a:t>7/16/2010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366BC-2B45-4237-887A-6DC6FF02DF02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1214446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3600" b="1" dirty="0" smtClean="0"/>
              <a:t>THE CURRENT PICTURE</a:t>
            </a:r>
            <a:endParaRPr lang="en-AU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4572032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EMPLOYMENT: </a:t>
            </a:r>
            <a:r>
              <a:rPr lang="en-US" sz="2400" b="1" dirty="0" smtClean="0">
                <a:solidFill>
                  <a:schemeClr val="tx2"/>
                </a:solidFill>
              </a:rPr>
              <a:t>44,000 new jobs in the next 20 years at the Brisbane Airport precincts at the rate of approx. 2, 500 p.a.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algn="l"/>
            <a:r>
              <a:rPr lang="en-US" sz="1400" dirty="0" smtClean="0">
                <a:solidFill>
                  <a:schemeClr val="tx1"/>
                </a:solidFill>
              </a:rPr>
              <a:t>Questions that need to be considered….</a:t>
            </a: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1"/>
                </a:solidFill>
              </a:rPr>
              <a:t>WHAT EMPLOYMENT SECTORS WILL THESE JOBS BE IN?</a:t>
            </a:r>
          </a:p>
          <a:p>
            <a:pPr>
              <a:buFont typeface="Arial" pitchFamily="34" charset="0"/>
              <a:buChar char="•"/>
            </a:pPr>
            <a:endParaRPr lang="en-US" sz="14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1"/>
                </a:solidFill>
              </a:rPr>
              <a:t>WILL THERE BE A SKILLS GAP FOR SOME OF THESE JOBS?</a:t>
            </a:r>
          </a:p>
          <a:p>
            <a:pPr>
              <a:buFont typeface="Arial" pitchFamily="34" charset="0"/>
              <a:buChar char="•"/>
            </a:pPr>
            <a:endParaRPr lang="en-US" sz="14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1"/>
                </a:solidFill>
              </a:rPr>
              <a:t>WHAT WILL BE THE IMPLICATIONS OF THE NATIONAL CURRICULUM ON SCHOOLS PREPARING STUDENTS FOR THE WORKFORCE AND FURTHER STUDY IN SOME OF THESE AREAS?</a:t>
            </a:r>
          </a:p>
          <a:p>
            <a:pPr>
              <a:buFont typeface="Arial" pitchFamily="34" charset="0"/>
              <a:buChar char="•"/>
            </a:pPr>
            <a:endParaRPr lang="en-US" sz="1400" b="1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1"/>
                </a:solidFill>
              </a:rPr>
              <a:t>WILL THERE BE SUFFICIENT VOCATIONAL PREPARATION UNDERTAKEN BY SCHOOLS TO PREPARE STUDENTS FOR THE WORKFORCE?</a:t>
            </a:r>
          </a:p>
          <a:p>
            <a:pPr>
              <a:buFont typeface="Arial" pitchFamily="34" charset="0"/>
              <a:buChar char="•"/>
            </a:pPr>
            <a:endParaRPr lang="en-US" sz="14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1"/>
                </a:solidFill>
              </a:rPr>
              <a:t>WILL TAFE AND EDUCATION &amp; TRAINING PROVIDERS HAVE ALL NEW SKILL AREAS COVERED OFF WITHIN THE COMING 3 – 5 YEARS?</a:t>
            </a:r>
          </a:p>
          <a:p>
            <a:endParaRPr lang="en-US" sz="1400" b="1" dirty="0"/>
          </a:p>
          <a:p>
            <a:endParaRPr lang="en-US" sz="1400" b="1" dirty="0" smtClean="0"/>
          </a:p>
          <a:p>
            <a:endParaRPr lang="en-US" sz="1400" b="1" dirty="0" smtClean="0"/>
          </a:p>
          <a:p>
            <a:endParaRPr lang="en-AU" sz="1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429684" cy="1071570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3600" b="1" dirty="0" smtClean="0"/>
              <a:t>INDUSTRY SKILLS COUNCILS</a:t>
            </a:r>
            <a:endParaRPr lang="en-AU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8429684" cy="5214974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Have identified emerging skills across 11 sectors..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2"/>
                </a:solidFill>
              </a:rPr>
              <a:t>ENVIRONMENTAL SUSTAINABILITY PRACTICES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2"/>
                </a:solidFill>
              </a:rPr>
              <a:t>AEROSPACE TECHNOLOGY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2"/>
                </a:solidFill>
              </a:rPr>
              <a:t>TRANSPORT, STORAGE &amp; LOGISTICS TECHNOLOGY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chemeClr val="tx2"/>
                </a:solidFill>
              </a:rPr>
              <a:t>INFORMATION TECHNOLOGY</a:t>
            </a:r>
          </a:p>
          <a:p>
            <a:pPr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FF0000"/>
                </a:solidFill>
              </a:rPr>
              <a:t>Are senior school subject offerings geared up to meet the needs of these pathways to further study?</a:t>
            </a:r>
            <a:endParaRPr lang="en-US" sz="1400" b="1" dirty="0">
              <a:solidFill>
                <a:schemeClr val="tx2"/>
              </a:solidFill>
            </a:endParaRPr>
          </a:p>
          <a:p>
            <a:pPr algn="l"/>
            <a:r>
              <a:rPr lang="en-US" sz="1400" b="1" dirty="0" smtClean="0">
                <a:solidFill>
                  <a:schemeClr val="tx2"/>
                </a:solidFill>
              </a:rPr>
              <a:t>BAC </a:t>
            </a:r>
            <a:r>
              <a:rPr lang="en-US" sz="1400" b="1" dirty="0">
                <a:solidFill>
                  <a:schemeClr val="tx2"/>
                </a:solidFill>
              </a:rPr>
              <a:t>will spend $3.3B in infrastructure in the next ten </a:t>
            </a:r>
            <a:r>
              <a:rPr lang="en-US" sz="1400" b="1" dirty="0" smtClean="0">
                <a:solidFill>
                  <a:schemeClr val="tx2"/>
                </a:solidFill>
              </a:rPr>
              <a:t>years creating</a:t>
            </a:r>
            <a:r>
              <a:rPr lang="en-US" sz="1400" dirty="0" smtClean="0">
                <a:solidFill>
                  <a:schemeClr val="tx2"/>
                </a:solidFill>
              </a:rPr>
              <a:t>:</a:t>
            </a:r>
            <a:endParaRPr lang="en-AU" sz="1400" dirty="0">
              <a:solidFill>
                <a:schemeClr val="tx2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New roads</a:t>
            </a:r>
            <a:endParaRPr lang="en-AU" sz="1400" dirty="0">
              <a:solidFill>
                <a:schemeClr val="tx2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New runways</a:t>
            </a:r>
            <a:endParaRPr lang="en-AU" sz="1400" dirty="0">
              <a:solidFill>
                <a:schemeClr val="tx2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New terminals (27 new check-in counters)</a:t>
            </a:r>
            <a:endParaRPr lang="en-AU" sz="1400" dirty="0">
              <a:solidFill>
                <a:schemeClr val="tx2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Development of aviation related precinct</a:t>
            </a:r>
            <a:endParaRPr lang="en-AU" sz="1400" dirty="0">
              <a:solidFill>
                <a:schemeClr val="tx2"/>
              </a:solidFill>
            </a:endParaRPr>
          </a:p>
          <a:p>
            <a:r>
              <a:rPr lang="en-US" sz="1400" b="1" dirty="0" smtClean="0">
                <a:solidFill>
                  <a:schemeClr val="tx1"/>
                </a:solidFill>
              </a:rPr>
              <a:t>THERE WILL </a:t>
            </a:r>
            <a:r>
              <a:rPr lang="en-US" sz="1400" b="1" dirty="0" smtClean="0">
                <a:solidFill>
                  <a:schemeClr val="tx1"/>
                </a:solidFill>
              </a:rPr>
              <a:t>ALSO </a:t>
            </a:r>
            <a:r>
              <a:rPr lang="en-US" sz="1400" b="1" dirty="0" smtClean="0">
                <a:solidFill>
                  <a:schemeClr val="tx1"/>
                </a:solidFill>
              </a:rPr>
              <a:t>BE AN INCREASE AT THE AIRPORT PRECINCT IN THE DEMAND FOR EXISTING SKILLS IN AREAS SUCH AS RETAIL, HOSPITALITY, BUSINESS AND ACCOUNTING PRACTITIONERS, REAL ESTATE AND PROPERTY MANAGEMENT STAFF</a:t>
            </a:r>
            <a:endParaRPr lang="en-US" sz="1400" b="1" dirty="0" smtClean="0">
              <a:solidFill>
                <a:schemeClr val="tx1"/>
              </a:solidFill>
            </a:endParaRPr>
          </a:p>
          <a:p>
            <a:r>
              <a:rPr lang="en-US" sz="1400" b="1" dirty="0" smtClean="0">
                <a:solidFill>
                  <a:srgbClr val="FF0000"/>
                </a:solidFill>
              </a:rPr>
              <a:t>Are TAFE Colleges , RTO’s and Universities prepared for an influx of students to enroll in these areas?</a:t>
            </a:r>
          </a:p>
          <a:p>
            <a:endParaRPr lang="en-US" sz="1400" b="1" dirty="0">
              <a:solidFill>
                <a:srgbClr val="FF0000"/>
              </a:solidFill>
            </a:endParaRPr>
          </a:p>
          <a:p>
            <a:r>
              <a:rPr lang="en-US" sz="1800" b="1" dirty="0" smtClean="0">
                <a:solidFill>
                  <a:srgbClr val="FF0000"/>
                </a:solidFill>
              </a:rPr>
              <a:t>SOME BARRIERS FOR EMPLOYMENT, EDUCATION &amp; TRAINING SECTORS TO CONSIDER…</a:t>
            </a:r>
          </a:p>
          <a:p>
            <a:r>
              <a:rPr lang="en-US" sz="1800" b="1" dirty="0" smtClean="0">
                <a:solidFill>
                  <a:srgbClr val="FF0000"/>
                </a:solidFill>
              </a:rPr>
              <a:t>Areas of Transport, Storage &amp; Logistics are not seen as ‘SEXY’ career paths by young people!</a:t>
            </a:r>
            <a:endParaRPr lang="en-AU" sz="1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3600" b="1" dirty="0" smtClean="0"/>
              <a:t>THE NEW SKILLS</a:t>
            </a:r>
            <a:endParaRPr lang="en-AU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AEROSPACE TECHNOLOGY</a:t>
            </a:r>
          </a:p>
          <a:p>
            <a:pPr>
              <a:buNone/>
            </a:pPr>
            <a:r>
              <a:rPr lang="en-US" sz="2000" b="1" dirty="0" smtClean="0"/>
              <a:t>To cope with changes in radar technology, airframe building techniques, navigational aids, new aircraft software systems</a:t>
            </a:r>
          </a:p>
          <a:p>
            <a:pPr>
              <a:buNone/>
            </a:pPr>
            <a:endParaRPr lang="en-US" sz="1400" b="1" dirty="0" smtClean="0"/>
          </a:p>
          <a:p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GREEN SKILLS IN  TRADITIONAL TRADE AREAS TO ENSURE ENVIRONMANTAL SUSTAINABILITY.</a:t>
            </a:r>
          </a:p>
          <a:p>
            <a:r>
              <a:rPr lang="en-US" sz="2000" b="1" dirty="0" smtClean="0"/>
              <a:t>For example, Electrical tradesmen need to be trained to construct and fit solar power generating systems to structure roofing. </a:t>
            </a:r>
            <a:r>
              <a:rPr lang="en-US" sz="2000" b="1" dirty="0" smtClean="0">
                <a:solidFill>
                  <a:srgbClr val="00B050"/>
                </a:solidFill>
              </a:rPr>
              <a:t>(Rephrase this one Wayne)</a:t>
            </a:r>
            <a:endParaRPr lang="en-US" sz="2000" b="1" dirty="0" smtClean="0"/>
          </a:p>
          <a:p>
            <a:r>
              <a:rPr lang="en-US" sz="2000" b="1" dirty="0" smtClean="0"/>
              <a:t>Plumbers will require </a:t>
            </a:r>
            <a:r>
              <a:rPr lang="en-US" sz="2000" b="1" dirty="0" err="1" smtClean="0"/>
              <a:t>waterwise</a:t>
            </a:r>
            <a:r>
              <a:rPr lang="en-US" sz="2000" b="1" dirty="0" smtClean="0"/>
              <a:t> training as population increases, water availability diminishes and the recycling of ‘grey’ water becomes more prevalent</a:t>
            </a:r>
          </a:p>
          <a:p>
            <a:endParaRPr lang="en-US" sz="2000" b="1" dirty="0"/>
          </a:p>
          <a:p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More to come here</a:t>
            </a:r>
            <a:endParaRPr lang="en-AU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en-US" sz="3600" b="1" dirty="0" smtClean="0"/>
              <a:t>WHAT NEEDS TO BE DONE TO ADDRESS THIS GROWTH AND FILL IN THE SKILLS ‘GAP’?</a:t>
            </a:r>
            <a:endParaRPr lang="en-AU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ALIGN SECONDARY SENIOR SCHOOL CURRICULUM WITH THE POTENTIAL NEW SKILL REQUIREMENTS AT A VOCATIONAL AND ACADEMIC LEVEL</a:t>
            </a:r>
          </a:p>
          <a:p>
            <a:pPr>
              <a:buNone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TAFE AND RTO’S SHOULD CORRECTLY IDENTIFY THE NEW COMPETENCY BASED TRAINING REQUIREMENTS IN THE AREAS OF EXPANSION AND CATER FOR THE INCREASE IN NUMBERS AS A RESULT OF THE NEW JOBS IN TRADITIONAL AREAS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UNIVERSITIES SHOULD MAKE THEIR FACULTIES AWARE OF THE TECHNOLOGICAL GAP THAT IS IMMINENT AND PROVIDE ADVANCED CURRICULA IN THE APPROPRIATE AREAS TO MEET THE EMERGING NEEDS OF THE AEROSPACE INDUSTRY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Transport to and from the airport for employees needs to be addressed by appropriate Translink Authorities, as access is currently difficult</a:t>
            </a:r>
            <a:endParaRPr lang="en-AU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1133</Words>
  <Application>Microsoft Office PowerPoint</Application>
  <PresentationFormat>On-screen Show (4:3)</PresentationFormat>
  <Paragraphs>100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CURRENT PICTURE</vt:lpstr>
      <vt:lpstr>INDUSTRY SKILLS COUNCILS</vt:lpstr>
      <vt:lpstr>THE NEW SKILLS</vt:lpstr>
      <vt:lpstr>WHAT NEEDS TO BE DONE TO ADDRESS THIS GROWTH AND FILL IN THE SKILLS ‘GAP’?</vt:lpstr>
    </vt:vector>
  </TitlesOfParts>
  <Company>The Smith 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CURRENT PICTURE</dc:title>
  <dc:creator>TomMc</dc:creator>
  <cp:lastModifiedBy>TomMc</cp:lastModifiedBy>
  <cp:revision>23</cp:revision>
  <dcterms:created xsi:type="dcterms:W3CDTF">2010-07-15T22:41:19Z</dcterms:created>
  <dcterms:modified xsi:type="dcterms:W3CDTF">2010-07-16T03:57:03Z</dcterms:modified>
</cp:coreProperties>
</file>