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6" r:id="rId4"/>
    <p:sldId id="265" r:id="rId5"/>
    <p:sldId id="267" r:id="rId6"/>
    <p:sldId id="264" r:id="rId7"/>
    <p:sldId id="268" r:id="rId8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C19363-6923-45B2-856E-089C1F53FFAB}" type="datetimeFigureOut">
              <a:rPr lang="es-PA" smtClean="0"/>
              <a:pPr/>
              <a:t>07/03/2010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PA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C934285-FD9E-40BD-907D-45C6E1D034D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C19363-6923-45B2-856E-089C1F53FFAB}" type="datetimeFigureOut">
              <a:rPr lang="es-PA" smtClean="0"/>
              <a:pPr/>
              <a:t>07/03/2010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34285-FD9E-40BD-907D-45C6E1D034D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C19363-6923-45B2-856E-089C1F53FFAB}" type="datetimeFigureOut">
              <a:rPr lang="es-PA" smtClean="0"/>
              <a:pPr/>
              <a:t>07/03/2010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34285-FD9E-40BD-907D-45C6E1D034D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C19363-6923-45B2-856E-089C1F53FFAB}" type="datetimeFigureOut">
              <a:rPr lang="es-PA" smtClean="0"/>
              <a:pPr/>
              <a:t>07/03/2010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34285-FD9E-40BD-907D-45C6E1D034D9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C19363-6923-45B2-856E-089C1F53FFAB}" type="datetimeFigureOut">
              <a:rPr lang="es-PA" smtClean="0"/>
              <a:pPr/>
              <a:t>07/03/2010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34285-FD9E-40BD-907D-45C6E1D034D9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C19363-6923-45B2-856E-089C1F53FFAB}" type="datetimeFigureOut">
              <a:rPr lang="es-PA" smtClean="0"/>
              <a:pPr/>
              <a:t>07/03/2010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34285-FD9E-40BD-907D-45C6E1D034D9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C19363-6923-45B2-856E-089C1F53FFAB}" type="datetimeFigureOut">
              <a:rPr lang="es-PA" smtClean="0"/>
              <a:pPr/>
              <a:t>07/03/2010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34285-FD9E-40BD-907D-45C6E1D034D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C19363-6923-45B2-856E-089C1F53FFAB}" type="datetimeFigureOut">
              <a:rPr lang="es-PA" smtClean="0"/>
              <a:pPr/>
              <a:t>07/03/2010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34285-FD9E-40BD-907D-45C6E1D034D9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C19363-6923-45B2-856E-089C1F53FFAB}" type="datetimeFigureOut">
              <a:rPr lang="es-PA" smtClean="0"/>
              <a:pPr/>
              <a:t>07/03/2010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34285-FD9E-40BD-907D-45C6E1D034D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AC19363-6923-45B2-856E-089C1F53FFAB}" type="datetimeFigureOut">
              <a:rPr lang="es-PA" smtClean="0"/>
              <a:pPr/>
              <a:t>07/03/2010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934285-FD9E-40BD-907D-45C6E1D034D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C19363-6923-45B2-856E-089C1F53FFAB}" type="datetimeFigureOut">
              <a:rPr lang="es-PA" smtClean="0"/>
              <a:pPr/>
              <a:t>07/03/2010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C934285-FD9E-40BD-907D-45C6E1D034D9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C19363-6923-45B2-856E-089C1F53FFAB}" type="datetimeFigureOut">
              <a:rPr lang="es-PA" smtClean="0"/>
              <a:pPr/>
              <a:t>07/03/2010</a:t>
            </a:fld>
            <a:endParaRPr lang="es-PA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PA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C934285-FD9E-40BD-907D-45C6E1D034D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4444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PA" sz="27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VACUNA PARA LA PREVENCIÓN DE EL NEUMOCOCO</a:t>
            </a:r>
            <a:endParaRPr lang="es-PA" sz="27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558" name="AutoShape 6" descr="http://onorata91.files.wordpress.com/2009/10/la-educacion-de-los-ninos-del-siglo-xxi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pic>
        <p:nvPicPr>
          <p:cNvPr id="20482" name="Picture 2" descr="http://www.rush.edu/spanish/images/si_009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0014" y="836712"/>
            <a:ext cx="5048250" cy="4095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5 CuadroTexto"/>
          <p:cNvSpPr txBox="1"/>
          <p:nvPr/>
        </p:nvSpPr>
        <p:spPr>
          <a:xfrm>
            <a:off x="3563888" y="6309320"/>
            <a:ext cx="5745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PRESENTADO POR INES MARIA CORELLA -2010-</a:t>
            </a:r>
            <a:endParaRPr lang="es-P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23928" y="692696"/>
            <a:ext cx="5220072" cy="538629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s-MX" sz="240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GENERALIDADES</a:t>
            </a:r>
            <a:endParaRPr lang="es-PA" dirty="0">
              <a:ln w="50800"/>
              <a:solidFill>
                <a:schemeClr val="bg1">
                  <a:shade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Recortar rectángulo de esquina diagonal"/>
          <p:cNvSpPr/>
          <p:nvPr/>
        </p:nvSpPr>
        <p:spPr>
          <a:xfrm>
            <a:off x="2555776" y="1268760"/>
            <a:ext cx="6840760" cy="5400600"/>
          </a:xfrm>
          <a:prstGeom prst="snip2Diag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isometricOffAxis1Right"/>
            <a:lightRig rig="threePt" dir="t"/>
          </a:scene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Nombre de la bacteria: </a:t>
            </a:r>
            <a:r>
              <a:rPr lang="es-MX" sz="2700" u="sng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Streptococcus</a:t>
            </a:r>
            <a:r>
              <a:rPr lang="es-MX" sz="2700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s-MX" sz="2700" u="sng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pneumoniae</a:t>
            </a: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Constituye la primera causa de neumonías en niños hospitalizados.</a:t>
            </a:r>
          </a:p>
          <a:p>
            <a:pPr>
              <a:buFont typeface="Wingdings" pitchFamily="2" charset="2"/>
              <a:buChar char="q"/>
            </a:pP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Es agente causante de meningitis bacteriana.</a:t>
            </a:r>
          </a:p>
          <a:p>
            <a:pPr>
              <a:buFont typeface="Wingdings" pitchFamily="2" charset="2"/>
              <a:buChar char="q"/>
            </a:pP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No tiene periodo precisados de incubación.</a:t>
            </a:r>
          </a:p>
          <a:p>
            <a:pPr>
              <a:buFont typeface="Wingdings" pitchFamily="2" charset="2"/>
              <a:buChar char="q"/>
            </a:pP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 transmite por la saliva, contacto oral, secreciones de las vías respiratorias.</a:t>
            </a:r>
            <a:endParaRPr lang="es-PA" sz="27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9458" name="Picture 2" descr="http://emssolutionsinc.files.wordpress.com/2009/10/streptococcus_20pneumoniae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3778" r="3778"/>
          <a:stretch>
            <a:fillRect/>
          </a:stretch>
        </p:blipFill>
        <p:spPr bwMode="auto">
          <a:xfrm>
            <a:off x="107950" y="1196975"/>
            <a:ext cx="2663825" cy="2663825"/>
          </a:xfrm>
          <a:prstGeom prst="teardrop">
            <a:avLst/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1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3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1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4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9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03848" y="692696"/>
            <a:ext cx="5940152" cy="538629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s-MX" sz="240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NATURALEZA DEL ANTIGENO/INMUNIDAD</a:t>
            </a:r>
            <a:endParaRPr lang="es-PA" dirty="0">
              <a:ln w="50800"/>
              <a:solidFill>
                <a:schemeClr val="bg1">
                  <a:shade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Recortar rectángulo de esquina diagonal"/>
          <p:cNvSpPr/>
          <p:nvPr/>
        </p:nvSpPr>
        <p:spPr>
          <a:xfrm>
            <a:off x="2555776" y="1268760"/>
            <a:ext cx="6840760" cy="5400600"/>
          </a:xfrm>
          <a:prstGeom prst="snip2Diag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isometricOffAxis1Right"/>
            <a:lightRig rig="threePt" dir="t"/>
          </a:scene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Esta constituida por:</a:t>
            </a:r>
          </a:p>
          <a:p>
            <a:pPr lvl="1">
              <a:buFont typeface="Wingdings" pitchFamily="2" charset="2"/>
              <a:buChar char="v"/>
            </a:pP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23 tipos de polisacáridos</a:t>
            </a:r>
          </a:p>
          <a:p>
            <a:pPr lvl="1">
              <a:buFont typeface="Wingdings" pitchFamily="2" charset="2"/>
              <a:buChar char="v"/>
            </a:pPr>
            <a:r>
              <a:rPr lang="es-PA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Solución salina</a:t>
            </a:r>
          </a:p>
          <a:p>
            <a:pPr lvl="1">
              <a:buFont typeface="Wingdings" pitchFamily="2" charset="2"/>
              <a:buChar char="v"/>
            </a:pPr>
            <a:r>
              <a:rPr lang="es-PA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Fenol o </a:t>
            </a:r>
            <a:r>
              <a:rPr lang="es-PA" sz="27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timerosal</a:t>
            </a:r>
            <a:endParaRPr lang="es-PA" sz="27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q"/>
            </a:pPr>
            <a:r>
              <a:rPr lang="es-PA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La producción de anticuerpos ocurre en casi todos los individuos tratados con una dosis.</a:t>
            </a:r>
            <a:endParaRPr lang="es-PA" sz="27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3556" name="Picture 4" descr="http://www.pecanbread.com/pandenuez/figuras/polisacaridos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566" b="566"/>
          <a:stretch>
            <a:fillRect/>
          </a:stretch>
        </p:blipFill>
        <p:spPr bwMode="auto">
          <a:xfrm>
            <a:off x="107950" y="1196975"/>
            <a:ext cx="2663825" cy="2663825"/>
          </a:xfrm>
          <a:prstGeom prst="cloudCallout">
            <a:avLst>
              <a:gd name="adj1" fmla="val 45180"/>
              <a:gd name="adj2" fmla="val 45601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1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3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1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4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9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03848" y="692696"/>
            <a:ext cx="5940152" cy="538629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s-MX" sz="240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INDICACIONES</a:t>
            </a:r>
            <a:endParaRPr lang="es-PA" dirty="0">
              <a:ln w="50800"/>
              <a:solidFill>
                <a:schemeClr val="bg1">
                  <a:shade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Recortar rectángulo de esquina diagonal"/>
          <p:cNvSpPr/>
          <p:nvPr/>
        </p:nvSpPr>
        <p:spPr>
          <a:xfrm>
            <a:off x="2555776" y="1268760"/>
            <a:ext cx="6840760" cy="5400600"/>
          </a:xfrm>
          <a:prstGeom prst="snip2Diag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isometricOffAxis1Right"/>
            <a:lightRig rig="threePt" dir="t"/>
          </a:scene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Para prevenir infecciones </a:t>
            </a:r>
            <a:r>
              <a:rPr lang="es-MX" sz="27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neumocóccicas</a:t>
            </a: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en:</a:t>
            </a:r>
          </a:p>
          <a:p>
            <a:pPr lvl="1">
              <a:buFont typeface="Wingdings" pitchFamily="2" charset="2"/>
              <a:buChar char="v"/>
            </a:pPr>
            <a:r>
              <a:rPr lang="es-PA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s-PA" sz="27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Esplenectomizados</a:t>
            </a:r>
            <a:endParaRPr lang="es-PA" sz="27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lvl="1">
              <a:buFont typeface="Wingdings" pitchFamily="2" charset="2"/>
              <a:buChar char="v"/>
            </a:pPr>
            <a:r>
              <a:rPr lang="es-PA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Anemia falciforme</a:t>
            </a:r>
          </a:p>
          <a:p>
            <a:pPr lvl="1">
              <a:buFont typeface="Wingdings" pitchFamily="2" charset="2"/>
              <a:buChar char="v"/>
            </a:pPr>
            <a:r>
              <a:rPr lang="es-PA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Enfermedades hematológicas malignas</a:t>
            </a:r>
          </a:p>
          <a:p>
            <a:pPr lvl="1">
              <a:buFont typeface="Wingdings" pitchFamily="2" charset="2"/>
              <a:buChar char="v"/>
            </a:pPr>
            <a:r>
              <a:rPr lang="es-PA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Enfermedades renales, pulmonares o cardiovasculares</a:t>
            </a:r>
          </a:p>
          <a:p>
            <a:pPr lvl="1">
              <a:buFont typeface="Wingdings" pitchFamily="2" charset="2"/>
              <a:buChar char="v"/>
            </a:pPr>
            <a:r>
              <a:rPr lang="es-PA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s-PA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Trasplantes</a:t>
            </a:r>
          </a:p>
          <a:p>
            <a:pPr lvl="1">
              <a:buFont typeface="Wingdings" pitchFamily="2" charset="2"/>
              <a:buChar char="v"/>
            </a:pPr>
            <a:r>
              <a:rPr lang="es-PA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Fístulas con drenajes</a:t>
            </a:r>
          </a:p>
          <a:p>
            <a:pPr lvl="1">
              <a:buFont typeface="Wingdings" pitchFamily="2" charset="2"/>
              <a:buChar char="v"/>
            </a:pPr>
            <a:r>
              <a:rPr lang="es-PA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Diabetes </a:t>
            </a:r>
            <a:r>
              <a:rPr lang="es-PA" sz="27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mellitus</a:t>
            </a:r>
            <a:r>
              <a:rPr lang="es-PA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es-PA" sz="27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1506" name="Picture 2" descr="http://www.floridahospital.com/DesktopModules/AHSIS.HealthContent/graphics/images/es/15335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0000" r="10000"/>
          <a:stretch>
            <a:fillRect/>
          </a:stretch>
        </p:blipFill>
        <p:spPr bwMode="auto">
          <a:xfrm>
            <a:off x="107950" y="1196975"/>
            <a:ext cx="2663825" cy="2663825"/>
          </a:xfrm>
          <a:prstGeom prst="bevel">
            <a:avLst/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501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3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501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4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9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03848" y="692696"/>
            <a:ext cx="5940152" cy="538629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s-MX" sz="240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</a:t>
            </a:r>
            <a:r>
              <a:rPr lang="es-MX" sz="240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INDICACIONES</a:t>
            </a:r>
            <a:endParaRPr lang="es-PA" dirty="0">
              <a:ln w="50800"/>
              <a:solidFill>
                <a:schemeClr val="bg1">
                  <a:shade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Recortar rectángulo de esquina diagonal"/>
          <p:cNvSpPr/>
          <p:nvPr/>
        </p:nvSpPr>
        <p:spPr>
          <a:xfrm>
            <a:off x="2555776" y="1268760"/>
            <a:ext cx="6840760" cy="5400600"/>
          </a:xfrm>
          <a:prstGeom prst="snip2Diag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isometricOffAxis1Right"/>
            <a:lightRig rig="threePt" dir="t"/>
          </a:scene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A  personas que han sido vacunados en los últimos 5 años</a:t>
            </a:r>
          </a:p>
          <a:p>
            <a:pPr>
              <a:buFont typeface="Wingdings" pitchFamily="2" charset="2"/>
              <a:buChar char="q"/>
            </a:pP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Reacciones adversas en aplicaciones anteriores</a:t>
            </a:r>
          </a:p>
          <a:p>
            <a:pPr>
              <a:buFont typeface="Wingdings" pitchFamily="2" charset="2"/>
              <a:buChar char="q"/>
            </a:pP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Estado de inmunosupresión</a:t>
            </a:r>
          </a:p>
          <a:p>
            <a:pPr>
              <a:buFont typeface="Wingdings" pitchFamily="2" charset="2"/>
              <a:buChar char="q"/>
            </a:pP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Hipersensibilidad al Fenol o </a:t>
            </a:r>
            <a:r>
              <a:rPr lang="es-MX" sz="27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Timerosal</a:t>
            </a: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es-PA" sz="27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4578" name="Picture 2" descr="http://www.scielo.org.ar/img/revistas/rad/v87n1/a02f2.gif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9027" b="19027"/>
          <a:stretch>
            <a:fillRect/>
          </a:stretch>
        </p:blipFill>
        <p:spPr bwMode="auto">
          <a:xfrm>
            <a:off x="107975" y="1845295"/>
            <a:ext cx="2663825" cy="2663825"/>
          </a:xfrm>
          <a:prstGeom prst="foldedCorner">
            <a:avLst/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501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3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501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4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9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03848" y="692696"/>
            <a:ext cx="5940152" cy="538629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s-MX" sz="240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ESQUEMA Y TECNICA DE VACUNACION</a:t>
            </a:r>
            <a:endParaRPr lang="es-PA" dirty="0">
              <a:ln w="50800"/>
              <a:solidFill>
                <a:schemeClr val="bg1">
                  <a:shade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Recortar rectángulo de esquina diagonal"/>
          <p:cNvSpPr/>
          <p:nvPr/>
        </p:nvSpPr>
        <p:spPr>
          <a:xfrm>
            <a:off x="2555776" y="1268760"/>
            <a:ext cx="6840760" cy="5400600"/>
          </a:xfrm>
          <a:prstGeom prst="snip2Diag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isometricOffAxis1Right"/>
            <a:lightRig rig="threePt" dir="t"/>
          </a:scene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Una dosis de 0.5cc para niños mayores de dos años y adultos. </a:t>
            </a:r>
            <a:endParaRPr lang="es-MX" sz="27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intramuscular o subcutánea. Debe reevaluarse a los 5 años en pacientes de muy alto riesgo.</a:t>
            </a:r>
          </a:p>
          <a:p>
            <a:endParaRPr lang="es-MX" sz="27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q"/>
            </a:pP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Una dosis de 0.25cc para niños de dos meses con un intervalo de dos meses hasta completar 4 dosis (18 meses)</a:t>
            </a:r>
            <a:endParaRPr lang="es-PA" sz="27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2530" name="Picture 2" descr="http://www.venelogia.com/uploads/vacuna4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196975"/>
            <a:ext cx="2663825" cy="2663825"/>
          </a:xfrm>
          <a:prstGeom prst="flowChartMagneticTape">
            <a:avLst/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3001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3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001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4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9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203848" y="692696"/>
            <a:ext cx="5940152" cy="538629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s-MX" sz="240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  <a:endParaRPr lang="es-PA" dirty="0">
              <a:ln w="50800"/>
              <a:solidFill>
                <a:schemeClr val="bg1">
                  <a:shade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Recortar rectángulo de esquina diagonal"/>
          <p:cNvSpPr/>
          <p:nvPr/>
        </p:nvSpPr>
        <p:spPr>
          <a:xfrm>
            <a:off x="683568" y="1412776"/>
            <a:ext cx="8100392" cy="4968552"/>
          </a:xfrm>
          <a:prstGeom prst="snip2Diag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isometricOffAxis1Right"/>
            <a:lightRig rig="threePt" dir="t"/>
          </a:scene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Wingdings" pitchFamily="2" charset="2"/>
              <a:buChar char="q"/>
            </a:pPr>
            <a:r>
              <a:rPr lang="es-MX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Se concluye que es de vital importancia que toda la población este protegida contra esta bacteria por su alta tasas de letalidad y secuelas con relación a otros gérmenes.</a:t>
            </a:r>
            <a:endParaRPr lang="es-PA" sz="27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501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4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9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398</TotalTime>
  <Words>246</Words>
  <Application>Microsoft Office PowerPoint</Application>
  <PresentationFormat>Presentación en pantalla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Concurrencia</vt:lpstr>
      <vt:lpstr>VACUNA PARA LA PREVENCIÓN DE EL NEUMOCOCO</vt:lpstr>
      <vt:lpstr>GENERALIDADES</vt:lpstr>
      <vt:lpstr>NATURALEZA DEL ANTIGENO/INMUNIDAD</vt:lpstr>
      <vt:lpstr>INDICACIONES</vt:lpstr>
      <vt:lpstr>CONTRAINDICACIONES</vt:lpstr>
      <vt:lpstr>ESQUEMA Y TECNICA DE VACUNACION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RIOSERENO.com</dc:creator>
  <cp:lastModifiedBy>RIOSERENO.com</cp:lastModifiedBy>
  <cp:revision>28</cp:revision>
  <dcterms:created xsi:type="dcterms:W3CDTF">2010-07-03T14:32:11Z</dcterms:created>
  <dcterms:modified xsi:type="dcterms:W3CDTF">2010-07-03T21:35:08Z</dcterms:modified>
</cp:coreProperties>
</file>