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sldIdLst>
    <p:sldId id="256" r:id="rId2"/>
    <p:sldId id="262" r:id="rId3"/>
    <p:sldId id="267" r:id="rId4"/>
    <p:sldId id="266" r:id="rId5"/>
    <p:sldId id="257" r:id="rId6"/>
    <p:sldId id="259" r:id="rId7"/>
    <p:sldId id="258" r:id="rId8"/>
    <p:sldId id="260" r:id="rId9"/>
    <p:sldId id="261" r:id="rId10"/>
    <p:sldId id="263" r:id="rId11"/>
    <p:sldId id="268" r:id="rId12"/>
    <p:sldId id="269" r:id="rId13"/>
    <p:sldId id="273" r:id="rId14"/>
    <p:sldId id="270" r:id="rId15"/>
    <p:sldId id="271" r:id="rId16"/>
    <p:sldId id="272"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864" y="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C48B0328-10F6-488C-BB1E-A75D67408BCD}" type="datetimeFigureOut">
              <a:rPr lang="es-MX" smtClean="0"/>
              <a:pPr/>
              <a:t>29/04/2010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157F8B6-2FC1-4F33-92A9-3FA327807ECF}" type="slidenum">
              <a:rPr lang="es-MX" smtClean="0"/>
              <a:pPr/>
              <a:t>‹Nº›</a:t>
            </a:fld>
            <a:endParaRPr lang="es-MX"/>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48B0328-10F6-488C-BB1E-A75D67408BCD}" type="datetimeFigureOut">
              <a:rPr lang="es-MX" smtClean="0"/>
              <a:pPr/>
              <a:t>29/04/2010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157F8B6-2FC1-4F33-92A9-3FA327807ECF}"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48B0328-10F6-488C-BB1E-A75D67408BCD}" type="datetimeFigureOut">
              <a:rPr lang="es-MX" smtClean="0"/>
              <a:pPr/>
              <a:t>29/04/2010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157F8B6-2FC1-4F33-92A9-3FA327807ECF}"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s-ES" smtClean="0"/>
              <a:t>Haga clic para modificar el estilo de título del patrón</a:t>
            </a:r>
            <a:endParaRPr lang="en-US" dirty="0"/>
          </a:p>
        </p:txBody>
      </p:sp>
      <p:sp>
        <p:nvSpPr>
          <p:cNvPr id="4" name="Date Placeholder 3"/>
          <p:cNvSpPr>
            <a:spLocks noGrp="1"/>
          </p:cNvSpPr>
          <p:nvPr>
            <p:ph type="dt" sz="half" idx="10"/>
          </p:nvPr>
        </p:nvSpPr>
        <p:spPr/>
        <p:txBody>
          <a:bodyPr/>
          <a:lstStyle/>
          <a:p>
            <a:fld id="{C48B0328-10F6-488C-BB1E-A75D67408BCD}" type="datetimeFigureOut">
              <a:rPr lang="es-MX" smtClean="0"/>
              <a:pPr/>
              <a:t>29/04/2010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157F8B6-2FC1-4F33-92A9-3FA327807ECF}" type="slidenum">
              <a:rPr lang="es-MX" smtClean="0"/>
              <a:pPr/>
              <a:t>‹Nº›</a:t>
            </a:fld>
            <a:endParaRPr lang="es-MX"/>
          </a:p>
        </p:txBody>
      </p:sp>
      <p:sp>
        <p:nvSpPr>
          <p:cNvPr id="8" name="Content Placeholder 7"/>
          <p:cNvSpPr>
            <a:spLocks noGrp="1"/>
          </p:cNvSpPr>
          <p:nvPr>
            <p:ph sz="quarter" idx="13"/>
          </p:nvPr>
        </p:nvSpPr>
        <p:spPr>
          <a:xfrm>
            <a:off x="609600" y="1600200"/>
            <a:ext cx="79248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48B0328-10F6-488C-BB1E-A75D67408BCD}" type="datetimeFigureOut">
              <a:rPr lang="es-MX" smtClean="0"/>
              <a:pPr/>
              <a:t>29/04/2010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157F8B6-2FC1-4F33-92A9-3FA327807ECF}"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2" name="Title 1"/>
          <p:cNvSpPr>
            <a:spLocks noGrp="1"/>
          </p:cNvSpPr>
          <p:nvPr>
            <p:ph type="title"/>
          </p:nvPr>
        </p:nvSpPr>
        <p:spPr>
          <a:xfrm>
            <a:off x="609600" y="274638"/>
            <a:ext cx="7924800" cy="1143000"/>
          </a:xfrm>
        </p:spPr>
        <p:txBody>
          <a:bodyPr/>
          <a:lstStyle/>
          <a:p>
            <a:r>
              <a:rPr lang="es-ES" smtClean="0"/>
              <a:t>Haga clic para modificar el estilo de título del patrón</a:t>
            </a:r>
            <a:endParaRPr lang="en-US" dirty="0"/>
          </a:p>
        </p:txBody>
      </p:sp>
      <p:sp>
        <p:nvSpPr>
          <p:cNvPr id="5" name="Date Placeholder 4"/>
          <p:cNvSpPr>
            <a:spLocks noGrp="1"/>
          </p:cNvSpPr>
          <p:nvPr>
            <p:ph type="dt" sz="half" idx="10"/>
          </p:nvPr>
        </p:nvSpPr>
        <p:spPr/>
        <p:txBody>
          <a:bodyPr/>
          <a:lstStyle/>
          <a:p>
            <a:fld id="{C48B0328-10F6-488C-BB1E-A75D67408BCD}" type="datetimeFigureOut">
              <a:rPr lang="es-MX" smtClean="0"/>
              <a:pPr/>
              <a:t>29/04/2010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157F8B6-2FC1-4F33-92A9-3FA327807ECF}"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C48B0328-10F6-488C-BB1E-A75D67408BCD}" type="datetimeFigureOut">
              <a:rPr lang="es-MX" smtClean="0"/>
              <a:pPr/>
              <a:t>29/04/2010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C157F8B6-2FC1-4F33-92A9-3FA327807ECF}"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48B0328-10F6-488C-BB1E-A75D67408BCD}" type="datetimeFigureOut">
              <a:rPr lang="es-MX" smtClean="0"/>
              <a:pPr/>
              <a:t>29/04/2010</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C157F8B6-2FC1-4F33-92A9-3FA327807ECF}"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B0328-10F6-488C-BB1E-A75D67408BCD}" type="datetimeFigureOut">
              <a:rPr lang="es-MX" smtClean="0"/>
              <a:pPr/>
              <a:t>29/04/2010</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C157F8B6-2FC1-4F33-92A9-3FA327807ECF}"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48B0328-10F6-488C-BB1E-A75D67408BCD}" type="datetimeFigureOut">
              <a:rPr lang="es-MX" smtClean="0"/>
              <a:pPr/>
              <a:t>29/04/2010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157F8B6-2FC1-4F33-92A9-3FA327807ECF}"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48B0328-10F6-488C-BB1E-A75D67408BCD}" type="datetimeFigureOut">
              <a:rPr lang="es-MX" smtClean="0"/>
              <a:pPr/>
              <a:t>29/04/2010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157F8B6-2FC1-4F33-92A9-3FA327807ECF}"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C48B0328-10F6-488C-BB1E-A75D67408BCD}" type="datetimeFigureOut">
              <a:rPr lang="es-MX" smtClean="0"/>
              <a:pPr/>
              <a:t>29/04/2010</a:t>
            </a:fld>
            <a:endParaRPr lang="es-MX"/>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s-MX"/>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C157F8B6-2FC1-4F33-92A9-3FA327807ECF}" type="slidenum">
              <a:rPr lang="es-MX" smtClean="0"/>
              <a:pPr/>
              <a:t>‹Nº›</a:t>
            </a:fld>
            <a:endParaRPr lang="es-MX"/>
          </a:p>
        </p:txBody>
      </p:sp>
    </p:spTree>
  </p:cSld>
  <p:clrMap bg1="dk1" tx1="lt1" bg2="dk2" tx2="lt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63688" y="764704"/>
            <a:ext cx="6408712" cy="2448272"/>
          </a:xfrm>
        </p:spPr>
        <p:txBody>
          <a:bodyPr>
            <a:normAutofit/>
          </a:bodyPr>
          <a:lstStyle/>
          <a:p>
            <a:r>
              <a:rPr lang="es-MX" b="1" dirty="0" smtClean="0">
                <a:solidFill>
                  <a:srgbClr xmlns:mc="http://schemas.openxmlformats.org/markup-compatibility/2006" xmlns:a14="http://schemas.microsoft.com/office/drawing/2010/main" val="FFFF00" mc:Ignorable=""/>
                </a:solidFill>
              </a:rPr>
              <a:t>Riesgos de soldadura de arco y por resistencia</a:t>
            </a:r>
            <a:r>
              <a:rPr lang="es-MX" b="1" dirty="0"/>
              <a:t/>
            </a:r>
            <a:br>
              <a:rPr lang="es-MX" b="1" dirty="0"/>
            </a:br>
            <a:endParaRPr lang="es-MX" dirty="0"/>
          </a:p>
        </p:txBody>
      </p:sp>
      <p:sp>
        <p:nvSpPr>
          <p:cNvPr id="5" name="4 CuadroTexto"/>
          <p:cNvSpPr txBox="1"/>
          <p:nvPr/>
        </p:nvSpPr>
        <p:spPr>
          <a:xfrm>
            <a:off x="2699792" y="3789040"/>
            <a:ext cx="4032448" cy="1754326"/>
          </a:xfrm>
          <a:prstGeom prst="rect">
            <a:avLst/>
          </a:prstGeom>
          <a:noFill/>
        </p:spPr>
        <p:txBody>
          <a:bodyPr wrap="square" rtlCol="0">
            <a:spAutoFit/>
          </a:bodyPr>
          <a:lstStyle/>
          <a:p>
            <a:pPr algn="ctr"/>
            <a:r>
              <a:rPr lang="es-MX" b="1" dirty="0" smtClean="0"/>
              <a:t>PRESENTAN:</a:t>
            </a:r>
          </a:p>
          <a:p>
            <a:pPr algn="ctr"/>
            <a:endParaRPr lang="es-MX" b="1" dirty="0" smtClean="0"/>
          </a:p>
          <a:p>
            <a:pPr algn="ctr"/>
            <a:r>
              <a:rPr lang="es-MX" dirty="0" smtClean="0"/>
              <a:t>ALBERTA HUERTA GONZALEZ</a:t>
            </a:r>
          </a:p>
          <a:p>
            <a:pPr algn="ctr"/>
            <a:r>
              <a:rPr lang="es-MX" dirty="0" smtClean="0"/>
              <a:t>GIOVANNI TOLEDO  ALVARADO</a:t>
            </a:r>
          </a:p>
          <a:p>
            <a:pPr algn="ctr"/>
            <a:r>
              <a:rPr lang="es-MX" dirty="0" smtClean="0"/>
              <a:t> OMAR ALVARADO CUPIL</a:t>
            </a:r>
          </a:p>
          <a:p>
            <a:pPr algn="ctr"/>
            <a:r>
              <a:rPr lang="es-MX" dirty="0" smtClean="0"/>
              <a:t>NESTOR DANIEL EVANGELISTA  AQUINO</a:t>
            </a:r>
            <a:endParaRPr lang="es-MX" dirty="0"/>
          </a:p>
        </p:txBody>
      </p:sp>
      <p:pic>
        <p:nvPicPr>
          <p:cNvPr id="1026" name="Imagen 2" descr="C:\Users\ErickCupiL\Pictures\logougm.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16632"/>
            <a:ext cx="1326826" cy="1954857"/>
          </a:xfrm>
          <a:prstGeom prst="rect">
            <a:avLst/>
          </a:prstGeom>
          <a:ln>
            <a:noFill/>
          </a:ln>
          <a:effectLst>
            <a:softEdge rad="112500"/>
          </a:effectLst>
          <a:extLst>
            <a:ext uri="{909E8E84-426E-40DD-AFC4-6F175D3DCCD1}">
              <a14:hiddenFill xmlns:a14="http://schemas.microsoft.com/office/drawing/2010/main">
                <a:solidFill>
                  <a:srgbClr xmlns:mc="http://schemas.openxmlformats.org/markup-compatibility/2006" val="FFFFFF" mc:Ignorable=""/>
                </a:solidFill>
              </a14:hiddenFill>
            </a:ext>
          </a:extLst>
        </p:spPr>
      </p:pic>
    </p:spTree>
    <p:extLst>
      <p:ext uri="{BB962C8B-B14F-4D97-AF65-F5344CB8AC3E}">
        <p14:creationId xmlns:p14="http://schemas.microsoft.com/office/powerpoint/2010/main" val="223387247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683568" y="764704"/>
            <a:ext cx="7850832" cy="4950296"/>
          </a:xfrm>
        </p:spPr>
        <p:txBody>
          <a:bodyPr>
            <a:normAutofit/>
          </a:bodyPr>
          <a:lstStyle/>
          <a:p>
            <a:pPr algn="just">
              <a:buNone/>
            </a:pPr>
            <a:r>
              <a:rPr lang="es-MX" dirty="0" smtClean="0"/>
              <a:t>La soldadura por resistencia es aplicable a casi todos los metales, excepto el estaño, zinc y plomo. En los procesos de soldadura por resistencia se incluyen, además de la soldadura por puntos, los de:</a:t>
            </a:r>
          </a:p>
          <a:p>
            <a:pPr algn="just">
              <a:buNone/>
            </a:pPr>
            <a:endParaRPr lang="es-MX" dirty="0" smtClean="0"/>
          </a:p>
          <a:p>
            <a:pPr algn="just"/>
            <a:r>
              <a:rPr lang="es-MX" dirty="0" smtClean="0"/>
              <a:t>Soldadura por resaltes </a:t>
            </a:r>
          </a:p>
          <a:p>
            <a:pPr algn="just"/>
            <a:r>
              <a:rPr lang="es-MX" dirty="0" smtClean="0"/>
              <a:t>Soldadura por costura </a:t>
            </a:r>
          </a:p>
          <a:p>
            <a:pPr algn="just"/>
            <a:r>
              <a:rPr lang="es-MX" dirty="0" smtClean="0"/>
              <a:t>Soldadura a tope</a:t>
            </a:r>
          </a:p>
          <a:p>
            <a:pPr algn="just"/>
            <a:r>
              <a:rPr lang="es-MX" dirty="0" smtClean="0"/>
              <a:t>Soldadura por chispa </a:t>
            </a:r>
          </a:p>
          <a:p>
            <a:pPr algn="just">
              <a:buNone/>
            </a:pPr>
            <a:endParaRPr lang="es-MX" dirty="0" smtClean="0"/>
          </a:p>
          <a:p>
            <a:pPr algn="just">
              <a:buNone/>
            </a:pPr>
            <a:r>
              <a:rPr lang="es-MX" dirty="0" smtClean="0"/>
              <a:t>       En la soldadura por puntos la corriente eléctrica pasa por dos electrodos con punta, debido a la resistencia del material a unir se logra el calentamiento y con la aplicación de presión sobre las piezas se genera un punto de soldadura. Las máquinas soldadoras de puntos pueden ser fijas o móviles o bien estar acopladas a un robot o brazo mecánico.</a:t>
            </a:r>
          </a:p>
        </p:txBody>
      </p:sp>
      <p:pic>
        <p:nvPicPr>
          <p:cNvPr id="1026" name="Imagen 2" descr="C:\Users\ErickCupiL\Pictures\soldador-01.gif"/>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8064" y="2132856"/>
            <a:ext cx="1651948" cy="1080120"/>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extLst>
      <p:ext uri="{BB962C8B-B14F-4D97-AF65-F5344CB8AC3E}">
        <p14:creationId xmlns:p14="http://schemas.microsoft.com/office/powerpoint/2010/main" val="403584676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691680" y="908720"/>
            <a:ext cx="6408712" cy="2448272"/>
          </a:xfrm>
        </p:spPr>
        <p:txBody>
          <a:bodyPr>
            <a:normAutofit/>
          </a:bodyPr>
          <a:lstStyle/>
          <a:p>
            <a:r>
              <a:rPr lang="es-MX" b="1" dirty="0" smtClean="0">
                <a:solidFill>
                  <a:srgbClr xmlns:mc="http://schemas.openxmlformats.org/markup-compatibility/2006" xmlns:a14="http://schemas.microsoft.com/office/drawing/2010/main" val="FFFF00" mc:Ignorable=""/>
                </a:solidFill>
              </a:rPr>
              <a:t>relevado </a:t>
            </a:r>
            <a:r>
              <a:rPr lang="es-MX" b="1" dirty="0">
                <a:solidFill>
                  <a:srgbClr xmlns:mc="http://schemas.openxmlformats.org/markup-compatibility/2006" xmlns:a14="http://schemas.microsoft.com/office/drawing/2010/main" val="FFFF00" mc:Ignorable=""/>
                </a:solidFill>
              </a:rPr>
              <a:t>de esfuerzos desde el punto de vista </a:t>
            </a:r>
            <a:r>
              <a:rPr lang="es-MX" b="1" dirty="0" smtClean="0">
                <a:solidFill>
                  <a:srgbClr xmlns:mc="http://schemas.openxmlformats.org/markup-compatibility/2006" xmlns:a14="http://schemas.microsoft.com/office/drawing/2010/main" val="FFFF00" mc:Ignorable=""/>
                </a:solidFill>
              </a:rPr>
              <a:t>metalúrgico</a:t>
            </a:r>
            <a:r>
              <a:rPr lang="es-MX" b="1" dirty="0"/>
              <a:t/>
            </a:r>
            <a:br>
              <a:rPr lang="es-MX" b="1" dirty="0"/>
            </a:br>
            <a:r>
              <a:rPr lang="es-MX" b="1" dirty="0"/>
              <a:t/>
            </a:r>
            <a:br>
              <a:rPr lang="es-MX" b="1" dirty="0"/>
            </a:br>
            <a:endParaRPr lang="es-MX" dirty="0"/>
          </a:p>
        </p:txBody>
      </p:sp>
      <p:sp>
        <p:nvSpPr>
          <p:cNvPr id="5" name="4 CuadroTexto"/>
          <p:cNvSpPr txBox="1"/>
          <p:nvPr/>
        </p:nvSpPr>
        <p:spPr>
          <a:xfrm>
            <a:off x="2699792" y="3789040"/>
            <a:ext cx="4032448" cy="1754326"/>
          </a:xfrm>
          <a:prstGeom prst="rect">
            <a:avLst/>
          </a:prstGeom>
          <a:noFill/>
        </p:spPr>
        <p:txBody>
          <a:bodyPr wrap="square" rtlCol="0">
            <a:spAutoFit/>
          </a:bodyPr>
          <a:lstStyle/>
          <a:p>
            <a:pPr algn="ctr"/>
            <a:r>
              <a:rPr lang="es-MX" b="1" dirty="0" smtClean="0"/>
              <a:t>PRESENTAN:</a:t>
            </a:r>
          </a:p>
          <a:p>
            <a:pPr algn="ctr"/>
            <a:endParaRPr lang="es-MX" b="1" dirty="0" smtClean="0"/>
          </a:p>
          <a:p>
            <a:pPr algn="ctr"/>
            <a:r>
              <a:rPr lang="es-MX" dirty="0" smtClean="0"/>
              <a:t>ALBERTA HUERTA GONZALEZ</a:t>
            </a:r>
          </a:p>
          <a:p>
            <a:pPr algn="ctr"/>
            <a:r>
              <a:rPr lang="es-MX" dirty="0" smtClean="0"/>
              <a:t>GIOVANNI TOLEDO  ALVARADO</a:t>
            </a:r>
          </a:p>
          <a:p>
            <a:pPr algn="ctr"/>
            <a:r>
              <a:rPr lang="es-MX" dirty="0" smtClean="0"/>
              <a:t> OMAR ALVARADO CUPIL</a:t>
            </a:r>
          </a:p>
          <a:p>
            <a:pPr algn="ctr"/>
            <a:r>
              <a:rPr lang="es-MX" dirty="0" smtClean="0"/>
              <a:t>NESTOR DANIEL EVANGELISTA  AQUINO</a:t>
            </a:r>
            <a:endParaRPr lang="es-MX" dirty="0"/>
          </a:p>
        </p:txBody>
      </p:sp>
      <p:pic>
        <p:nvPicPr>
          <p:cNvPr id="1026" name="Imagen 2" descr="C:\Users\ErickCupiL\Pictures\logougm.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16632"/>
            <a:ext cx="1326826" cy="1954857"/>
          </a:xfrm>
          <a:prstGeom prst="rect">
            <a:avLst/>
          </a:prstGeom>
          <a:ln>
            <a:noFill/>
          </a:ln>
          <a:effectLst>
            <a:softEdge rad="112500"/>
          </a:effectLst>
          <a:extLst>
            <a:ext uri="{909E8E84-426E-40DD-AFC4-6F175D3DCCD1}">
              <a14:hiddenFill xmlns:a14="http://schemas.microsoft.com/office/drawing/2010/main">
                <a:solidFill>
                  <a:srgbClr xmlns:mc="http://schemas.openxmlformats.org/markup-compatibility/2006" val="FFFFFF" mc:Ignorable=""/>
                </a:solidFill>
              </a14:hiddenFill>
            </a:ext>
          </a:extLst>
        </p:spPr>
      </p:pic>
    </p:spTree>
    <p:extLst>
      <p:ext uri="{BB962C8B-B14F-4D97-AF65-F5344CB8AC3E}">
        <p14:creationId xmlns:p14="http://schemas.microsoft.com/office/powerpoint/2010/main" val="42587645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395536" y="548680"/>
            <a:ext cx="8280920" cy="5400600"/>
          </a:xfrm>
        </p:spPr>
        <p:txBody>
          <a:bodyPr>
            <a:normAutofit fontScale="92500" lnSpcReduction="20000"/>
          </a:bodyPr>
          <a:lstStyle/>
          <a:p>
            <a:pPr marL="0" indent="0" algn="ctr">
              <a:buNone/>
            </a:pPr>
            <a:r>
              <a:rPr lang="es-MX" dirty="0">
                <a:solidFill>
                  <a:srgbClr xmlns:mc="http://schemas.openxmlformats.org/markup-compatibility/2006" xmlns:a14="http://schemas.microsoft.com/office/drawing/2010/main" val="FF0000" mc:Ignorable=""/>
                </a:solidFill>
              </a:rPr>
              <a:t>Metalurgia</a:t>
            </a:r>
          </a:p>
          <a:p>
            <a:pPr marL="0" indent="0" algn="just">
              <a:buNone/>
            </a:pPr>
            <a:r>
              <a:rPr lang="es-MX" dirty="0" smtClean="0"/>
              <a:t>La </a:t>
            </a:r>
            <a:r>
              <a:rPr lang="es-MX" dirty="0"/>
              <a:t>metalurgia es la ciencia y técnica de la obtención y tratamiento de los metales desde minerales metálicos, hasta los no metálicos. También estudia la producción de aleaciones, el control de calidad de los procesos vinculados así como su control contra la corrosión. Además de relacionarse con la industria metalúrgica</a:t>
            </a:r>
          </a:p>
          <a:p>
            <a:pPr marL="0" indent="0" algn="ctr">
              <a:buNone/>
            </a:pPr>
            <a:r>
              <a:rPr lang="es-MX" dirty="0" smtClean="0">
                <a:solidFill>
                  <a:srgbClr xmlns:mc="http://schemas.openxmlformats.org/markup-compatibility/2006" xmlns:a14="http://schemas.microsoft.com/office/drawing/2010/main" val="FF0000" mc:Ignorable=""/>
                </a:solidFill>
              </a:rPr>
              <a:t>Procesos </a:t>
            </a:r>
            <a:r>
              <a:rPr lang="es-MX" dirty="0">
                <a:solidFill>
                  <a:srgbClr xmlns:mc="http://schemas.openxmlformats.org/markup-compatibility/2006" xmlns:a14="http://schemas.microsoft.com/office/drawing/2010/main" val="FF0000" mc:Ignorable=""/>
                </a:solidFill>
              </a:rPr>
              <a:t>metalúrgicos</a:t>
            </a:r>
          </a:p>
          <a:p>
            <a:pPr marL="0" indent="0" algn="just">
              <a:buNone/>
            </a:pPr>
            <a:r>
              <a:rPr lang="es-MX" dirty="0"/>
              <a:t>Los procesos metalúrgicos comprenden las siguientes </a:t>
            </a:r>
            <a:r>
              <a:rPr lang="es-MX" dirty="0" smtClean="0"/>
              <a:t>fases:</a:t>
            </a:r>
            <a:endParaRPr lang="es-MX" dirty="0"/>
          </a:p>
          <a:p>
            <a:pPr marL="0" indent="0" algn="just">
              <a:buNone/>
            </a:pPr>
            <a:endParaRPr lang="es-MX" dirty="0"/>
          </a:p>
          <a:p>
            <a:pPr algn="just"/>
            <a:r>
              <a:rPr lang="es-MX" dirty="0"/>
              <a:t>Obtención del metal a partir del mineral que lo contiene en estado natural, separándolo de la ganga. </a:t>
            </a:r>
          </a:p>
          <a:p>
            <a:pPr algn="just"/>
            <a:r>
              <a:rPr lang="es-MX" dirty="0"/>
              <a:t>El afino, enriquecimiento o purificación: eliminación de las impurezas que quedan en el metal. </a:t>
            </a:r>
          </a:p>
          <a:p>
            <a:pPr algn="just"/>
            <a:r>
              <a:rPr lang="es-MX" dirty="0"/>
              <a:t>Elaboración de aleaciones. </a:t>
            </a:r>
          </a:p>
          <a:p>
            <a:pPr algn="just"/>
            <a:r>
              <a:rPr lang="es-MX" dirty="0"/>
              <a:t>Otros tratamientos del metal para facilitar su uso. </a:t>
            </a:r>
          </a:p>
          <a:p>
            <a:pPr algn="just"/>
            <a:r>
              <a:rPr lang="es-MX" dirty="0"/>
              <a:t>Operaciones básicas de obtención de metales:</a:t>
            </a:r>
          </a:p>
          <a:p>
            <a:pPr marL="0" indent="0" algn="just">
              <a:buNone/>
            </a:pPr>
            <a:endParaRPr lang="es-MX" dirty="0"/>
          </a:p>
          <a:p>
            <a:pPr marL="0" indent="0" algn="just">
              <a:buNone/>
            </a:pPr>
            <a:r>
              <a:rPr lang="es-MX" dirty="0">
                <a:solidFill>
                  <a:srgbClr xmlns:mc="http://schemas.openxmlformats.org/markup-compatibility/2006" xmlns:a14="http://schemas.microsoft.com/office/drawing/2010/main" val="FF0000" mc:Ignorable=""/>
                </a:solidFill>
              </a:rPr>
              <a:t>Operaciones físicas: </a:t>
            </a:r>
            <a:r>
              <a:rPr lang="es-MX" dirty="0"/>
              <a:t>triturado, molido, filtrado (a presión o al vacío), centrifugado, decantado, flotación, disolución, destilación, secado, precipitación física. </a:t>
            </a:r>
          </a:p>
          <a:p>
            <a:pPr marL="0" indent="0" algn="just">
              <a:buNone/>
            </a:pPr>
            <a:r>
              <a:rPr lang="es-MX" dirty="0">
                <a:solidFill>
                  <a:srgbClr xmlns:mc="http://schemas.openxmlformats.org/markup-compatibility/2006" xmlns:a14="http://schemas.microsoft.com/office/drawing/2010/main" val="FF0000" mc:Ignorable=""/>
                </a:solidFill>
              </a:rPr>
              <a:t>Operaciones químicas: </a:t>
            </a:r>
            <a:r>
              <a:rPr lang="es-MX" dirty="0"/>
              <a:t>tostación, oxidación, reducción, hidrometalurgia, electrólisis, hidrólisis, lixiviación mediante reacciones ácido-base, precipitación química, electrodeposición, </a:t>
            </a:r>
            <a:r>
              <a:rPr lang="es-MX" dirty="0" err="1"/>
              <a:t>cianuración</a:t>
            </a:r>
            <a:r>
              <a:rPr lang="es-MX" dirty="0"/>
              <a:t>. </a:t>
            </a:r>
          </a:p>
          <a:p>
            <a:pPr marL="0" indent="0" algn="just">
              <a:buNone/>
            </a:pPr>
            <a:endParaRPr lang="es-MX" dirty="0"/>
          </a:p>
        </p:txBody>
      </p:sp>
    </p:spTree>
    <p:extLst>
      <p:ext uri="{BB962C8B-B14F-4D97-AF65-F5344CB8AC3E}">
        <p14:creationId xmlns:p14="http://schemas.microsoft.com/office/powerpoint/2010/main" val="27890676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1285852" y="2285992"/>
            <a:ext cx="6400800" cy="2928958"/>
          </a:xfrm>
        </p:spPr>
        <p:txBody>
          <a:bodyPr/>
          <a:lstStyle/>
          <a:p>
            <a:pPr algn="just"/>
            <a:r>
              <a:rPr lang="es-MX" dirty="0" smtClean="0"/>
              <a:t>ES UN TRATAMIENTO QUE CONSSITE EN ELIMINAR LAS TENSIONES O ESFUERZOS PRODUCIDOS  DURANTE EL MAQUINADO O APLICACIÓN DE  SOLDADURAS, PREVIO A SU TRATAMIENTO DEFINITIVO, EVITANDO CON ELLO DEFORMACIONES O POSIBLES CONSECUENCIAS NO DESEABLES NO DESE.ABLES EN SUS PIEZAS.</a:t>
            </a:r>
          </a:p>
          <a:p>
            <a:pPr algn="just"/>
            <a:endParaRPr lang="es-MX" dirty="0"/>
          </a:p>
        </p:txBody>
      </p:sp>
      <p:sp>
        <p:nvSpPr>
          <p:cNvPr id="4" name="3 Título"/>
          <p:cNvSpPr>
            <a:spLocks noGrp="1"/>
          </p:cNvSpPr>
          <p:nvPr>
            <p:ph type="ctrTitle"/>
          </p:nvPr>
        </p:nvSpPr>
        <p:spPr>
          <a:xfrm>
            <a:off x="714348" y="357166"/>
            <a:ext cx="7772400" cy="906169"/>
          </a:xfrm>
        </p:spPr>
        <p:txBody>
          <a:bodyPr/>
          <a:lstStyle/>
          <a:p>
            <a:r>
              <a:rPr lang="es-MX" sz="3600" b="1" dirty="0" smtClean="0">
                <a:solidFill>
                  <a:srgbClr xmlns:mc="http://schemas.openxmlformats.org/markup-compatibility/2006" xmlns:a14="http://schemas.microsoft.com/office/drawing/2010/main" val="FFFF00" mc:Ignorable=""/>
                </a:solidFill>
              </a:rPr>
              <a:t>Relevado de esfuerzos</a:t>
            </a:r>
            <a:endParaRPr lang="es-MX" sz="3600" b="1" dirty="0">
              <a:solidFill>
                <a:srgbClr xmlns:mc="http://schemas.openxmlformats.org/markup-compatibility/2006" xmlns:a14="http://schemas.microsoft.com/office/drawing/2010/main" val="FFFF00" mc:Ignorable=""/>
              </a:solidFill>
            </a:endParaRPr>
          </a:p>
        </p:txBody>
      </p:sp>
      <p:pic>
        <p:nvPicPr>
          <p:cNvPr id="1030" name="Picture 6" descr="C:\Users\Betita\Pictures\1.jpg"/>
          <p:cNvPicPr>
            <a:picLocks noChangeAspect="1" noChangeArrowheads="1"/>
          </p:cNvPicPr>
          <p:nvPr/>
        </p:nvPicPr>
        <p:blipFill>
          <a:blip r:embed="rId2" cstate="print"/>
          <a:srcRect/>
          <a:stretch>
            <a:fillRect/>
          </a:stretch>
        </p:blipFill>
        <p:spPr bwMode="auto">
          <a:xfrm>
            <a:off x="3143240" y="3786190"/>
            <a:ext cx="2343150" cy="2643206"/>
          </a:xfrm>
          <a:prstGeom prst="rect">
            <a:avLst/>
          </a:prstGeom>
          <a:ln>
            <a:noFill/>
          </a:ln>
          <a:effectLst>
            <a:softEdge rad="112500"/>
          </a:effectLst>
        </p:spPr>
      </p:pic>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611560" y="332656"/>
            <a:ext cx="7924800" cy="5194920"/>
          </a:xfrm>
        </p:spPr>
        <p:txBody>
          <a:bodyPr>
            <a:normAutofit lnSpcReduction="10000"/>
          </a:bodyPr>
          <a:lstStyle/>
          <a:p>
            <a:pPr marL="0" indent="0" algn="ctr">
              <a:buNone/>
            </a:pPr>
            <a:r>
              <a:rPr lang="es-MX" dirty="0" smtClean="0">
                <a:solidFill>
                  <a:srgbClr xmlns:mc="http://schemas.openxmlformats.org/markup-compatibility/2006" xmlns:a14="http://schemas.microsoft.com/office/drawing/2010/main" val="FF0000" mc:Ignorable=""/>
                </a:solidFill>
              </a:rPr>
              <a:t>Relevado de Esfuerzos en las Soldaduras</a:t>
            </a:r>
          </a:p>
          <a:p>
            <a:pPr marL="0" indent="0" algn="just">
              <a:buNone/>
            </a:pPr>
            <a:r>
              <a:rPr lang="es-MX" dirty="0" smtClean="0"/>
              <a:t>Los problemas causados  por los esfuerzos residuales, como distorsión, torcimiento y agrietamiento, se pueden reducir precalentando el metal base o las partes que se van a soldar. El precalentamiento reduce la distorsión, al reducir la velocidad de enfriamiento y la magnitud de los esfuerzos térmicos (porque reduce el modulo de elasticidad). Esta técnica también reduce la contracción y el posible agrietamiento de la unión.</a:t>
            </a:r>
          </a:p>
          <a:p>
            <a:pPr marL="0" indent="0" algn="just">
              <a:buNone/>
            </a:pPr>
            <a:endParaRPr lang="es-MX" dirty="0"/>
          </a:p>
          <a:p>
            <a:pPr marL="0" indent="0" algn="just">
              <a:buNone/>
            </a:pPr>
            <a:r>
              <a:rPr lang="es-MX" dirty="0" smtClean="0"/>
              <a:t>Para obtener resultados óptimos, se deben controlar las temperaturas del precalentamiento y las velocidades de enfriamiento, con cuidado, para mantener una resistencia y tenacidad aceptables en la estructura soldada. </a:t>
            </a:r>
          </a:p>
          <a:p>
            <a:pPr marL="0" indent="0" algn="just">
              <a:buNone/>
            </a:pPr>
            <a:r>
              <a:rPr lang="es-MX" dirty="0" smtClean="0"/>
              <a:t>Las piezas se pueden calentar en varias formas:  </a:t>
            </a:r>
          </a:p>
          <a:p>
            <a:pPr marL="0" indent="0" algn="just">
              <a:buNone/>
            </a:pPr>
            <a:endParaRPr lang="es-MX" dirty="0" smtClean="0"/>
          </a:p>
          <a:p>
            <a:r>
              <a:rPr lang="es-MX" dirty="0" smtClean="0"/>
              <a:t>En un horno</a:t>
            </a:r>
          </a:p>
          <a:p>
            <a:r>
              <a:rPr lang="es-MX" dirty="0" smtClean="0"/>
              <a:t>Eléctricamente (por resistencia o por inducción)</a:t>
            </a:r>
          </a:p>
          <a:p>
            <a:r>
              <a:rPr lang="es-MX" dirty="0" smtClean="0"/>
              <a:t>Para sesiones delgadas</a:t>
            </a:r>
          </a:p>
          <a:p>
            <a:r>
              <a:rPr lang="es-MX" dirty="0" smtClean="0"/>
              <a:t>Por fuentes radiantes o chorros de aire caliente</a:t>
            </a:r>
          </a:p>
          <a:p>
            <a:pPr algn="ctr"/>
            <a:endParaRPr lang="es-MX" dirty="0"/>
          </a:p>
          <a:p>
            <a:pPr marL="0" indent="0" algn="ctr">
              <a:buNone/>
            </a:pPr>
            <a:endParaRPr lang="es-MX" dirty="0" smtClean="0"/>
          </a:p>
          <a:p>
            <a:pPr algn="ctr"/>
            <a:endParaRPr lang="es-MX" dirty="0" smtClean="0"/>
          </a:p>
        </p:txBody>
      </p:sp>
      <p:pic>
        <p:nvPicPr>
          <p:cNvPr id="5122" name="Imagen 2" descr="C:\Users\ErickCupiL\Pictures\Soldando.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52120" y="3212976"/>
            <a:ext cx="2592288" cy="2079232"/>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extLst>
      <p:ext uri="{BB962C8B-B14F-4D97-AF65-F5344CB8AC3E}">
        <p14:creationId xmlns:p14="http://schemas.microsoft.com/office/powerpoint/2010/main" val="150887563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683568" y="548680"/>
            <a:ext cx="7924800" cy="4896544"/>
          </a:xfrm>
        </p:spPr>
        <p:txBody>
          <a:bodyPr>
            <a:normAutofit/>
          </a:bodyPr>
          <a:lstStyle/>
          <a:p>
            <a:pPr marL="0" indent="0" algn="just">
              <a:buNone/>
            </a:pPr>
            <a:r>
              <a:rPr lang="es-MX" dirty="0" smtClean="0"/>
              <a:t>La temperatura y el tiempo requeridos para el relevado de esfuerzos depende del tipo de material y de la magnitud de los esfuerzos residuales que se desarrollan.</a:t>
            </a:r>
          </a:p>
          <a:p>
            <a:pPr marL="0" indent="0" algn="just">
              <a:buNone/>
            </a:pPr>
            <a:r>
              <a:rPr lang="es-MX" dirty="0" smtClean="0"/>
              <a:t>Otros métodos para relevar esfuerzos son el granallado, el martillado o el laminado por la superficie del cordón de soldadura. Estos procesos inducen esfuerzos residuales de compresión que reducen o eliminan  los esfuerzos residuales de tensión en la soldadura. Con las soldaduras de varias capas, nos se debe martillar el primero y el ultimo cordón, para protegerlos contra los posibles daños por golpe.</a:t>
            </a:r>
          </a:p>
          <a:p>
            <a:pPr marL="0" indent="0" algn="just">
              <a:buNone/>
            </a:pPr>
            <a:r>
              <a:rPr lang="es-MX" dirty="0" smtClean="0"/>
              <a:t>También se pueden relevar o reducir los esfuerzos residuales deformando plasticament5e la estructura en una pequeña cantidad. Por ejemplo, esta técnica se puede aplicar en recipientes soldados a presión, sometiéndolos a presión interna (esforzándolos a prueba) para reducir la probabilidad de que suceda una fractura repentina bajo la alta presión interna, la soldadura se debe hacer en forma correcta, y debe estar libre de muescas y discontinuidades que pudieran actuar como puntos de concentración de esfuerzos.</a:t>
            </a:r>
          </a:p>
          <a:p>
            <a:pPr marL="0" indent="0" algn="just">
              <a:buNone/>
            </a:pPr>
            <a:r>
              <a:rPr lang="es-MX" dirty="0" smtClean="0"/>
              <a:t>Además de precalentarlas para relevar esfuerzas la soldaduras se pueden tratar térmicamente con otras técnicas, para modificar algunas propiedad. Entre estas técnicas están el recosido, normalizado, templado y revenido de los aceros, y el tratamiento por la solubilizarían y envejecimiento (estabilización para diversas aleaciones).</a:t>
            </a:r>
            <a:endParaRPr lang="es-MX" dirty="0"/>
          </a:p>
        </p:txBody>
      </p:sp>
    </p:spTree>
    <p:extLst>
      <p:ext uri="{BB962C8B-B14F-4D97-AF65-F5344CB8AC3E}">
        <p14:creationId xmlns:p14="http://schemas.microsoft.com/office/powerpoint/2010/main" val="319255765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683568" y="692696"/>
            <a:ext cx="7848872" cy="5040560"/>
          </a:xfrm>
        </p:spPr>
        <p:txBody>
          <a:bodyPr/>
          <a:lstStyle/>
          <a:p>
            <a:pPr marL="0" indent="0" algn="just">
              <a:buNone/>
            </a:pPr>
            <a:r>
              <a:rPr lang="es-MX" dirty="0" smtClean="0"/>
              <a:t>La soldabilidad implica una gran cantidad de variables, por lo que es difícil generalizar. Las características del material ( como por ejemplo los elementos de aleación, impurezas, inclusiones, la estructura de grano y la historia de procesamiento) del metal base y del metal de aporte son importantes.</a:t>
            </a:r>
          </a:p>
          <a:p>
            <a:pPr marL="0" indent="0" algn="just">
              <a:buNone/>
            </a:pPr>
            <a:r>
              <a:rPr lang="es-MX" dirty="0" smtClean="0"/>
              <a:t>Por los efectos de la fusión y la solidificación, y por los cambios correspondientes a la microestructura, es esencial tener un conocimiento profundo del diagrama de fases y de la respuesta del metal o de la aleación a las temperaturas elevadas durante un tiempo determinado. También influyen sobre la soldabilidad las propiedades mecánicas y físicas como resistencia, tenacidad, ductilidad, sensibilidad a la muesca, modulo de elasticidad, calor especifico, punto de fusión, dilatación térmica, características de la tensión superficial del metal fundido, y resistencia a la corrosión.</a:t>
            </a:r>
          </a:p>
          <a:p>
            <a:pPr marL="0" indent="0" algn="just">
              <a:buNone/>
            </a:pPr>
            <a:r>
              <a:rPr lang="es-MX" dirty="0" smtClean="0"/>
              <a:t>Es importante la preparación de las superficies para soldad, así como la naturaleza y las propiedades de las películas superficiales de oxido y los gases absorbidos. El proceso de soldadura que se emplee afecta mucho las temperaturas que se producen y su distribución en la zona de la soldadura. Hay otros factores como los gases protectores, fundentes, contenido de humedad de los recubrimientos de electrodos, la velocidad de avance, la posición de soldar, la rapidez de enfriamiento y el precalentamiento, así como las técnicas posteriores a la soldadura, como son el relevado de esfuerzos y el tratamiento térmico</a:t>
            </a:r>
            <a:endParaRPr lang="es-MX" dirty="0"/>
          </a:p>
        </p:txBody>
      </p:sp>
    </p:spTree>
    <p:extLst>
      <p:ext uri="{BB962C8B-B14F-4D97-AF65-F5344CB8AC3E}">
        <p14:creationId xmlns:p14="http://schemas.microsoft.com/office/powerpoint/2010/main" val="111667662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705841" y="2554560"/>
            <a:ext cx="7924800" cy="4114800"/>
          </a:xfrm>
        </p:spPr>
        <p:txBody>
          <a:bodyPr>
            <a:normAutofit/>
          </a:bodyPr>
          <a:lstStyle/>
          <a:p>
            <a:pPr marL="0" indent="0" algn="just">
              <a:buNone/>
            </a:pPr>
            <a:r>
              <a:rPr lang="es-MX" sz="2000" dirty="0" smtClean="0"/>
              <a:t>Tradicionalmente, los riesgos mayoritariamente contemplados a la hora de evaluar un puesto de soldador, han sido los debidos a las radiaciones ópticas y a los gases y humos desprendidos, no teniendo en cuenta muchas veces otros riesgos que también están presentes y que </a:t>
            </a:r>
            <a:r>
              <a:rPr lang="es-MX" sz="2000" dirty="0" smtClean="0"/>
              <a:t>por lo </a:t>
            </a:r>
            <a:r>
              <a:rPr lang="es-MX" sz="2000" dirty="0" smtClean="0"/>
              <a:t>tanto deben ser evaluados.   </a:t>
            </a:r>
          </a:p>
          <a:p>
            <a:pPr marL="0" indent="0" algn="just">
              <a:buNone/>
            </a:pPr>
            <a:r>
              <a:rPr lang="es-MX" sz="2000" dirty="0" smtClean="0"/>
              <a:t> </a:t>
            </a:r>
            <a:r>
              <a:rPr lang="es-MX" dirty="0" smtClean="0"/>
              <a:t/>
            </a:r>
            <a:br>
              <a:rPr lang="es-MX" dirty="0" smtClean="0"/>
            </a:br>
            <a:r>
              <a:rPr lang="es-MX" dirty="0" smtClean="0"/>
              <a:t/>
            </a:r>
            <a:br>
              <a:rPr lang="es-MX" dirty="0" smtClean="0"/>
            </a:br>
            <a:endParaRPr lang="es-MX" dirty="0"/>
          </a:p>
        </p:txBody>
      </p:sp>
      <p:sp>
        <p:nvSpPr>
          <p:cNvPr id="5" name="4 Rectángulo"/>
          <p:cNvSpPr/>
          <p:nvPr/>
        </p:nvSpPr>
        <p:spPr>
          <a:xfrm>
            <a:off x="2778942" y="188640"/>
            <a:ext cx="3778599" cy="769441"/>
          </a:xfrm>
          <a:prstGeom prst="rect">
            <a:avLst/>
          </a:prstGeom>
          <a:noFill/>
        </p:spPr>
        <p:txBody>
          <a:bodyPr wrap="none" lIns="91440" tIns="45720" rIns="91440" bIns="45720">
            <a:spAutoFit/>
          </a:bodyPr>
          <a:lstStyle/>
          <a:p>
            <a:pPr algn="ctr"/>
            <a:r>
              <a:rPr lang="es-MX" sz="4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xmlns:mc="http://schemas.openxmlformats.org/markup-compatibility/2006" xmlns:a14="http://schemas.microsoft.com/office/drawing/2010/main" val="FFFF00" mc:Ignorable=""/>
                </a:solidFill>
                <a:effectLst>
                  <a:outerShdw blurRad="41275" dist="12700" dir="12000000" algn="tl" rotWithShape="0">
                    <a:srgbClr xmlns:mc="http://schemas.openxmlformats.org/markup-compatibility/2006" xmlns:a14="http://schemas.microsoft.com/office/drawing/2010/main" val="000000" mc:Ignorable="">
                      <a:alpha val="40000"/>
                    </a:srgbClr>
                  </a:outerShdw>
                </a:effectLst>
              </a:rPr>
              <a:t>INTRODUCCIÓN</a:t>
            </a:r>
            <a:endParaRPr lang="es-MX" sz="4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xmlns:mc="http://schemas.openxmlformats.org/markup-compatibility/2006" xmlns:a14="http://schemas.microsoft.com/office/drawing/2010/main" val="FFFF00" mc:Ignorable=""/>
              </a:solidFill>
              <a:effectLst>
                <a:outerShdw blurRad="41275" dist="12700" dir="12000000" algn="tl" rotWithShape="0">
                  <a:srgbClr xmlns:mc="http://schemas.openxmlformats.org/markup-compatibility/2006" xmlns:a14="http://schemas.microsoft.com/office/drawing/2010/main" val="000000" mc:Ignorable="">
                    <a:alpha val="40000"/>
                  </a:srgbClr>
                </a:outerShdw>
              </a:effectLst>
            </a:endParaRPr>
          </a:p>
        </p:txBody>
      </p:sp>
      <p:pic>
        <p:nvPicPr>
          <p:cNvPr id="2050" name="Imagen 2" descr="C:\Users\ErickCupiL\Pictures\20071009024637-soldador.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43809" y="4005064"/>
            <a:ext cx="4608512" cy="2766857"/>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
        <p:nvSpPr>
          <p:cNvPr id="2" name="1 Rectángulo"/>
          <p:cNvSpPr/>
          <p:nvPr/>
        </p:nvSpPr>
        <p:spPr>
          <a:xfrm>
            <a:off x="683568" y="836712"/>
            <a:ext cx="7776864" cy="1631216"/>
          </a:xfrm>
          <a:prstGeom prst="rect">
            <a:avLst/>
          </a:prstGeom>
        </p:spPr>
        <p:txBody>
          <a:bodyPr wrap="square">
            <a:spAutoFit/>
          </a:bodyPr>
          <a:lstStyle/>
          <a:p>
            <a:pPr lvl="0" algn="just">
              <a:spcBef>
                <a:spcPct val="20000"/>
              </a:spcBef>
              <a:spcAft>
                <a:spcPts val="600"/>
              </a:spcAft>
              <a:buClr>
                <a:srgbClr xmlns:mc="http://schemas.openxmlformats.org/markup-compatibility/2006" xmlns:a14="http://schemas.microsoft.com/office/drawing/2010/main" val="DC9E1F" mc:Ignorable=""/>
              </a:buClr>
            </a:pPr>
            <a:r>
              <a:rPr lang="es-MX" sz="2000" spc="30" dirty="0" smtClean="0">
                <a:solidFill>
                  <a:srgbClr xmlns:mc="http://schemas.openxmlformats.org/markup-compatibility/2006" xmlns:a14="http://schemas.microsoft.com/office/drawing/2010/main" val="FFFFFF" mc:Ignorable=""/>
                </a:solidFill>
              </a:rPr>
              <a:t>Las </a:t>
            </a:r>
            <a:r>
              <a:rPr lang="es-MX" sz="2000" spc="30" dirty="0">
                <a:solidFill>
                  <a:srgbClr xmlns:mc="http://schemas.openxmlformats.org/markup-compatibility/2006" xmlns:a14="http://schemas.microsoft.com/office/drawing/2010/main" val="FFFFFF" mc:Ignorable=""/>
                </a:solidFill>
              </a:rPr>
              <a:t>operaciones de soldadura están presentes en muchas de las actividades realizadas por el hombre y en muy diversos sistemas productivos, desde simples operaciones de soldadura manual a cadenas de soldadura robotizada, lo cual requiere una evaluación de los riesgos a que están sometidos los trabajadores mientras que realizan tales operaciones</a:t>
            </a:r>
          </a:p>
        </p:txBody>
      </p:sp>
    </p:spTree>
    <p:extLst>
      <p:ext uri="{BB962C8B-B14F-4D97-AF65-F5344CB8AC3E}">
        <p14:creationId xmlns:p14="http://schemas.microsoft.com/office/powerpoint/2010/main" val="132906844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Betita\Pictures\Soldadura2.jpg"/>
          <p:cNvPicPr>
            <a:picLocks noChangeAspect="1" noChangeArrowheads="1"/>
          </p:cNvPicPr>
          <p:nvPr/>
        </p:nvPicPr>
        <p:blipFill>
          <a:blip r:embed="rId2" cstate="print"/>
          <a:srcRect/>
          <a:stretch>
            <a:fillRect/>
          </a:stretch>
        </p:blipFill>
        <p:spPr bwMode="auto">
          <a:xfrm>
            <a:off x="5429256" y="4214818"/>
            <a:ext cx="3048000" cy="2286000"/>
          </a:xfrm>
          <a:prstGeom prst="rect">
            <a:avLst/>
          </a:prstGeom>
          <a:noFill/>
        </p:spPr>
      </p:pic>
      <p:sp>
        <p:nvSpPr>
          <p:cNvPr id="7" name="6 Subtítulo"/>
          <p:cNvSpPr>
            <a:spLocks noGrp="1"/>
          </p:cNvSpPr>
          <p:nvPr>
            <p:ph type="subTitle" idx="1"/>
          </p:nvPr>
        </p:nvSpPr>
        <p:spPr>
          <a:xfrm>
            <a:off x="642910" y="1571612"/>
            <a:ext cx="7786742" cy="4929222"/>
          </a:xfrm>
        </p:spPr>
        <p:txBody>
          <a:bodyPr>
            <a:normAutofit/>
          </a:bodyPr>
          <a:lstStyle/>
          <a:p>
            <a:pPr algn="just"/>
            <a:r>
              <a:rPr lang="es-MX" sz="2000" dirty="0" smtClean="0">
                <a:solidFill>
                  <a:schemeClr val="tx1"/>
                </a:solidFill>
              </a:rPr>
              <a:t>La Soldadura por Arco Eléctrico se realiza poniendo a dos conductores en contacto; y se los somete a una diferencia de potencial, de esta manera se establece entre ellos un flujo de corriente. </a:t>
            </a:r>
          </a:p>
          <a:p>
            <a:pPr algn="just"/>
            <a:r>
              <a:rPr lang="es-MX" sz="2000" dirty="0" smtClean="0">
                <a:solidFill>
                  <a:schemeClr val="tx1"/>
                </a:solidFill>
              </a:rPr>
              <a:t>Luego se los separa y se provoca una chispa para ionizar el gas o el aire que los rodea, consiguiendo de este modo el paso de corriente, aunque los conductores no se hallan en contacto. </a:t>
            </a:r>
          </a:p>
          <a:p>
            <a:pPr algn="just"/>
            <a:r>
              <a:rPr lang="es-MX" sz="2000" dirty="0" smtClean="0">
                <a:solidFill>
                  <a:schemeClr val="tx1"/>
                </a:solidFill>
              </a:rPr>
              <a:t>De esta manera creamos un arco eléctrico entre ellos por transformación de la energía eléctrica en energía luminosa y calórica. </a:t>
            </a:r>
          </a:p>
          <a:p>
            <a:pPr algn="just"/>
            <a:r>
              <a:rPr lang="es-MX" sz="2000" dirty="0" smtClean="0">
                <a:solidFill>
                  <a:schemeClr val="tx1"/>
                </a:solidFill>
              </a:rPr>
              <a:t>De hecho, el calor producido por el arco no solo </a:t>
            </a:r>
            <a:r>
              <a:rPr lang="es-MX" sz="2000" dirty="0" smtClean="0">
                <a:solidFill>
                  <a:srgbClr xmlns:mc="http://schemas.openxmlformats.org/markup-compatibility/2006" xmlns:a14="http://schemas.microsoft.com/office/drawing/2010/main" val="FFC000" mc:Ignorable=""/>
                </a:solidFill>
              </a:rPr>
              <a:t>es intenso sino que además </a:t>
            </a:r>
            <a:r>
              <a:rPr lang="es-MX" sz="2000" dirty="0" smtClean="0">
                <a:solidFill>
                  <a:schemeClr val="tx1"/>
                </a:solidFill>
              </a:rPr>
              <a:t>está focalizado, lo cual resulta ideal para </a:t>
            </a:r>
            <a:r>
              <a:rPr lang="es-MX" sz="2000" dirty="0" smtClean="0">
                <a:solidFill>
                  <a:srgbClr xmlns:mc="http://schemas.openxmlformats.org/markup-compatibility/2006" xmlns:a14="http://schemas.microsoft.com/office/drawing/2010/main" val="FFC000" mc:Ignorable=""/>
                </a:solidFill>
              </a:rPr>
              <a:t>efectuar la soldadura. Se alcanzan </a:t>
            </a:r>
            <a:r>
              <a:rPr lang="es-MX" sz="2000" dirty="0" smtClean="0">
                <a:solidFill>
                  <a:schemeClr val="tx1"/>
                </a:solidFill>
              </a:rPr>
              <a:t>así temperaturas de 3.500ºC. </a:t>
            </a:r>
          </a:p>
          <a:p>
            <a:endParaRPr lang="es-MX" dirty="0"/>
          </a:p>
        </p:txBody>
      </p:sp>
      <p:sp>
        <p:nvSpPr>
          <p:cNvPr id="6" name="5 Título"/>
          <p:cNvSpPr>
            <a:spLocks noGrp="1"/>
          </p:cNvSpPr>
          <p:nvPr>
            <p:ph type="ctrTitle"/>
          </p:nvPr>
        </p:nvSpPr>
        <p:spPr>
          <a:xfrm>
            <a:off x="642910" y="214291"/>
            <a:ext cx="7772400" cy="1000132"/>
          </a:xfrm>
        </p:spPr>
        <p:txBody>
          <a:bodyPr/>
          <a:lstStyle/>
          <a:p>
            <a:r>
              <a:rPr lang="es-MX" sz="4000" dirty="0" smtClean="0">
                <a:solidFill>
                  <a:srgbClr xmlns:mc="http://schemas.openxmlformats.org/markup-compatibility/2006" xmlns:a14="http://schemas.microsoft.com/office/drawing/2010/main" val="FF0000" mc:Ignorable=""/>
                </a:solidFill>
              </a:rPr>
              <a:t>Soldadura por arco eléctrico</a:t>
            </a:r>
            <a:endParaRPr lang="es-MX" sz="4000" dirty="0">
              <a:solidFill>
                <a:srgbClr xmlns:mc="http://schemas.openxmlformats.org/markup-compatibility/2006" xmlns:a14="http://schemas.microsoft.com/office/drawing/2010/main" val="FF0000" mc:Ignorable=""/>
              </a:solidFill>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571472" y="214290"/>
            <a:ext cx="7924800" cy="703282"/>
          </a:xfrm>
        </p:spPr>
        <p:txBody>
          <a:bodyPr/>
          <a:lstStyle/>
          <a:p>
            <a:pPr algn="ctr"/>
            <a:r>
              <a:rPr lang="es-MX" sz="3200" dirty="0" smtClean="0">
                <a:solidFill>
                  <a:srgbClr xmlns:mc="http://schemas.openxmlformats.org/markup-compatibility/2006" xmlns:a14="http://schemas.microsoft.com/office/drawing/2010/main" val="FFFF00" mc:Ignorable=""/>
                </a:solidFill>
              </a:rPr>
              <a:t>Soldadura de arco</a:t>
            </a:r>
            <a:endParaRPr lang="es-MX" sz="3200" dirty="0">
              <a:solidFill>
                <a:srgbClr xmlns:mc="http://schemas.openxmlformats.org/markup-compatibility/2006" xmlns:a14="http://schemas.microsoft.com/office/drawing/2010/main" val="FFFF00" mc:Ignorable=""/>
              </a:solidFill>
            </a:endParaRPr>
          </a:p>
        </p:txBody>
      </p:sp>
      <p:sp>
        <p:nvSpPr>
          <p:cNvPr id="5" name="4 Marcador de contenido"/>
          <p:cNvSpPr>
            <a:spLocks noGrp="1"/>
          </p:cNvSpPr>
          <p:nvPr>
            <p:ph sz="quarter" idx="13"/>
          </p:nvPr>
        </p:nvSpPr>
        <p:spPr>
          <a:xfrm>
            <a:off x="609600" y="1142984"/>
            <a:ext cx="7924800" cy="5572164"/>
          </a:xfrm>
        </p:spPr>
        <p:txBody>
          <a:bodyPr>
            <a:normAutofit/>
          </a:bodyPr>
          <a:lstStyle/>
          <a:p>
            <a:pPr>
              <a:buNone/>
            </a:pPr>
            <a:r>
              <a:rPr lang="es-MX" sz="2000" dirty="0" smtClean="0"/>
              <a:t>RIESGOS MAS FRECUENTES:</a:t>
            </a:r>
          </a:p>
          <a:p>
            <a:pPr algn="just">
              <a:buFont typeface="Wingdings" pitchFamily="2" charset="2"/>
              <a:buChar char="Ø"/>
            </a:pPr>
            <a:r>
              <a:rPr lang="es-MX" sz="2000" dirty="0" smtClean="0"/>
              <a:t>Caídas.  </a:t>
            </a:r>
          </a:p>
          <a:p>
            <a:pPr algn="just">
              <a:buFont typeface="Wingdings" pitchFamily="2" charset="2"/>
              <a:buChar char="Ø"/>
            </a:pPr>
            <a:r>
              <a:rPr lang="es-MX" sz="2000" dirty="0" smtClean="0"/>
              <a:t>Aplastamiento de manos por objetos pesados. </a:t>
            </a:r>
          </a:p>
          <a:p>
            <a:pPr algn="just">
              <a:buFont typeface="Wingdings" pitchFamily="2" charset="2"/>
              <a:buChar char="Ø"/>
            </a:pPr>
            <a:r>
              <a:rPr lang="es-MX" sz="2000" dirty="0" smtClean="0"/>
              <a:t>Derrumbe de la estructura.</a:t>
            </a:r>
          </a:p>
          <a:p>
            <a:pPr algn="just">
              <a:buFont typeface="Wingdings" pitchFamily="2" charset="2"/>
              <a:buChar char="Ø"/>
            </a:pPr>
            <a:r>
              <a:rPr lang="es-MX" sz="2000" dirty="0" smtClean="0"/>
              <a:t>Los derivados de las radiaciones del arco voltaico. </a:t>
            </a:r>
          </a:p>
          <a:p>
            <a:pPr algn="just">
              <a:buFont typeface="Wingdings" pitchFamily="2" charset="2"/>
              <a:buChar char="Ø"/>
            </a:pPr>
            <a:r>
              <a:rPr lang="es-MX" sz="2000" dirty="0" smtClean="0"/>
              <a:t>Los derivados de la inhalación de vapores metálicos. </a:t>
            </a:r>
          </a:p>
          <a:p>
            <a:pPr algn="just">
              <a:buFont typeface="Wingdings" pitchFamily="2" charset="2"/>
              <a:buChar char="Ø"/>
            </a:pPr>
            <a:r>
              <a:rPr lang="es-MX" sz="2000" dirty="0" smtClean="0"/>
              <a:t>Quemaduras. </a:t>
            </a:r>
          </a:p>
          <a:p>
            <a:pPr algn="just">
              <a:buFont typeface="Wingdings" pitchFamily="2" charset="2"/>
              <a:buChar char="Ø"/>
            </a:pPr>
            <a:r>
              <a:rPr lang="es-MX" sz="2000" dirty="0" smtClean="0"/>
              <a:t>Contacto con la energía eléctrica. </a:t>
            </a:r>
          </a:p>
          <a:p>
            <a:pPr algn="just">
              <a:buFont typeface="Wingdings" pitchFamily="2" charset="2"/>
              <a:buChar char="Ø"/>
            </a:pPr>
            <a:r>
              <a:rPr lang="es-MX" sz="2000" dirty="0" smtClean="0"/>
              <a:t>Proyección de partículas. </a:t>
            </a:r>
          </a:p>
          <a:p>
            <a:pPr algn="just">
              <a:buFont typeface="Wingdings" pitchFamily="2" charset="2"/>
              <a:buChar char="Ø"/>
            </a:pPr>
            <a:r>
              <a:rPr lang="es-MX" sz="2000" dirty="0" smtClean="0"/>
              <a:t>Heridas en los ojos por cuerpos extraños. </a:t>
            </a:r>
          </a:p>
          <a:p>
            <a:pPr>
              <a:buFont typeface="Wingdings" pitchFamily="2" charset="2"/>
              <a:buChar char="Ø"/>
            </a:pPr>
            <a:r>
              <a:rPr lang="es-MX" sz="2000" dirty="0" smtClean="0"/>
              <a:t>Pisadas sobre objetos punzantes. </a:t>
            </a:r>
          </a:p>
          <a:p>
            <a:pPr>
              <a:buNone/>
            </a:pPr>
            <a:endParaRPr lang="es-MX" dirty="0"/>
          </a:p>
        </p:txBody>
      </p:sp>
      <p:pic>
        <p:nvPicPr>
          <p:cNvPr id="1026" name="Imagen 2" descr="C:\Users\ErickCupiL\Pictures\gif_soldador.gif"/>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0232" y="2276872"/>
            <a:ext cx="1656184" cy="1512168"/>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extLst>
      <p:ext uri="{BB962C8B-B14F-4D97-AF65-F5344CB8AC3E}">
        <p14:creationId xmlns:p14="http://schemas.microsoft.com/office/powerpoint/2010/main" val="120510418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900608" y="260648"/>
            <a:ext cx="7924800" cy="1143000"/>
          </a:xfrm>
        </p:spPr>
        <p:txBody>
          <a:bodyPr/>
          <a:lstStyle/>
          <a:p>
            <a:pPr algn="ctr"/>
            <a:r>
              <a:rPr lang="es-MX" sz="3200" dirty="0" smtClean="0">
                <a:solidFill>
                  <a:srgbClr xmlns:mc="http://schemas.openxmlformats.org/markup-compatibility/2006" xmlns:a14="http://schemas.microsoft.com/office/drawing/2010/main" val="FFFF00" mc:Ignorable=""/>
                </a:solidFill>
              </a:rPr>
              <a:t>Medidas preventivas</a:t>
            </a:r>
          </a:p>
        </p:txBody>
      </p:sp>
      <p:sp>
        <p:nvSpPr>
          <p:cNvPr id="3" name="2 Marcador de contenido"/>
          <p:cNvSpPr>
            <a:spLocks noGrp="1"/>
          </p:cNvSpPr>
          <p:nvPr>
            <p:ph sz="quarter" idx="13"/>
          </p:nvPr>
        </p:nvSpPr>
        <p:spPr>
          <a:xfrm>
            <a:off x="609600" y="1957406"/>
            <a:ext cx="7924800" cy="4114800"/>
          </a:xfrm>
        </p:spPr>
        <p:txBody>
          <a:bodyPr>
            <a:normAutofit/>
          </a:bodyPr>
          <a:lstStyle/>
          <a:p>
            <a:pPr algn="just">
              <a:buFont typeface="Wingdings" pitchFamily="2" charset="2"/>
              <a:buChar char="Ø"/>
            </a:pPr>
            <a:r>
              <a:rPr lang="es-MX" sz="2000" dirty="0" smtClean="0"/>
              <a:t>Se suspenderán los trabajos de soldadura a la intemperie bajo régimen de lluvias. </a:t>
            </a:r>
          </a:p>
          <a:p>
            <a:pPr algn="just">
              <a:buFont typeface="Wingdings" pitchFamily="2" charset="2"/>
              <a:buChar char="Ø"/>
            </a:pPr>
            <a:r>
              <a:rPr lang="es-MX" sz="2000" dirty="0" smtClean="0"/>
              <a:t>Se suspenderán los trabajos de soldadura en montaje de estructura con vientos iguales o superiores a 60 K/h. </a:t>
            </a:r>
          </a:p>
          <a:p>
            <a:pPr algn="just">
              <a:buFont typeface="Wingdings" pitchFamily="2" charset="2"/>
              <a:buChar char="Ø"/>
            </a:pPr>
            <a:r>
              <a:rPr lang="es-MX" sz="2000" dirty="0" smtClean="0"/>
              <a:t>Se tenderán entre los pilares de forma horizontal, cables de seguridad anclados, por los que se deslizarán los mecanismos paracaídas de los cinturones de seguridad, cuando se camine sobre las jácenas o vigas de la estructura, en el caso de edificios de estructura metálica.</a:t>
            </a:r>
          </a:p>
          <a:p>
            <a:pPr algn="just">
              <a:buFont typeface="Wingdings" pitchFamily="2" charset="2"/>
              <a:buChar char="Ø"/>
            </a:pPr>
            <a:r>
              <a:rPr lang="es-MX" sz="2000" dirty="0" smtClean="0"/>
              <a:t>El taller de soldadura tendrá ventilación directa y constante, en prevención de los riesgos por trabajar en el interior de atmósferas tóxicas. </a:t>
            </a:r>
          </a:p>
        </p:txBody>
      </p:sp>
      <p:pic>
        <p:nvPicPr>
          <p:cNvPr id="3074" name="Imagen 2" descr="C:\Users\ErickCupiL\Pictures\PRECAU~1.GIF"/>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52120" y="404664"/>
            <a:ext cx="2232248" cy="1484143"/>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extLst>
      <p:ext uri="{BB962C8B-B14F-4D97-AF65-F5344CB8AC3E}">
        <p14:creationId xmlns:p14="http://schemas.microsoft.com/office/powerpoint/2010/main" val="409740293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571472" y="1071546"/>
            <a:ext cx="8064896" cy="5328592"/>
          </a:xfrm>
        </p:spPr>
        <p:txBody>
          <a:bodyPr>
            <a:normAutofit/>
          </a:bodyPr>
          <a:lstStyle/>
          <a:p>
            <a:pPr algn="just">
              <a:buFont typeface="Wingdings" pitchFamily="2" charset="2"/>
              <a:buChar char="Ø"/>
            </a:pPr>
            <a:r>
              <a:rPr lang="es-MX" sz="2000" dirty="0" smtClean="0"/>
              <a:t>Las operaciones de soldadura a realizar en zonas muy conductoras (húmedas), no se realizarán con tensiones superiores a 50 V. El grupo de soldadura estará en el exterior del recinto en el que se efectúe la operación de soldar. </a:t>
            </a:r>
          </a:p>
          <a:p>
            <a:pPr algn="just">
              <a:buFont typeface="Wingdings" pitchFamily="2" charset="2"/>
              <a:buChar char="Ø"/>
            </a:pPr>
            <a:r>
              <a:rPr lang="es-MX" sz="2000" dirty="0" smtClean="0"/>
              <a:t>Las operaciones de soldadura a realizar en condiciones normales no se realizarán con tensiones superiores a 150 V., si los equipos están alimentados con corriente continua. </a:t>
            </a:r>
          </a:p>
          <a:p>
            <a:pPr algn="just">
              <a:buFont typeface="Wingdings" pitchFamily="2" charset="2"/>
              <a:buChar char="Ø"/>
            </a:pPr>
            <a:r>
              <a:rPr lang="es-MX" sz="2000" dirty="0" smtClean="0"/>
              <a:t>El banco para soldadura fija tendrá aspiración forzada instalada junto al punto de soldadura. </a:t>
            </a:r>
          </a:p>
          <a:p>
            <a:pPr algn="just">
              <a:buFont typeface="Wingdings" pitchFamily="2" charset="2"/>
              <a:buChar char="Ø"/>
            </a:pPr>
            <a:r>
              <a:rPr lang="es-MX" sz="2000" dirty="0" smtClean="0"/>
              <a:t>El taller de soldadura estará dotado de un extintor de polvo químico seco y sobre la hoja de la puerta, señales normalizadas de "Riesgo eléctrico" y "Riesgo de incendio". </a:t>
            </a:r>
          </a:p>
          <a:p>
            <a:endParaRPr lang="es-MX" dirty="0"/>
          </a:p>
        </p:txBody>
      </p:sp>
    </p:spTree>
    <p:extLst>
      <p:ext uri="{BB962C8B-B14F-4D97-AF65-F5344CB8AC3E}">
        <p14:creationId xmlns:p14="http://schemas.microsoft.com/office/powerpoint/2010/main" val="7264982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a:xfrm>
            <a:off x="500034" y="285728"/>
            <a:ext cx="7924800" cy="1785942"/>
          </a:xfrm>
        </p:spPr>
        <p:txBody>
          <a:bodyPr/>
          <a:lstStyle/>
          <a:p>
            <a:pPr algn="ctr"/>
            <a:r>
              <a:rPr lang="es-MX" dirty="0" smtClean="0"/>
              <a:t/>
            </a:r>
            <a:br>
              <a:rPr lang="es-MX" dirty="0" smtClean="0"/>
            </a:br>
            <a:r>
              <a:rPr lang="es-MX" b="1" dirty="0" smtClean="0">
                <a:solidFill>
                  <a:srgbClr xmlns:mc="http://schemas.openxmlformats.org/markup-compatibility/2006" xmlns:a14="http://schemas.microsoft.com/office/drawing/2010/main" val="FFFF00" mc:Ignorable=""/>
                </a:solidFill>
              </a:rPr>
              <a:t>Normas de prevención de accidentes para los soldadores</a:t>
            </a:r>
            <a:r>
              <a:rPr lang="es-MX" b="1" dirty="0" smtClean="0"/>
              <a:t/>
            </a:r>
            <a:br>
              <a:rPr lang="es-MX" b="1" dirty="0" smtClean="0"/>
            </a:br>
            <a:endParaRPr lang="es-MX" dirty="0"/>
          </a:p>
        </p:txBody>
      </p:sp>
      <p:sp>
        <p:nvSpPr>
          <p:cNvPr id="7" name="6 Marcador de contenido"/>
          <p:cNvSpPr>
            <a:spLocks noGrp="1"/>
          </p:cNvSpPr>
          <p:nvPr>
            <p:ph sz="quarter" idx="13"/>
          </p:nvPr>
        </p:nvSpPr>
        <p:spPr>
          <a:xfrm>
            <a:off x="609600" y="1928802"/>
            <a:ext cx="7924800" cy="4114800"/>
          </a:xfrm>
        </p:spPr>
        <p:txBody>
          <a:bodyPr/>
          <a:lstStyle/>
          <a:p>
            <a:pPr algn="just">
              <a:buFont typeface="Wingdings" pitchFamily="2" charset="2"/>
              <a:buChar char="Ø"/>
            </a:pPr>
            <a:r>
              <a:rPr lang="es-MX" sz="2000" dirty="0" smtClean="0"/>
              <a:t>Se protegerá con el yelmo de soldar o la pantalla de mano siempre que suelde. </a:t>
            </a:r>
          </a:p>
          <a:p>
            <a:pPr algn="just">
              <a:buFont typeface="Wingdings" pitchFamily="2" charset="2"/>
              <a:buChar char="Ø"/>
            </a:pPr>
            <a:r>
              <a:rPr lang="es-MX" sz="2000" dirty="0" smtClean="0"/>
              <a:t>No mirará nunca directamente al arco voltaico. </a:t>
            </a:r>
          </a:p>
          <a:p>
            <a:pPr algn="just">
              <a:buFont typeface="Wingdings" pitchFamily="2" charset="2"/>
              <a:buChar char="Ø"/>
            </a:pPr>
            <a:r>
              <a:rPr lang="es-MX" sz="2000" dirty="0" smtClean="0"/>
              <a:t>No pique el cordón de soldadura sin protección ocular. Las esquirlas de cascarilla desprendidas pueden producirle graves lesiones en los ojos. </a:t>
            </a:r>
          </a:p>
          <a:p>
            <a:pPr algn="just">
              <a:buFont typeface="Wingdings" pitchFamily="2" charset="2"/>
              <a:buChar char="Ø"/>
            </a:pPr>
            <a:r>
              <a:rPr lang="es-MX" sz="2000" dirty="0" smtClean="0"/>
              <a:t>Compruebe que su grupo está correctamente conectado a tierra antes de iniciar la soldadura. </a:t>
            </a:r>
          </a:p>
          <a:p>
            <a:pPr algn="just">
              <a:buFont typeface="Wingdings" pitchFamily="2" charset="2"/>
              <a:buChar char="Ø"/>
            </a:pPr>
            <a:r>
              <a:rPr lang="es-MX" sz="2000" dirty="0" smtClean="0"/>
              <a:t>Escoja el electrodo adecuado para el cordón a ejecutar. </a:t>
            </a:r>
          </a:p>
          <a:p>
            <a:pPr algn="just">
              <a:buFont typeface="Wingdings" pitchFamily="2" charset="2"/>
              <a:buChar char="Ø"/>
            </a:pPr>
            <a:r>
              <a:rPr lang="es-MX" sz="2000" dirty="0" smtClean="0"/>
              <a:t>Cerciórese de que estén bien aisladas las pinzas porta electrodos y los bornes de conexión. </a:t>
            </a:r>
          </a:p>
          <a:p>
            <a:endParaRPr lang="es-MX" dirty="0"/>
          </a:p>
        </p:txBody>
      </p:sp>
    </p:spTree>
    <p:extLst>
      <p:ext uri="{BB962C8B-B14F-4D97-AF65-F5344CB8AC3E}">
        <p14:creationId xmlns:p14="http://schemas.microsoft.com/office/powerpoint/2010/main" val="125065535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642910" y="1714488"/>
            <a:ext cx="7500990" cy="4572032"/>
          </a:xfrm>
        </p:spPr>
        <p:txBody>
          <a:bodyPr/>
          <a:lstStyle/>
          <a:p>
            <a:pPr algn="just"/>
            <a:r>
              <a:rPr lang="es-ES" sz="2000" dirty="0" smtClean="0">
                <a:solidFill>
                  <a:schemeClr val="tx1"/>
                </a:solidFill>
              </a:rPr>
              <a:t>La soldadura por resistencia implica la generación de calor pasando corriente a través de la resistencia causada por el contacto entre dos o más superficies de metal. Se forman pequeños charcos de metal fundido en el área de soldadura a medida que la elevada corriente (1.000 a 100.000 A) pasa a través del metal. En general, los métodos de la soldadura por resistencia son eficientes y causan poca contaminación, pero sus aplicaciones son algo limitadas y el costo del equipo puede ser alto.</a:t>
            </a:r>
            <a:endParaRPr lang="es-MX" sz="2000" dirty="0" smtClean="0">
              <a:solidFill>
                <a:schemeClr val="tx1"/>
              </a:solidFill>
            </a:endParaRPr>
          </a:p>
          <a:p>
            <a:endParaRPr lang="es-MX" dirty="0"/>
          </a:p>
        </p:txBody>
      </p:sp>
      <p:sp>
        <p:nvSpPr>
          <p:cNvPr id="4" name="3 Título"/>
          <p:cNvSpPr>
            <a:spLocks noGrp="1"/>
          </p:cNvSpPr>
          <p:nvPr>
            <p:ph type="ctrTitle"/>
          </p:nvPr>
        </p:nvSpPr>
        <p:spPr>
          <a:xfrm>
            <a:off x="714348" y="357166"/>
            <a:ext cx="7772400" cy="1041397"/>
          </a:xfrm>
        </p:spPr>
        <p:txBody>
          <a:bodyPr/>
          <a:lstStyle/>
          <a:p>
            <a:r>
              <a:rPr lang="es-MX" sz="4000" dirty="0" smtClean="0">
                <a:solidFill>
                  <a:srgbClr xmlns:mc="http://schemas.openxmlformats.org/markup-compatibility/2006" xmlns:a14="http://schemas.microsoft.com/office/drawing/2010/main" val="FF0000" mc:Ignorable=""/>
                </a:solidFill>
              </a:rPr>
              <a:t>Soldadura por resistencia</a:t>
            </a:r>
          </a:p>
        </p:txBody>
      </p:sp>
      <p:pic>
        <p:nvPicPr>
          <p:cNvPr id="6146" name="Picture 2" descr="http://blog.pucp.edu.pe/media/15/20071220-spotweld.jpg"/>
          <p:cNvPicPr>
            <a:picLocks noChangeAspect="1" noChangeArrowheads="1"/>
          </p:cNvPicPr>
          <p:nvPr/>
        </p:nvPicPr>
        <p:blipFill>
          <a:blip r:embed="rId2" cstate="print"/>
          <a:srcRect/>
          <a:stretch>
            <a:fillRect/>
          </a:stretch>
        </p:blipFill>
        <p:spPr bwMode="auto">
          <a:xfrm>
            <a:off x="3275856" y="4077072"/>
            <a:ext cx="2981325" cy="2571750"/>
          </a:xfrm>
          <a:prstGeom prst="rect">
            <a:avLst/>
          </a:prstGeom>
          <a:noFill/>
        </p:spPr>
      </p:pic>
    </p:spTree>
    <p:extLst>
      <p:ext uri="{BB962C8B-B14F-4D97-AF65-F5344CB8AC3E}">
        <p14:creationId xmlns:p14="http://schemas.microsoft.com/office/powerpoint/2010/main" val="51379530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611560" y="332656"/>
            <a:ext cx="7994848" cy="4594262"/>
          </a:xfrm>
        </p:spPr>
        <p:txBody>
          <a:bodyPr/>
          <a:lstStyle/>
          <a:p>
            <a:pPr marL="0" indent="0" algn="just">
              <a:buNone/>
            </a:pPr>
            <a:r>
              <a:rPr lang="es-ES" sz="2000" dirty="0" smtClean="0"/>
              <a:t>La soldadura por puntos es un popular método de soldadura por resistencia usado para juntar hojas de metal solapadas de hasta 3 mm de grueso. Dos electrodos son usados simultáneamente para sujetar las hojas de metal juntas y para pasar corriente a través de las hojas. Las ventajas del método incluyen el uso eficiente de la energía, limitada deformación de la pieza de trabajo, altas velocidades de producción, fácil automatización, y el no requerimiento de materiales de relleno. La fuerza de la soldadura es perceptiblemente más baja que con otros métodos de soldadura, haciendo el proceso solamente conveniente para ciertas aplicaciones. Es usada extensivamente en la industria de automóviles. Los carros ordinarios puede tener varios miles de puntos soldados hechos por robots industriales. Un proceso especializado, llamado soldadura de choque, puede ser usada para los puntos de soldadura del acero inoxidable.</a:t>
            </a:r>
            <a:endParaRPr lang="es-MX" sz="2000" dirty="0" smtClean="0"/>
          </a:p>
          <a:p>
            <a:pPr marL="0" indent="0">
              <a:buNone/>
            </a:pPr>
            <a:endParaRPr lang="es-MX" dirty="0"/>
          </a:p>
        </p:txBody>
      </p:sp>
      <p:pic>
        <p:nvPicPr>
          <p:cNvPr id="2050" name="Imagen 2" descr="C:\Users\ErickCupiL\Pictures\image.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87824" y="4221088"/>
            <a:ext cx="3024336" cy="2492053"/>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extLst>
      <p:ext uri="{BB962C8B-B14F-4D97-AF65-F5344CB8AC3E}">
        <p14:creationId xmlns:p14="http://schemas.microsoft.com/office/powerpoint/2010/main" val="123626945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Horizonte">
  <a:themeElements>
    <a:clrScheme name="Horizonte">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1F2123" mc:Ignorable=""/>
      </a:dk2>
      <a:lt2>
        <a:srgbClr xmlns:mc="http://schemas.openxmlformats.org/markup-compatibility/2006" xmlns:a14="http://schemas.microsoft.com/office/drawing/2010/main" val="DC9E1F" mc:Ignorable=""/>
      </a:lt2>
      <a:accent1>
        <a:srgbClr xmlns:mc="http://schemas.openxmlformats.org/markup-compatibility/2006" xmlns:a14="http://schemas.microsoft.com/office/drawing/2010/main" val="7E97AD" mc:Ignorable=""/>
      </a:accent1>
      <a:accent2>
        <a:srgbClr xmlns:mc="http://schemas.openxmlformats.org/markup-compatibility/2006" xmlns:a14="http://schemas.microsoft.com/office/drawing/2010/main" val="CC8E60" mc:Ignorable=""/>
      </a:accent2>
      <a:accent3>
        <a:srgbClr xmlns:mc="http://schemas.openxmlformats.org/markup-compatibility/2006" xmlns:a14="http://schemas.microsoft.com/office/drawing/2010/main" val="7A6A60" mc:Ignorable=""/>
      </a:accent3>
      <a:accent4>
        <a:srgbClr xmlns:mc="http://schemas.openxmlformats.org/markup-compatibility/2006" xmlns:a14="http://schemas.microsoft.com/office/drawing/2010/main" val="B4936D" mc:Ignorable=""/>
      </a:accent4>
      <a:accent5>
        <a:srgbClr xmlns:mc="http://schemas.openxmlformats.org/markup-compatibility/2006" xmlns:a14="http://schemas.microsoft.com/office/drawing/2010/main" val="67787B" mc:Ignorable=""/>
      </a:accent5>
      <a:accent6>
        <a:srgbClr xmlns:mc="http://schemas.openxmlformats.org/markup-compatibility/2006" xmlns:a14="http://schemas.microsoft.com/office/drawing/2010/main" val="9D936F" mc:Ignorable=""/>
      </a:accent6>
      <a:hlink>
        <a:srgbClr xmlns:mc="http://schemas.openxmlformats.org/markup-compatibility/2006" xmlns:a14="http://schemas.microsoft.com/office/drawing/2010/main" val="646464" mc:Ignorable=""/>
      </a:hlink>
      <a:folHlink>
        <a:srgbClr xmlns:mc="http://schemas.openxmlformats.org/markup-compatibility/2006" xmlns:a14="http://schemas.microsoft.com/office/drawing/2010/main" val="969696" mc:Ignorable=""/>
      </a:folHlink>
    </a:clrScheme>
    <a:fontScheme name="Horizonte">
      <a:majorFont>
        <a:latin typeface="Arial Narrow"/>
        <a:ea typeface=""/>
        <a:cs typeface=""/>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te">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xmlns:mc="http://schemas.openxmlformats.org/markup-compatibility/2006" xmlns:a14="http://schemas.microsoft.com/office/drawing/2010/main" val="000000" mc:Ignorable="">
                <a:alpha val="40000"/>
              </a:srgbClr>
            </a:outerShdw>
          </a:effectLst>
        </a:effectStyle>
        <a:effectStyle>
          <a:effectLst>
            <a:outerShdw blurRad="50800" dist="42924" dir="5400000" rotWithShape="0">
              <a:srgbClr xmlns:mc="http://schemas.openxmlformats.org/markup-compatibility/2006" xmlns:a14="http://schemas.microsoft.com/office/drawing/2010/main" val="000000" mc:Ignorable="">
                <a:alpha val="40000"/>
              </a:srgbClr>
            </a:outerShdw>
          </a:effectLst>
        </a:effectStyle>
        <a:effectStyle>
          <a:effectLst>
            <a:outerShdw blurRad="50800" dist="25400" dir="5400000" rotWithShape="0">
              <a:srgbClr xmlns:mc="http://schemas.openxmlformats.org/markup-compatibility/2006" xmlns:a14="http://schemas.microsoft.com/office/drawing/2010/main" val="000000" mc:Ignorable="">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233</TotalTime>
  <Words>1893</Words>
  <Application>Microsoft Office PowerPoint</Application>
  <PresentationFormat>Presentación en pantalla (4:3)</PresentationFormat>
  <Paragraphs>95</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Horizonte</vt:lpstr>
      <vt:lpstr>Riesgos de soldadura de arco y por resistencia </vt:lpstr>
      <vt:lpstr>Presentación de PowerPoint</vt:lpstr>
      <vt:lpstr>Soldadura por arco eléctrico</vt:lpstr>
      <vt:lpstr>Soldadura de arco</vt:lpstr>
      <vt:lpstr>Medidas preventivas</vt:lpstr>
      <vt:lpstr>Presentación de PowerPoint</vt:lpstr>
      <vt:lpstr> Normas de prevención de accidentes para los soldadores </vt:lpstr>
      <vt:lpstr>Soldadura por resistencia</vt:lpstr>
      <vt:lpstr>Presentación de PowerPoint</vt:lpstr>
      <vt:lpstr>Presentación de PowerPoint</vt:lpstr>
      <vt:lpstr>relevado de esfuerzos desde el punto de vista metalúrgico  </vt:lpstr>
      <vt:lpstr>Presentación de PowerPoint</vt:lpstr>
      <vt:lpstr>Relevado de esfuerzos</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ErickCupiL</dc:creator>
  <cp:lastModifiedBy>Nallely</cp:lastModifiedBy>
  <cp:revision>27</cp:revision>
  <dcterms:created xsi:type="dcterms:W3CDTF">2010-02-18T16:53:50Z</dcterms:created>
  <dcterms:modified xsi:type="dcterms:W3CDTF">2010-04-29T21:25:05Z</dcterms:modified>
</cp:coreProperties>
</file>