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9FB0F"/>
    <a:srgbClr val="FF0000"/>
    <a:srgbClr val="F7B78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B919D5-8384-40D6-B03E-0DF60849EC1B}" type="datetimeFigureOut">
              <a:rPr lang="it-IT" smtClean="0"/>
              <a:pPr/>
              <a:t>02/03/2010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5ACBEB-FC74-4866-B24F-799B210E48C2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it.wikipedia.org/wiki/Integra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00034" y="1785926"/>
            <a:ext cx="7851648" cy="3328998"/>
          </a:xfrm>
        </p:spPr>
        <p:txBody>
          <a:bodyPr>
            <a:noAutofit/>
          </a:bodyPr>
          <a:lstStyle/>
          <a:p>
            <a:pPr algn="ctr"/>
            <a:r>
              <a:rPr lang="it-IT" sz="66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Serbatoio con portata di uscita indipendente dal livello del liquido (sistema idraulico)</a:t>
            </a:r>
            <a:endParaRPr lang="it-IT" sz="6600" dirty="0">
              <a:solidFill>
                <a:srgbClr val="FF0000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Avanti o successivo 3">
            <a:hlinkClick r:id="" action="ppaction://hlinkshowjump?jump=nextslide" highlightClick="1"/>
          </p:cNvPr>
          <p:cNvSpPr/>
          <p:nvPr/>
        </p:nvSpPr>
        <p:spPr>
          <a:xfrm>
            <a:off x="7715272" y="6143644"/>
            <a:ext cx="571504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ttangolo 141"/>
          <p:cNvSpPr/>
          <p:nvPr/>
        </p:nvSpPr>
        <p:spPr>
          <a:xfrm>
            <a:off x="6429388" y="5500702"/>
            <a:ext cx="571504" cy="4571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1" name="Trapezio 140"/>
          <p:cNvSpPr/>
          <p:nvPr/>
        </p:nvSpPr>
        <p:spPr>
          <a:xfrm>
            <a:off x="3714744" y="3500438"/>
            <a:ext cx="142876" cy="1071570"/>
          </a:xfrm>
          <a:prstGeom prst="trapezoid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222484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Si tratta dello stesso serbatoio cilindrico dl caso precedente, a cui è stata aggiunta una pompa sulla tubatura di uscita, che consente di ottenere una portata di uscita costante: </a:t>
            </a:r>
            <a:r>
              <a:rPr lang="it-IT" sz="3200" i="1" u="sng" dirty="0" smtClean="0">
                <a:solidFill>
                  <a:srgbClr val="FF0000"/>
                </a:solidFill>
              </a:rPr>
              <a:t>una portata che non dipende dalla pressione nel serbatoio</a:t>
            </a:r>
            <a:endParaRPr lang="it-IT" sz="3200" i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786058"/>
            <a:ext cx="8001056" cy="3609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5" name="Rettangolo 134"/>
          <p:cNvSpPr/>
          <p:nvPr/>
        </p:nvSpPr>
        <p:spPr>
          <a:xfrm>
            <a:off x="3214678" y="4572008"/>
            <a:ext cx="2071702" cy="121444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9" name="Rettangolo 138"/>
          <p:cNvSpPr/>
          <p:nvPr/>
        </p:nvSpPr>
        <p:spPr>
          <a:xfrm>
            <a:off x="5286380" y="5500702"/>
            <a:ext cx="571504" cy="4571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3" name="Avanti o successivo 142">
            <a:hlinkClick r:id="" action="ppaction://hlinkshowjump?jump=nextslide" highlightClick="1"/>
          </p:cNvPr>
          <p:cNvSpPr/>
          <p:nvPr/>
        </p:nvSpPr>
        <p:spPr>
          <a:xfrm>
            <a:off x="7715272" y="6143644"/>
            <a:ext cx="571504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animBg="1"/>
      <p:bldP spid="141" grpId="0" animBg="1"/>
      <p:bldP spid="2" grpId="0"/>
      <p:bldP spid="135" grpId="0" animBg="1"/>
      <p:bldP spid="139" grpId="0" animBg="1"/>
      <p:bldP spid="1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785850" y="142852"/>
            <a:ext cx="8229600" cy="1143000"/>
          </a:xfrm>
        </p:spPr>
        <p:txBody>
          <a:bodyPr/>
          <a:lstStyle/>
          <a:p>
            <a:pPr algn="ctr"/>
            <a:r>
              <a:rPr lang="it-IT" dirty="0" smtClean="0"/>
              <a:t>	</a:t>
            </a:r>
            <a:r>
              <a:rPr lang="it-IT" dirty="0" smtClean="0">
                <a:solidFill>
                  <a:srgbClr val="FF0000"/>
                </a:solidFill>
              </a:rPr>
              <a:t>SCHEMA EQUIVALENTE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3750188" cy="1954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ttangolo 13"/>
          <p:cNvSpPr/>
          <p:nvPr/>
        </p:nvSpPr>
        <p:spPr>
          <a:xfrm>
            <a:off x="4214810" y="2071678"/>
            <a:ext cx="185738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Qs  = </a:t>
            </a:r>
            <a:r>
              <a:rPr lang="it-IT" dirty="0" err="1" smtClean="0">
                <a:solidFill>
                  <a:schemeClr val="tx1"/>
                </a:solidFill>
              </a:rPr>
              <a:t>Qin</a:t>
            </a:r>
            <a:r>
              <a:rPr lang="it-IT" dirty="0" smtClean="0">
                <a:solidFill>
                  <a:schemeClr val="tx1"/>
                </a:solidFill>
              </a:rPr>
              <a:t> - </a:t>
            </a:r>
            <a:r>
              <a:rPr lang="it-IT" dirty="0" err="1" smtClean="0">
                <a:solidFill>
                  <a:schemeClr val="tx1"/>
                </a:solidFill>
              </a:rPr>
              <a:t>Qout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6286512" y="2071678"/>
            <a:ext cx="2143140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Qs = A </a:t>
            </a:r>
            <a:r>
              <a:rPr lang="it-IT" dirty="0" smtClean="0">
                <a:solidFill>
                  <a:schemeClr val="tx1"/>
                </a:solidFill>
              </a:rPr>
              <a:t>*</a:t>
            </a:r>
            <a:r>
              <a:rPr lang="it-IT" dirty="0" smtClean="0"/>
              <a:t>*  </a:t>
            </a:r>
            <a:endParaRPr lang="it-IT" dirty="0" smtClean="0"/>
          </a:p>
        </p:txBody>
      </p:sp>
      <p:sp>
        <p:nvSpPr>
          <p:cNvPr id="16" name="Rettangolo 15"/>
          <p:cNvSpPr/>
          <p:nvPr/>
        </p:nvSpPr>
        <p:spPr>
          <a:xfrm>
            <a:off x="6286512" y="1428736"/>
            <a:ext cx="2357454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 = area base serbatoio</a:t>
            </a:r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5143504" y="2643182"/>
            <a:ext cx="71438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7358082" y="2643182"/>
            <a:ext cx="71438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5214942" y="3000372"/>
            <a:ext cx="214314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in giù 19"/>
          <p:cNvSpPr/>
          <p:nvPr/>
        </p:nvSpPr>
        <p:spPr>
          <a:xfrm>
            <a:off x="6143636" y="3000372"/>
            <a:ext cx="285752" cy="35719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Ovale 20"/>
          <p:cNvSpPr/>
          <p:nvPr/>
        </p:nvSpPr>
        <p:spPr>
          <a:xfrm>
            <a:off x="5000628" y="3429000"/>
            <a:ext cx="2643206" cy="1214446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(</a:t>
            </a:r>
            <a:r>
              <a:rPr lang="it-IT" dirty="0" err="1" smtClean="0"/>
              <a:t>dh</a:t>
            </a:r>
            <a:r>
              <a:rPr lang="it-IT" dirty="0" smtClean="0"/>
              <a:t> / </a:t>
            </a:r>
            <a:r>
              <a:rPr lang="it-IT" dirty="0" err="1" smtClean="0"/>
              <a:t>dt</a:t>
            </a:r>
            <a:r>
              <a:rPr lang="it-IT" dirty="0" smtClean="0"/>
              <a:t>) = ((</a:t>
            </a:r>
            <a:r>
              <a:rPr lang="it-IT" dirty="0" err="1" smtClean="0"/>
              <a:t>Qin-Qout</a:t>
            </a:r>
            <a:r>
              <a:rPr lang="it-IT" dirty="0" smtClean="0"/>
              <a:t>) / A)</a:t>
            </a:r>
            <a:endParaRPr lang="it-IT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2143116"/>
            <a:ext cx="285752" cy="457200"/>
          </a:xfrm>
          <a:prstGeom prst="rect">
            <a:avLst/>
          </a:prstGeom>
          <a:noFill/>
        </p:spPr>
      </p:pic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reccia angolare in su 22"/>
          <p:cNvSpPr/>
          <p:nvPr/>
        </p:nvSpPr>
        <p:spPr>
          <a:xfrm rot="4983733" flipV="1">
            <a:off x="6219596" y="4993714"/>
            <a:ext cx="982740" cy="735586"/>
          </a:xfrm>
          <a:prstGeom prst="bentUpArrow">
            <a:avLst>
              <a:gd name="adj1" fmla="val 29444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23"/>
          <p:cNvSpPr/>
          <p:nvPr/>
        </p:nvSpPr>
        <p:spPr>
          <a:xfrm>
            <a:off x="928662" y="5214950"/>
            <a:ext cx="5143536" cy="107157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Lucida Handwriting" pitchFamily="66" charset="0"/>
              </a:rPr>
              <a:t>RELAZIONE INGRESSO - USCITA</a:t>
            </a:r>
            <a:endParaRPr lang="it-IT" b="1" dirty="0">
              <a:solidFill>
                <a:srgbClr val="FFFF00"/>
              </a:solidFill>
              <a:latin typeface="Lucida Handwriting" pitchFamily="66" charset="0"/>
            </a:endParaRPr>
          </a:p>
        </p:txBody>
      </p:sp>
      <p:sp>
        <p:nvSpPr>
          <p:cNvPr id="25" name="Avanti o successivo 24">
            <a:hlinkClick r:id="" action="ppaction://hlinkshowjump?jump=nextslide" highlightClick="1"/>
          </p:cNvPr>
          <p:cNvSpPr/>
          <p:nvPr/>
        </p:nvSpPr>
        <p:spPr>
          <a:xfrm>
            <a:off x="7715272" y="6143644"/>
            <a:ext cx="571504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6386" grpId="0"/>
      <p:bldP spid="16391" grpId="0"/>
      <p:bldP spid="16392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rgbClr val="09FB0F"/>
                </a:solidFill>
                <a:latin typeface="Mistral" pitchFamily="66" charset="0"/>
              </a:rPr>
              <a:t>CARATTERISTICHE DEL SISTEMA FISICO</a:t>
            </a:r>
            <a:endParaRPr lang="it-IT" dirty="0">
              <a:solidFill>
                <a:srgbClr val="09FB0F"/>
              </a:solidFill>
              <a:latin typeface="Mistral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L’equazione è di tipo differenziale, il sistema è </a:t>
            </a:r>
            <a:r>
              <a:rPr lang="it-IT" b="1" dirty="0" smtClean="0">
                <a:solidFill>
                  <a:srgbClr val="0070C0"/>
                </a:solidFill>
              </a:rPr>
              <a:t>con memoria;</a:t>
            </a:r>
          </a:p>
          <a:p>
            <a:r>
              <a:rPr lang="it-IT" dirty="0" smtClean="0"/>
              <a:t>L’equazione è del 1° ordine, dunque il sistema è del </a:t>
            </a:r>
            <a:r>
              <a:rPr lang="it-IT" b="1" dirty="0" smtClean="0">
                <a:solidFill>
                  <a:srgbClr val="0070C0"/>
                </a:solidFill>
              </a:rPr>
              <a:t>1° ordine;</a:t>
            </a:r>
          </a:p>
          <a:p>
            <a:r>
              <a:rPr lang="it-IT" dirty="0" smtClean="0"/>
              <a:t>L’equazione è a coefficienti costanti, il sistema è </a:t>
            </a:r>
            <a:r>
              <a:rPr lang="it-IT" b="1" dirty="0" smtClean="0">
                <a:solidFill>
                  <a:srgbClr val="0070C0"/>
                </a:solidFill>
              </a:rPr>
              <a:t>invariante</a:t>
            </a:r>
            <a:r>
              <a:rPr lang="it-IT" dirty="0" smtClean="0"/>
              <a:t>;</a:t>
            </a:r>
          </a:p>
          <a:p>
            <a:r>
              <a:rPr lang="it-IT" dirty="0" smtClean="0"/>
              <a:t>L’equazione è combinazione lineare dei termini in </a:t>
            </a:r>
            <a:r>
              <a:rPr lang="it-IT" i="1" dirty="0" smtClean="0"/>
              <a:t>h</a:t>
            </a:r>
            <a:r>
              <a:rPr lang="it-IT" dirty="0" smtClean="0"/>
              <a:t>, per cui il sistema è </a:t>
            </a:r>
            <a:r>
              <a:rPr lang="it-IT" b="1" dirty="0" smtClean="0">
                <a:solidFill>
                  <a:srgbClr val="0070C0"/>
                </a:solidFill>
              </a:rPr>
              <a:t>lineare</a:t>
            </a:r>
            <a:r>
              <a:rPr lang="it-IT" b="1" dirty="0" smtClean="0">
                <a:solidFill>
                  <a:srgbClr val="0070C0"/>
                </a:solidFill>
              </a:rPr>
              <a:t> 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4" name="Avanti o successivo 3">
            <a:hlinkClick r:id="" action="ppaction://hlinkshowjump?jump=nextslide" highlightClick="1"/>
          </p:cNvPr>
          <p:cNvSpPr/>
          <p:nvPr/>
        </p:nvSpPr>
        <p:spPr>
          <a:xfrm>
            <a:off x="7715272" y="6143644"/>
            <a:ext cx="571504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VARIAZIONE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i="1" dirty="0" smtClean="0">
                <a:solidFill>
                  <a:srgbClr val="FF0000"/>
                </a:solidFill>
              </a:rPr>
              <a:t>h </a:t>
            </a:r>
            <a:r>
              <a:rPr lang="it-IT" dirty="0" smtClean="0">
                <a:solidFill>
                  <a:srgbClr val="FF0000"/>
                </a:solidFill>
              </a:rPr>
              <a:t>NEL TEMPO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00034" y="1571612"/>
            <a:ext cx="8001056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rgbClr val="09FB0F"/>
                </a:solidFill>
                <a:latin typeface="Comic Sans MS" pitchFamily="66" charset="0"/>
              </a:rPr>
              <a:t>L’equazione può essere ricavata applicando la funzione inversa della derivata, L’INTEGRALE:  h = (1 / A) ∫ (</a:t>
            </a:r>
            <a:r>
              <a:rPr lang="it-IT" dirty="0" err="1" smtClean="0">
                <a:solidFill>
                  <a:srgbClr val="09FB0F"/>
                </a:solidFill>
                <a:latin typeface="Comic Sans MS" pitchFamily="66" charset="0"/>
              </a:rPr>
              <a:t>Qin</a:t>
            </a:r>
            <a:r>
              <a:rPr lang="it-IT" dirty="0" smtClean="0">
                <a:solidFill>
                  <a:srgbClr val="09FB0F"/>
                </a:solidFill>
                <a:latin typeface="Comic Sans MS" pitchFamily="66" charset="0"/>
              </a:rPr>
              <a:t> – </a:t>
            </a:r>
            <a:r>
              <a:rPr lang="it-IT" dirty="0" err="1" smtClean="0">
                <a:solidFill>
                  <a:srgbClr val="09FB0F"/>
                </a:solidFill>
                <a:latin typeface="Comic Sans MS" pitchFamily="66" charset="0"/>
              </a:rPr>
              <a:t>Qout</a:t>
            </a:r>
            <a:r>
              <a:rPr lang="it-IT" dirty="0" smtClean="0">
                <a:solidFill>
                  <a:srgbClr val="09FB0F"/>
                </a:solidFill>
                <a:latin typeface="Comic Sans MS" pitchFamily="66" charset="0"/>
              </a:rPr>
              <a:t>) </a:t>
            </a:r>
            <a:r>
              <a:rPr lang="it-IT" dirty="0" err="1" smtClean="0">
                <a:solidFill>
                  <a:srgbClr val="09FB0F"/>
                </a:solidFill>
                <a:latin typeface="Comic Sans MS" pitchFamily="66" charset="0"/>
              </a:rPr>
              <a:t>dt</a:t>
            </a:r>
            <a:endParaRPr lang="it-IT" dirty="0">
              <a:solidFill>
                <a:srgbClr val="09FB0F"/>
              </a:solidFill>
              <a:latin typeface="Comic Sans MS" pitchFamily="66" charset="0"/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428596" y="2500306"/>
            <a:ext cx="7286676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Ponendo la portata </a:t>
            </a:r>
            <a:r>
              <a:rPr lang="it-IT" dirty="0" err="1" smtClean="0">
                <a:solidFill>
                  <a:srgbClr val="FF0000"/>
                </a:solidFill>
                <a:latin typeface="Comic Sans MS" pitchFamily="66" charset="0"/>
              </a:rPr>
              <a:t>Qout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 a 0, la quantità V, va via via aumentando e, se </a:t>
            </a:r>
            <a:r>
              <a:rPr lang="it-IT" dirty="0" err="1" smtClean="0">
                <a:solidFill>
                  <a:srgbClr val="FF0000"/>
                </a:solidFill>
                <a:latin typeface="Comic Sans MS" pitchFamily="66" charset="0"/>
              </a:rPr>
              <a:t>Qin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 è costante, ∆t risulta pari a: V = </a:t>
            </a:r>
            <a:r>
              <a:rPr lang="it-IT" dirty="0" err="1" smtClean="0">
                <a:solidFill>
                  <a:srgbClr val="FF0000"/>
                </a:solidFill>
                <a:latin typeface="Comic Sans MS" pitchFamily="66" charset="0"/>
              </a:rPr>
              <a:t>Qin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it-IT" i="1" dirty="0" smtClean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) * ∆t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7" name="Connettore 2 6"/>
          <p:cNvCxnSpPr/>
          <p:nvPr/>
        </p:nvCxnSpPr>
        <p:spPr>
          <a:xfrm rot="5400000">
            <a:off x="4287042" y="2357430"/>
            <a:ext cx="284958" cy="7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rot="5400000" flipH="1" flipV="1">
            <a:off x="4286645" y="3428603"/>
            <a:ext cx="286546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428596" y="3714752"/>
            <a:ext cx="7286676" cy="12858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tx1"/>
                </a:solidFill>
                <a:latin typeface="Comic Sans MS" pitchFamily="66" charset="0"/>
              </a:rPr>
              <a:t>Se la portata </a:t>
            </a:r>
            <a:r>
              <a:rPr lang="it-IT" dirty="0" err="1" smtClean="0">
                <a:solidFill>
                  <a:schemeClr val="tx1"/>
                </a:solidFill>
                <a:latin typeface="Comic Sans MS" pitchFamily="66" charset="0"/>
              </a:rPr>
              <a:t>Qout</a:t>
            </a:r>
            <a:r>
              <a:rPr lang="it-IT" dirty="0" smtClean="0">
                <a:solidFill>
                  <a:schemeClr val="tx1"/>
                </a:solidFill>
                <a:latin typeface="Comic Sans MS" pitchFamily="66" charset="0"/>
              </a:rPr>
              <a:t> non è costante per calcolare la quantità di acqua presente nella vasca dividiamo l’intervallo di tempo in un insieme di </a:t>
            </a:r>
            <a:r>
              <a:rPr lang="it-IT" i="1" dirty="0" smtClean="0">
                <a:solidFill>
                  <a:schemeClr val="tx1"/>
                </a:solidFill>
                <a:latin typeface="Comic Sans MS" pitchFamily="66" charset="0"/>
              </a:rPr>
              <a:t>n</a:t>
            </a:r>
            <a:r>
              <a:rPr lang="it-IT" dirty="0" smtClean="0">
                <a:solidFill>
                  <a:schemeClr val="tx1"/>
                </a:solidFill>
                <a:latin typeface="Comic Sans MS" pitchFamily="66" charset="0"/>
              </a:rPr>
              <a:t> intervalli più piccoli e calcolare per ciascuno di essi il contribuito alla quantità di acqua complessiva</a:t>
            </a:r>
            <a:endParaRPr lang="it-IT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7929586" y="2786058"/>
            <a:ext cx="785818" cy="142876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Rettangolo 19"/>
          <p:cNvSpPr/>
          <p:nvPr/>
        </p:nvSpPr>
        <p:spPr>
          <a:xfrm>
            <a:off x="8572528" y="2786058"/>
            <a:ext cx="142876" cy="3143272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sinistra 20"/>
          <p:cNvSpPr/>
          <p:nvPr/>
        </p:nvSpPr>
        <p:spPr>
          <a:xfrm>
            <a:off x="7143768" y="5715016"/>
            <a:ext cx="1428760" cy="285752"/>
          </a:xfrm>
          <a:prstGeom prst="leftArrow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/>
          <p:cNvSpPr/>
          <p:nvPr/>
        </p:nvSpPr>
        <p:spPr>
          <a:xfrm>
            <a:off x="285720" y="5143512"/>
            <a:ext cx="6715172" cy="14287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rgbClr val="008000"/>
                </a:solidFill>
              </a:rPr>
              <a:t>La quantità complessiva presente può essere determinata sommando tutti i contributi:        V = ∑ (</a:t>
            </a:r>
            <a:r>
              <a:rPr lang="it-IT" dirty="0" err="1" smtClean="0">
                <a:solidFill>
                  <a:srgbClr val="008000"/>
                </a:solidFill>
              </a:rPr>
              <a:t>Qin</a:t>
            </a:r>
            <a:r>
              <a:rPr lang="it-IT" dirty="0" smtClean="0">
                <a:solidFill>
                  <a:srgbClr val="008000"/>
                </a:solidFill>
              </a:rPr>
              <a:t> (i) * ∆t)                </a:t>
            </a:r>
            <a:r>
              <a:rPr lang="it-IT" b="1" i="1" u="sng" dirty="0" smtClean="0">
                <a:solidFill>
                  <a:srgbClr val="008000"/>
                </a:solidFill>
                <a:hlinkClick r:id="rId2"/>
              </a:rPr>
              <a:t>INTEGRALE</a:t>
            </a:r>
            <a:endParaRPr lang="it-IT" dirty="0">
              <a:solidFill>
                <a:srgbClr val="008000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899829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Connettore 2 29"/>
          <p:cNvCxnSpPr/>
          <p:nvPr/>
        </p:nvCxnSpPr>
        <p:spPr>
          <a:xfrm>
            <a:off x="3286116" y="6143644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0" grpId="0"/>
      <p:bldP spid="19" grpId="0" animBg="1"/>
      <p:bldP spid="20" grpId="0" animBg="1"/>
      <p:bldP spid="21" grpId="0" animBg="1"/>
      <p:bldP spid="22" grpId="0"/>
      <p:bldP spid="19458" grpId="0"/>
      <p:bldP spid="19459" grpId="0"/>
      <p:bldP spid="19461" grpId="0"/>
      <p:bldP spid="1946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278</Words>
  <Application>Microsoft Office PowerPoint</Application>
  <PresentationFormat>Presentazione su schermo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Equinozio</vt:lpstr>
      <vt:lpstr>Serbatoio con portata di uscita indipendente dal livello del liquido (sistema idraulico)</vt:lpstr>
      <vt:lpstr>Si tratta dello stesso serbatoio cilindrico dl caso precedente, a cui è stata aggiunta una pompa sulla tubatura di uscita, che consente di ottenere una portata di uscita costante: una portata che non dipende dalla pressione nel serbatoio</vt:lpstr>
      <vt:lpstr> SCHEMA EQUIVALENTE</vt:lpstr>
      <vt:lpstr>CARATTERISTICHE DEL SISTEMA FISICO</vt:lpstr>
      <vt:lpstr>VARIAZIONE DI h NEL TEMPO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Serbatoio con portata di uscita indipendente dal livello del liquido (sistema idraulico)</dc:title>
  <dc:creator>User</dc:creator>
  <cp:lastModifiedBy>User</cp:lastModifiedBy>
  <cp:revision>13</cp:revision>
  <dcterms:created xsi:type="dcterms:W3CDTF">2010-03-01T14:46:18Z</dcterms:created>
  <dcterms:modified xsi:type="dcterms:W3CDTF">2010-03-02T15:26:00Z</dcterms:modified>
</cp:coreProperties>
</file>