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1" r:id="rId2"/>
    <p:sldMasterId id="2147483943" r:id="rId3"/>
  </p:sldMasterIdLst>
  <p:sldIdLst>
    <p:sldId id="260" r:id="rId4"/>
    <p:sldId id="272" r:id="rId5"/>
    <p:sldId id="270" r:id="rId6"/>
    <p:sldId id="276" r:id="rId7"/>
    <p:sldId id="271" r:id="rId8"/>
    <p:sldId id="268" r:id="rId9"/>
    <p:sldId id="262" r:id="rId10"/>
    <p:sldId id="267" r:id="rId11"/>
    <p:sldId id="265" r:id="rId12"/>
    <p:sldId id="266" r:id="rId13"/>
    <p:sldId id="275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83C937"/>
    <a:srgbClr val="619428"/>
    <a:srgbClr val="6CA62C"/>
    <a:srgbClr val="70AB2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67F0-2A44-4FD5-82DB-162DDF6879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7C52-CFCA-4DF7-AFC1-230F4831050A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D6C8-705B-4C18-B145-419AC21913A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BDFC-E8F7-4B26-BEC2-EEE57A4C0C21}" type="datetimeFigureOut">
              <a:rPr lang="es-MX" smtClean="0"/>
              <a:pPr/>
              <a:t>17/02/2010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87D-334A-4FED-B2CD-3D7799F1343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B294-D9AB-46D3-AD7B-B878BC65D96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BD8880-EB50-4078-A9D5-2A88A3B7AB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BDFC-E8F7-4B26-BEC2-EEE57A4C0C21}" type="datetimeFigureOut">
              <a:rPr lang="es-MX" smtClean="0"/>
              <a:pPr/>
              <a:t>17/02/2010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B87D-334A-4FED-B2CD-3D7799F1343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66F41-3140-40E3-8908-6DFFD1B6C712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JUAN%20CARLOS\Desktop\MATERIAL%20PROYECTO\PRESENTACI&#211;N%20DE%20JUAN%20CARLOS\gis1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JUAN%20CARLOS\Desktop\MATERIAL%20PROYECTO\PRESENTACI&#211;N%20DE%20JUAN%20CARLOS\get_v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JUAN%20CARLOS\Desktop\MATERIAL%20PROYECTO\PRESENTACI&#211;N%20DE%20JUAN%20CARLOS\gis2.wav" TargetMode="Externa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JUAN%20CARLOS\Desktop\MATERIAL%20PROYECTO\VIDEOS%20MOTOR\get_vid.mp4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JUAN%20CARLOS\Desktop\MATERIAL%20PROYECTO\PRESENTACI&#211;N%20DE%20JUAN%20CARLOS\gis3.wav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2057400" y="796925"/>
            <a:ext cx="51530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520950" y="1974850"/>
            <a:ext cx="4184650" cy="14541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s-MX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95000"/>
                      </a:schemeClr>
                    </a:gs>
                    <a:gs pos="100000">
                      <a:srgbClr val="000000">
                        <a:alpha val="15999"/>
                      </a:srgbClr>
                    </a:gs>
                  </a:gsLst>
                  <a:lin ang="5400000" scaled="1"/>
                </a:gradFill>
                <a:latin typeface="Arial Black"/>
              </a:rPr>
              <a:t>El motor</a:t>
            </a:r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2">
                      <a:alpha val="95000"/>
                    </a:schemeClr>
                  </a:gs>
                  <a:gs pos="100000">
                    <a:srgbClr val="000000">
                      <a:alpha val="15999"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 rot="-10360620">
            <a:off x="266700" y="-876300"/>
            <a:ext cx="8648700" cy="8648700"/>
          </a:xfrm>
          <a:custGeom>
            <a:avLst/>
            <a:gdLst>
              <a:gd name="T0" fmla="*/ 4324350 w 21600"/>
              <a:gd name="T1" fmla="*/ 0 h 21600"/>
              <a:gd name="T2" fmla="*/ 1266474 w 21600"/>
              <a:gd name="T3" fmla="*/ 1266474 h 21600"/>
              <a:gd name="T4" fmla="*/ 0 w 21600"/>
              <a:gd name="T5" fmla="*/ 4324350 h 21600"/>
              <a:gd name="T6" fmla="*/ 1266474 w 21600"/>
              <a:gd name="T7" fmla="*/ 7382226 h 21600"/>
              <a:gd name="T8" fmla="*/ 4324350 w 21600"/>
              <a:gd name="T9" fmla="*/ 8648700 h 21600"/>
              <a:gd name="T10" fmla="*/ 7382226 w 21600"/>
              <a:gd name="T11" fmla="*/ 7382226 h 21600"/>
              <a:gd name="T12" fmla="*/ 8648700 w 21600"/>
              <a:gd name="T13" fmla="*/ 4324350 h 21600"/>
              <a:gd name="T14" fmla="*/ 7382226 w 21600"/>
              <a:gd name="T15" fmla="*/ 1266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3" y="10800"/>
                </a:moveTo>
                <a:cubicBezTo>
                  <a:pt x="193" y="16658"/>
                  <a:pt x="4942" y="21407"/>
                  <a:pt x="10800" y="21407"/>
                </a:cubicBezTo>
                <a:cubicBezTo>
                  <a:pt x="16658" y="21407"/>
                  <a:pt x="21407" y="16658"/>
                  <a:pt x="21407" y="10800"/>
                </a:cubicBezTo>
                <a:cubicBezTo>
                  <a:pt x="21407" y="4942"/>
                  <a:pt x="16658" y="193"/>
                  <a:pt x="10800" y="193"/>
                </a:cubicBezTo>
                <a:cubicBezTo>
                  <a:pt x="4942" y="193"/>
                  <a:pt x="193" y="4942"/>
                  <a:pt x="193" y="108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 sz="1800" dirty="0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 rot="5400000">
            <a:off x="350838" y="-796925"/>
            <a:ext cx="8493125" cy="8493125"/>
          </a:xfrm>
          <a:custGeom>
            <a:avLst/>
            <a:gdLst>
              <a:gd name="T0" fmla="*/ 4246563 w 21600"/>
              <a:gd name="T1" fmla="*/ 0 h 21600"/>
              <a:gd name="T2" fmla="*/ 1243692 w 21600"/>
              <a:gd name="T3" fmla="*/ 1243692 h 21600"/>
              <a:gd name="T4" fmla="*/ 0 w 21600"/>
              <a:gd name="T5" fmla="*/ 4246563 h 21600"/>
              <a:gd name="T6" fmla="*/ 1243692 w 21600"/>
              <a:gd name="T7" fmla="*/ 7249433 h 21600"/>
              <a:gd name="T8" fmla="*/ 4246563 w 21600"/>
              <a:gd name="T9" fmla="*/ 8493125 h 21600"/>
              <a:gd name="T10" fmla="*/ 7249433 w 21600"/>
              <a:gd name="T11" fmla="*/ 7249433 h 21600"/>
              <a:gd name="T12" fmla="*/ 8493125 w 21600"/>
              <a:gd name="T13" fmla="*/ 4246563 h 21600"/>
              <a:gd name="T14" fmla="*/ 7249433 w 21600"/>
              <a:gd name="T15" fmla="*/ 12436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92" y="10800"/>
                </a:moveTo>
                <a:cubicBezTo>
                  <a:pt x="2592" y="15333"/>
                  <a:pt x="6267" y="19008"/>
                  <a:pt x="10800" y="19008"/>
                </a:cubicBezTo>
                <a:cubicBezTo>
                  <a:pt x="15333" y="19008"/>
                  <a:pt x="19008" y="15333"/>
                  <a:pt x="19008" y="10800"/>
                </a:cubicBezTo>
                <a:cubicBezTo>
                  <a:pt x="19008" y="6267"/>
                  <a:pt x="15333" y="2592"/>
                  <a:pt x="10800" y="2592"/>
                </a:cubicBezTo>
                <a:cubicBezTo>
                  <a:pt x="6267" y="2592"/>
                  <a:pt x="2592" y="6267"/>
                  <a:pt x="2592" y="108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endParaRPr lang="es-MX" sz="1800" dirty="0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 rot="4531593">
            <a:off x="846138" y="-352425"/>
            <a:ext cx="7493000" cy="7493000"/>
          </a:xfrm>
          <a:custGeom>
            <a:avLst/>
            <a:gdLst>
              <a:gd name="T0" fmla="*/ 3746500 w 21600"/>
              <a:gd name="T1" fmla="*/ 0 h 21600"/>
              <a:gd name="T2" fmla="*/ 1097239 w 21600"/>
              <a:gd name="T3" fmla="*/ 1097239 h 21600"/>
              <a:gd name="T4" fmla="*/ 0 w 21600"/>
              <a:gd name="T5" fmla="*/ 3746500 h 21600"/>
              <a:gd name="T6" fmla="*/ 1097239 w 21600"/>
              <a:gd name="T7" fmla="*/ 6395762 h 21600"/>
              <a:gd name="T8" fmla="*/ 3746500 w 21600"/>
              <a:gd name="T9" fmla="*/ 7493000 h 21600"/>
              <a:gd name="T10" fmla="*/ 6395762 w 21600"/>
              <a:gd name="T11" fmla="*/ 6395762 h 21600"/>
              <a:gd name="T12" fmla="*/ 7493000 w 21600"/>
              <a:gd name="T13" fmla="*/ 3746500 h 21600"/>
              <a:gd name="T14" fmla="*/ 6395762 w 21600"/>
              <a:gd name="T15" fmla="*/ 10972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43" y="10800"/>
                </a:moveTo>
                <a:cubicBezTo>
                  <a:pt x="343" y="16575"/>
                  <a:pt x="5025" y="21257"/>
                  <a:pt x="10800" y="21257"/>
                </a:cubicBezTo>
                <a:cubicBezTo>
                  <a:pt x="16575" y="21257"/>
                  <a:pt x="21257" y="16575"/>
                  <a:pt x="21257" y="10800"/>
                </a:cubicBezTo>
                <a:cubicBezTo>
                  <a:pt x="21257" y="5025"/>
                  <a:pt x="16575" y="343"/>
                  <a:pt x="10800" y="343"/>
                </a:cubicBezTo>
                <a:cubicBezTo>
                  <a:pt x="5025" y="343"/>
                  <a:pt x="343" y="5025"/>
                  <a:pt x="343" y="108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endParaRPr lang="es-MX" sz="1800" dirty="0"/>
          </a:p>
        </p:txBody>
      </p:sp>
      <p:sp>
        <p:nvSpPr>
          <p:cNvPr id="2055" name="AutoShape 8"/>
          <p:cNvSpPr>
            <a:spLocks noChangeArrowheads="1"/>
          </p:cNvSpPr>
          <p:nvPr/>
        </p:nvSpPr>
        <p:spPr bwMode="auto">
          <a:xfrm rot="-10162701">
            <a:off x="1358900" y="215900"/>
            <a:ext cx="6477000" cy="6477000"/>
          </a:xfrm>
          <a:custGeom>
            <a:avLst/>
            <a:gdLst>
              <a:gd name="T0" fmla="*/ 3238500 w 21600"/>
              <a:gd name="T1" fmla="*/ 0 h 21600"/>
              <a:gd name="T2" fmla="*/ 948461 w 21600"/>
              <a:gd name="T3" fmla="*/ 948461 h 21600"/>
              <a:gd name="T4" fmla="*/ 0 w 21600"/>
              <a:gd name="T5" fmla="*/ 3238500 h 21600"/>
              <a:gd name="T6" fmla="*/ 948461 w 21600"/>
              <a:gd name="T7" fmla="*/ 5528540 h 21600"/>
              <a:gd name="T8" fmla="*/ 3238500 w 21600"/>
              <a:gd name="T9" fmla="*/ 6477000 h 21600"/>
              <a:gd name="T10" fmla="*/ 5528540 w 21600"/>
              <a:gd name="T11" fmla="*/ 5528540 h 21600"/>
              <a:gd name="T12" fmla="*/ 6477000 w 21600"/>
              <a:gd name="T13" fmla="*/ 3238500 h 21600"/>
              <a:gd name="T14" fmla="*/ 5528540 w 21600"/>
              <a:gd name="T15" fmla="*/ 94846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6" y="10800"/>
                </a:moveTo>
                <a:cubicBezTo>
                  <a:pt x="236" y="16634"/>
                  <a:pt x="4966" y="21364"/>
                  <a:pt x="10800" y="21364"/>
                </a:cubicBezTo>
                <a:cubicBezTo>
                  <a:pt x="16634" y="21364"/>
                  <a:pt x="21364" y="16634"/>
                  <a:pt x="21364" y="10800"/>
                </a:cubicBezTo>
                <a:cubicBezTo>
                  <a:pt x="21364" y="4966"/>
                  <a:pt x="16634" y="236"/>
                  <a:pt x="10800" y="236"/>
                </a:cubicBezTo>
                <a:cubicBezTo>
                  <a:pt x="4966" y="236"/>
                  <a:pt x="236" y="4966"/>
                  <a:pt x="236" y="108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 sz="1800" dirty="0"/>
          </a:p>
        </p:txBody>
      </p:sp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2520950" y="3727450"/>
            <a:ext cx="4184650" cy="14541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s-MX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15999"/>
                      </a:srgbClr>
                    </a:gs>
                    <a:gs pos="100000">
                      <a:schemeClr val="tx2">
                        <a:alpha val="95000"/>
                      </a:schemeClr>
                    </a:gs>
                  </a:gsLst>
                  <a:lin ang="5400000" scaled="1"/>
                </a:gradFill>
                <a:latin typeface="Arial Black"/>
              </a:rPr>
              <a:t>Eléctrico</a:t>
            </a:r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>
                      <a:alpha val="15999"/>
                    </a:srgbClr>
                  </a:gs>
                  <a:gs pos="100000">
                    <a:schemeClr val="tx2">
                      <a:alpha val="95000"/>
                    </a:schemeClr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6A6A6"/>
              </a:clrFrom>
              <a:clrTo>
                <a:srgbClr val="A6A6A6">
                  <a:alpha val="0"/>
                </a:srgbClr>
              </a:clrTo>
            </a:clrChange>
          </a:blip>
          <a:srcRect l="18539" t="23235" r="18759" b="17647"/>
          <a:stretch>
            <a:fillRect/>
          </a:stretch>
        </p:blipFill>
        <p:spPr bwMode="auto">
          <a:xfrm>
            <a:off x="1371600" y="22860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>
            <a:off x="3294062" y="152400"/>
            <a:ext cx="2438400" cy="1066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624" y="288"/>
              </a:cxn>
              <a:cxn ang="0">
                <a:pos x="768" y="0"/>
              </a:cxn>
              <a:cxn ang="0">
                <a:pos x="576" y="288"/>
              </a:cxn>
              <a:cxn ang="0">
                <a:pos x="1536" y="672"/>
              </a:cxn>
            </a:cxnLst>
            <a:rect l="0" t="0" r="r" b="b"/>
            <a:pathLst>
              <a:path w="1536" h="672">
                <a:moveTo>
                  <a:pt x="0" y="576"/>
                </a:moveTo>
                <a:lnTo>
                  <a:pt x="624" y="288"/>
                </a:lnTo>
                <a:lnTo>
                  <a:pt x="768" y="0"/>
                </a:lnTo>
                <a:lnTo>
                  <a:pt x="576" y="288"/>
                </a:lnTo>
                <a:lnTo>
                  <a:pt x="1536" y="672"/>
                </a:lnTo>
              </a:path>
            </a:pathLst>
          </a:custGeom>
          <a:noFill/>
          <a:ln w="38100" cmpd="sng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7332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22444" r="26317"/>
          <a:stretch>
            <a:fillRect/>
          </a:stretch>
        </p:blipFill>
        <p:spPr bwMode="auto">
          <a:xfrm>
            <a:off x="2836862" y="685800"/>
            <a:ext cx="533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22444" r="26317"/>
          <a:stretch>
            <a:fillRect/>
          </a:stretch>
        </p:blipFill>
        <p:spPr bwMode="auto">
          <a:xfrm>
            <a:off x="5656262" y="762000"/>
            <a:ext cx="533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65662" y="2438400"/>
            <a:ext cx="76200" cy="16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-25031008">
            <a:off x="4436269" y="2591593"/>
            <a:ext cx="381000" cy="7461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46562" y="1981200"/>
            <a:ext cx="495300" cy="1885950"/>
            <a:chOff x="240" y="-36"/>
            <a:chExt cx="865" cy="3300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40" y="336"/>
              <a:ext cx="864" cy="24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" y="-36"/>
              <a:ext cx="864" cy="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 rot="-25031008">
            <a:off x="4126706" y="3048794"/>
            <a:ext cx="381000" cy="7461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400800" y="5715000"/>
            <a:ext cx="762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979862" y="3048000"/>
            <a:ext cx="762000" cy="0"/>
          </a:xfrm>
          <a:prstGeom prst="line">
            <a:avLst/>
          </a:prstGeom>
          <a:noFill/>
          <a:ln w="5715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208462" y="3124200"/>
            <a:ext cx="76200" cy="16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846262" y="4267200"/>
            <a:ext cx="1066800" cy="762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049582">
            <a:off x="3597275" y="3144838"/>
            <a:ext cx="304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3704">
            <a:off x="3751262" y="2971800"/>
            <a:ext cx="304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162889">
            <a:off x="3675062" y="3048000"/>
            <a:ext cx="304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6864">
            <a:off x="4754562" y="2962275"/>
            <a:ext cx="304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90157">
            <a:off x="4665662" y="3048000"/>
            <a:ext cx="304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162889">
            <a:off x="4589462" y="2976563"/>
            <a:ext cx="304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8" name="Line 22"/>
          <p:cNvSpPr>
            <a:spLocks noChangeShapeType="1"/>
          </p:cNvSpPr>
          <p:nvPr/>
        </p:nvSpPr>
        <p:spPr bwMode="auto">
          <a:xfrm flipH="1">
            <a:off x="2379662" y="4648200"/>
            <a:ext cx="1600200" cy="381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>
            <a:off x="5122862" y="4343400"/>
            <a:ext cx="990600" cy="381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3370262" y="4572000"/>
            <a:ext cx="685800" cy="228600"/>
          </a:xfrm>
          <a:custGeom>
            <a:avLst/>
            <a:gdLst>
              <a:gd name="G0" fmla="+- 8182 0 0"/>
              <a:gd name="G1" fmla="+- 21600 0 8182"/>
              <a:gd name="G2" fmla="+- 21600 0 8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82" y="10800"/>
                </a:moveTo>
                <a:cubicBezTo>
                  <a:pt x="8182" y="12246"/>
                  <a:pt x="9354" y="13418"/>
                  <a:pt x="10800" y="13418"/>
                </a:cubicBezTo>
                <a:cubicBezTo>
                  <a:pt x="12246" y="13418"/>
                  <a:pt x="13418" y="12246"/>
                  <a:pt x="13418" y="10800"/>
                </a:cubicBezTo>
                <a:cubicBezTo>
                  <a:pt x="13418" y="9354"/>
                  <a:pt x="12246" y="8182"/>
                  <a:pt x="10800" y="8182"/>
                </a:cubicBezTo>
                <a:cubicBezTo>
                  <a:pt x="9354" y="8182"/>
                  <a:pt x="8182" y="9354"/>
                  <a:pt x="8182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 dirty="0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4741862" y="4572000"/>
            <a:ext cx="685800" cy="228600"/>
          </a:xfrm>
          <a:custGeom>
            <a:avLst/>
            <a:gdLst>
              <a:gd name="G0" fmla="+- 8182 0 0"/>
              <a:gd name="G1" fmla="+- 21600 0 8182"/>
              <a:gd name="G2" fmla="+- 21600 0 8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82" y="10800"/>
                </a:moveTo>
                <a:cubicBezTo>
                  <a:pt x="8182" y="12246"/>
                  <a:pt x="9354" y="13418"/>
                  <a:pt x="10800" y="13418"/>
                </a:cubicBezTo>
                <a:cubicBezTo>
                  <a:pt x="12246" y="13418"/>
                  <a:pt x="13418" y="12246"/>
                  <a:pt x="13418" y="10800"/>
                </a:cubicBezTo>
                <a:cubicBezTo>
                  <a:pt x="13418" y="9354"/>
                  <a:pt x="12246" y="8182"/>
                  <a:pt x="10800" y="8182"/>
                </a:cubicBezTo>
                <a:cubicBezTo>
                  <a:pt x="9354" y="8182"/>
                  <a:pt x="8182" y="9354"/>
                  <a:pt x="8182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 dirty="0"/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8" cstate="print"/>
          <a:srcRect r="-3226" b="-96825"/>
          <a:stretch>
            <a:fillRect/>
          </a:stretch>
        </p:blipFill>
        <p:spPr bwMode="auto">
          <a:xfrm>
            <a:off x="4953000" y="2286000"/>
            <a:ext cx="304800" cy="472440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9" cstate="print"/>
          <a:srcRect r="-12122" b="-92531"/>
          <a:stretch>
            <a:fillRect/>
          </a:stretch>
        </p:blipFill>
        <p:spPr bwMode="auto">
          <a:xfrm>
            <a:off x="3575050" y="2438400"/>
            <a:ext cx="234950" cy="441960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1693862" y="4876800"/>
            <a:ext cx="3048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2227262" y="4876800"/>
            <a:ext cx="3048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2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3262" y="685800"/>
            <a:ext cx="457200" cy="457200"/>
          </a:xfrm>
          <a:prstGeom prst="actionButtonBlank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ON</a:t>
            </a:r>
            <a:endParaRPr lang="en-US" dirty="0"/>
          </a:p>
        </p:txBody>
      </p:sp>
      <p:sp>
        <p:nvSpPr>
          <p:cNvPr id="4127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89062" y="685800"/>
            <a:ext cx="457200" cy="457200"/>
          </a:xfrm>
          <a:prstGeom prst="actionButtonBlank">
            <a:avLst/>
          </a:prstGeom>
          <a:solidFill>
            <a:srgbClr val="FF5B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OFF</a:t>
            </a:r>
            <a:endParaRPr lang="en-US" dirty="0"/>
          </a:p>
        </p:txBody>
      </p:sp>
      <p:pic>
        <p:nvPicPr>
          <p:cNvPr id="33" name="gi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9372600" y="2971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01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4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t_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2800" y="381000"/>
            <a:ext cx="7416800" cy="5562600"/>
          </a:xfrm>
          <a:prstGeom prst="rect">
            <a:avLst/>
          </a:prstGeom>
        </p:spPr>
      </p:pic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48600" y="6172200"/>
            <a:ext cx="1143000" cy="609600"/>
          </a:xfrm>
          <a:prstGeom prst="actionButtonForwardNext">
            <a:avLst/>
          </a:prstGeom>
          <a:solidFill>
            <a:srgbClr val="7ABC3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4600" y="152400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990600" cy="5334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0" y="1371218"/>
            <a:ext cx="8229600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5500"/>
              </a:lnSpc>
              <a:buFont typeface="+mj-lt"/>
              <a:buAutoNum type="arabicPeriod"/>
            </a:pPr>
            <a:r>
              <a:rPr lang="es-ES_tradnl" sz="3200" i="1" dirty="0" smtClean="0"/>
              <a:t>El uso de las herramientas de cómputo para la educación, ha brindado la oportunidad de contar con nuevas opciones para llevar a cabo el proceso de enseñanza aprendizaje de una manera gráfica y dinámica, utilizando medios como: texto, imágenes, audio y animaciones</a:t>
            </a:r>
            <a:endParaRPr lang="es-MX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4600" y="152400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990600" cy="5334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0" y="1412587"/>
            <a:ext cx="83058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s-ES_tradnl" sz="3200" i="1" dirty="0" smtClean="0"/>
              <a:t>El descubrimiento del motor eléctrico ha cambiado la vida del ser humano, al hacer posible la creación una serie de satisfactores que han permitido ampliar sus actividades, así como sus diversiones y propiciando el desarrollo tecnológico	</a:t>
            </a:r>
            <a:endParaRPr lang="es-MX" sz="3200" i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endParaRPr lang="es-MX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4600" y="0"/>
            <a:ext cx="361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Bibliografía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077200" y="6172200"/>
            <a:ext cx="9144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latin typeface="Calibri" pitchFamily="34" charset="0"/>
              </a:rPr>
              <a:t>Fin</a:t>
            </a:r>
            <a:endParaRPr lang="es-MX" sz="28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000" y="34069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i="1" dirty="0" smtClean="0"/>
              <a:t>Astrocosmo. </a:t>
            </a:r>
            <a:r>
              <a:rPr lang="es-ES_tradnl" sz="2000" dirty="0" smtClean="0"/>
              <a:t>(2002, 14 de marzo). Disponible 2 de noviembre de 2008, de </a:t>
            </a:r>
          </a:p>
          <a:p>
            <a:r>
              <a:rPr lang="es-MX" sz="2000" dirty="0" smtClean="0"/>
              <a:t>          http://www.astrocosmo.cl/biografi/b-m_faraday.htm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1000" y="4546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i="1" dirty="0" smtClean="0"/>
              <a:t>Biografías. </a:t>
            </a:r>
            <a:r>
              <a:rPr lang="es-ES_tradnl" sz="2000" dirty="0" smtClean="0"/>
              <a:t>(s.f.). Disponible 2 de noviembre de 2008, de </a:t>
            </a:r>
          </a:p>
          <a:p>
            <a:r>
              <a:rPr lang="es-MX" sz="2000" dirty="0" smtClean="0"/>
              <a:t>          http://biografas.blogspot.com/2007/03/el-fsico-y-qumico-britnico</a:t>
            </a:r>
          </a:p>
          <a:p>
            <a:r>
              <a:rPr lang="es-MX" sz="2000" dirty="0" smtClean="0"/>
              <a:t>          -michael.html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81000" y="2286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i="1" dirty="0" smtClean="0"/>
              <a:t>Biografías y vidas. </a:t>
            </a:r>
            <a:r>
              <a:rPr lang="es-ES_tradnl" sz="2000" dirty="0" smtClean="0"/>
              <a:t>(2004). Disponible 2 de noviembre de 2008, de </a:t>
            </a:r>
          </a:p>
          <a:p>
            <a:r>
              <a:rPr lang="es-MX" sz="2000" dirty="0" smtClean="0"/>
              <a:t>          http://www.biografiasyvidas.com/biografia/f/faraday.htm</a:t>
            </a:r>
            <a:endParaRPr lang="es-MX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81000" y="1459468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Colección Científica de TIME- LIFE. (1978). </a:t>
            </a:r>
            <a:r>
              <a:rPr lang="es-ES_tradnl" sz="2000" i="1" dirty="0" smtClean="0"/>
              <a:t>Energía. </a:t>
            </a:r>
            <a:r>
              <a:rPr lang="es-ES_tradnl" sz="2000" dirty="0" smtClean="0"/>
              <a:t>México: Lito Offset Latina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7612" y="0"/>
            <a:ext cx="384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0" y="914400"/>
            <a:ext cx="8839200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s-ES_tradnl" sz="2800" i="1" dirty="0" smtClean="0"/>
              <a:t>Esta presentación hace un breve recorrido por las bases de un gran invento que ha revolucionado las actividades del ser humano “El motor eléctrico”.</a:t>
            </a:r>
          </a:p>
          <a:p>
            <a:pPr>
              <a:lnSpc>
                <a:spcPts val="5500"/>
              </a:lnSpc>
            </a:pPr>
            <a:r>
              <a:rPr lang="es-ES_tradnl" sz="2800" i="1" dirty="0" smtClean="0"/>
              <a:t>Así mismo muestra información sobre los principios básicos de la electricidad y el magnetismo, la intervención de Michael Faraday  y los pasos para el armado de un sencillo motor eléctrico, además de brindar una animación del funcionamiento del mismo. </a:t>
            </a:r>
            <a:endParaRPr lang="es-MX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6019800" y="2047388"/>
            <a:ext cx="1915012" cy="1915012"/>
            <a:chOff x="5769376" y="1725292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11" name="10 Elipse"/>
            <p:cNvSpPr/>
            <p:nvPr/>
          </p:nvSpPr>
          <p:spPr>
            <a:xfrm>
              <a:off x="5769376" y="1725292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6049823" y="2005739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Michael Faraday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581400" y="228600"/>
            <a:ext cx="1915012" cy="1915012"/>
            <a:chOff x="3367114" y="0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4" name="3 Elipse"/>
            <p:cNvSpPr/>
            <p:nvPr/>
          </p:nvSpPr>
          <p:spPr>
            <a:xfrm>
              <a:off x="3367114" y="0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3647561" y="280447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Electricidad y magnetismo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647588" y="2743200"/>
            <a:ext cx="1915012" cy="1915012"/>
            <a:chOff x="3400211" y="2495081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7" name="6 Elipse"/>
            <p:cNvSpPr/>
            <p:nvPr/>
          </p:nvSpPr>
          <p:spPr>
            <a:xfrm>
              <a:off x="3400211" y="2495081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/>
            <p:nvPr/>
          </p:nvSpPr>
          <p:spPr>
            <a:xfrm>
              <a:off x="3680658" y="2775528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900" kern="1200" dirty="0" smtClean="0"/>
                <a:t>El motor eléctrico</a:t>
              </a:r>
              <a:endParaRPr lang="es-MX" sz="29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199788" y="4790588"/>
            <a:ext cx="1915012" cy="1915012"/>
            <a:chOff x="1031046" y="1725292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14" name="13 Elipse"/>
            <p:cNvSpPr/>
            <p:nvPr/>
          </p:nvSpPr>
          <p:spPr>
            <a:xfrm>
              <a:off x="1031046" y="1725292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1311493" y="2005739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238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Funcionamiento  del motor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29200" y="4800600"/>
            <a:ext cx="1915012" cy="1915012"/>
            <a:chOff x="1935986" y="4510413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1935986" y="4510413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216433" y="4790860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Armado de un motor eléctrico básico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295400" y="1981200"/>
            <a:ext cx="1915012" cy="1915012"/>
            <a:chOff x="4864436" y="4510413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21" name="20 Elipse"/>
            <p:cNvSpPr/>
            <p:nvPr/>
          </p:nvSpPr>
          <p:spPr>
            <a:xfrm>
              <a:off x="4864436" y="4510413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>
              <a:hlinkClick r:id="rId3" action="ppaction://hlinksldjump"/>
            </p:cNvPr>
            <p:cNvSpPr/>
            <p:nvPr/>
          </p:nvSpPr>
          <p:spPr>
            <a:xfrm>
              <a:off x="5144883" y="4790860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Conclusiones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552225" y="2162912"/>
            <a:ext cx="39550" cy="580288"/>
            <a:chOff x="4321394" y="1914902"/>
            <a:chExt cx="39550" cy="580288"/>
          </a:xfrm>
          <a:scene3d>
            <a:camera prst="orthographicFront"/>
            <a:lightRig rig="flat" dir="t"/>
          </a:scene3d>
        </p:grpSpPr>
        <p:sp>
          <p:nvSpPr>
            <p:cNvPr id="24" name="Conector recto 3"/>
            <p:cNvSpPr/>
            <p:nvPr/>
          </p:nvSpPr>
          <p:spPr>
            <a:xfrm rot="16154401">
              <a:off x="4051025" y="2185271"/>
              <a:ext cx="580288" cy="39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80288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onector recto 4"/>
            <p:cNvSpPr/>
            <p:nvPr/>
          </p:nvSpPr>
          <p:spPr>
            <a:xfrm rot="26954401">
              <a:off x="4326662" y="2190539"/>
              <a:ext cx="29014" cy="290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124200" y="3276600"/>
            <a:ext cx="576075" cy="39550"/>
            <a:chOff x="2885097" y="3047918"/>
            <a:chExt cx="576075" cy="39550"/>
          </a:xfrm>
          <a:scene3d>
            <a:camera prst="orthographicFront"/>
            <a:lightRig rig="flat" dir="t"/>
          </a:scene3d>
        </p:grpSpPr>
        <p:sp>
          <p:nvSpPr>
            <p:cNvPr id="27" name="Conector recto 3"/>
            <p:cNvSpPr/>
            <p:nvPr/>
          </p:nvSpPr>
          <p:spPr>
            <a:xfrm rot="11880000">
              <a:off x="2885097" y="3047918"/>
              <a:ext cx="576075" cy="39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76075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onector recto 4"/>
            <p:cNvSpPr/>
            <p:nvPr/>
          </p:nvSpPr>
          <p:spPr>
            <a:xfrm rot="22680000">
              <a:off x="3158733" y="3053291"/>
              <a:ext cx="28803" cy="2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5519925" y="3276600"/>
            <a:ext cx="576075" cy="39550"/>
            <a:chOff x="5254263" y="3047918"/>
            <a:chExt cx="576075" cy="39550"/>
          </a:xfrm>
          <a:scene3d>
            <a:camera prst="orthographicFront"/>
            <a:lightRig rig="flat" dir="t"/>
          </a:scene3d>
        </p:grpSpPr>
        <p:sp>
          <p:nvSpPr>
            <p:cNvPr id="30" name="Conector recto 3"/>
            <p:cNvSpPr/>
            <p:nvPr/>
          </p:nvSpPr>
          <p:spPr>
            <a:xfrm rot="20520000">
              <a:off x="5254263" y="3047918"/>
              <a:ext cx="576075" cy="39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76075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onector recto 4"/>
            <p:cNvSpPr/>
            <p:nvPr/>
          </p:nvSpPr>
          <p:spPr>
            <a:xfrm rot="20520000">
              <a:off x="5527898" y="3053291"/>
              <a:ext cx="28803" cy="2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3612150" y="4356330"/>
            <a:ext cx="197850" cy="901470"/>
            <a:chOff x="3442156" y="4119034"/>
            <a:chExt cx="197850" cy="901470"/>
          </a:xfrm>
          <a:scene3d>
            <a:camera prst="orthographicFront"/>
            <a:lightRig rig="flat" dir="t"/>
          </a:scene3d>
        </p:grpSpPr>
        <p:sp>
          <p:nvSpPr>
            <p:cNvPr id="33" name="Conector recto 3"/>
            <p:cNvSpPr/>
            <p:nvPr/>
          </p:nvSpPr>
          <p:spPr>
            <a:xfrm rot="7560000">
              <a:off x="3048809" y="4512381"/>
              <a:ext cx="901470" cy="1147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76075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onector recto 4"/>
            <p:cNvSpPr/>
            <p:nvPr/>
          </p:nvSpPr>
          <p:spPr>
            <a:xfrm rot="18360000">
              <a:off x="3611203" y="4445852"/>
              <a:ext cx="28803" cy="2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410200" y="4376925"/>
            <a:ext cx="39550" cy="576075"/>
            <a:chOff x="5070055" y="4172215"/>
            <a:chExt cx="39550" cy="576075"/>
          </a:xfrm>
          <a:scene3d>
            <a:camera prst="orthographicFront"/>
            <a:lightRig rig="flat" dir="t"/>
          </a:scene3d>
        </p:grpSpPr>
        <p:sp>
          <p:nvSpPr>
            <p:cNvPr id="36" name="Conector recto 3"/>
            <p:cNvSpPr/>
            <p:nvPr/>
          </p:nvSpPr>
          <p:spPr>
            <a:xfrm rot="3240000">
              <a:off x="4801792" y="4440478"/>
              <a:ext cx="576075" cy="39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76075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onector recto 4"/>
            <p:cNvSpPr/>
            <p:nvPr/>
          </p:nvSpPr>
          <p:spPr>
            <a:xfrm rot="3240000">
              <a:off x="5075428" y="4445852"/>
              <a:ext cx="28803" cy="2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sp>
        <p:nvSpPr>
          <p:cNvPr id="40" name="39 Botón de acción: Personalizar">
            <a:hlinkClick r:id="rId4" action="ppaction://hlinksldjump" highlightClick="1"/>
          </p:cNvPr>
          <p:cNvSpPr/>
          <p:nvPr/>
        </p:nvSpPr>
        <p:spPr>
          <a:xfrm>
            <a:off x="5943600" y="1981200"/>
            <a:ext cx="1981200" cy="1981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40 Botón de acción: Personalizar">
            <a:hlinkClick r:id="rId5" action="ppaction://hlinksldjump" highlightClick="1"/>
          </p:cNvPr>
          <p:cNvSpPr/>
          <p:nvPr/>
        </p:nvSpPr>
        <p:spPr>
          <a:xfrm>
            <a:off x="5039212" y="4800600"/>
            <a:ext cx="1905000" cy="1905000"/>
          </a:xfrm>
          <a:prstGeom prst="actionButtonBlank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42 Botón de acción: Personalizar">
            <a:hlinkClick r:id="rId6" action="ppaction://hlinksldjump" highlightClick="1"/>
          </p:cNvPr>
          <p:cNvSpPr/>
          <p:nvPr/>
        </p:nvSpPr>
        <p:spPr>
          <a:xfrm>
            <a:off x="2133600" y="4790588"/>
            <a:ext cx="1981200" cy="1905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37 Botón de acción: Personalizar">
            <a:hlinkClick r:id="rId3" action="ppaction://hlinksldjump" highlightClick="1"/>
          </p:cNvPr>
          <p:cNvSpPr/>
          <p:nvPr/>
        </p:nvSpPr>
        <p:spPr>
          <a:xfrm>
            <a:off x="1295400" y="1991212"/>
            <a:ext cx="1905000" cy="1905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9" name="gis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372600" y="3276600"/>
            <a:ext cx="304800" cy="304800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0" y="0"/>
            <a:ext cx="2362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/>
              <a:t>Da clic aquí 5 veces para mostrar los globos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21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41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1000" y="6248400"/>
            <a:ext cx="1143000" cy="609600"/>
          </a:xfrm>
          <a:prstGeom prst="actionButtonForwardNext">
            <a:avLst/>
          </a:prstGeom>
          <a:solidFill>
            <a:srgbClr val="7ABC3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get_vid.mp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7600" y="685800"/>
            <a:ext cx="68834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76200"/>
            <a:ext cx="3886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 smtClean="0"/>
              <a:t>Como consecuencia de los trabajos de Oersted y Ampére se descubrió que una corriente eléctrica tiene efectos magnéticos idénticos a los que produce un imán. Además, de la misma forma en que hay fuerzas entre imanes, también existen fuerzas entre alambres que conducen corrientes eléctricas</a:t>
            </a:r>
            <a:endParaRPr lang="es-MX" sz="2400" dirty="0"/>
          </a:p>
        </p:txBody>
      </p:sp>
      <p:pic>
        <p:nvPicPr>
          <p:cNvPr id="8" name="7 Imagen" descr="Falling_Ring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20876"/>
            <a:ext cx="4902200" cy="6079924"/>
          </a:xfrm>
          <a:prstGeom prst="rect">
            <a:avLst/>
          </a:prstGeom>
        </p:spPr>
      </p:pic>
      <p:sp>
        <p:nvSpPr>
          <p:cNvPr id="9" name="8 Botón de acción: Personalizar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61.bmp"/>
          <p:cNvPicPr>
            <a:picLocks noChangeAspect="1"/>
          </p:cNvPicPr>
          <p:nvPr/>
        </p:nvPicPr>
        <p:blipFill>
          <a:blip r:embed="rId2" cstate="print"/>
          <a:srcRect l="6905" t="5555" r="17130" b="3333"/>
          <a:stretch>
            <a:fillRect/>
          </a:stretch>
        </p:blipFill>
        <p:spPr>
          <a:xfrm>
            <a:off x="304800" y="304800"/>
            <a:ext cx="4191000" cy="62484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824000" y="491490"/>
            <a:ext cx="432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 smtClean="0"/>
              <a:t>Michael Faraday descubrió el principio del motor eléctrico en 1821, al hacer girar un imán situado sobre un pivote alrededor de una bobina de alambre de cobre; a través de este procedimiento se generaba una corriente eléctrica</a:t>
            </a:r>
            <a:endParaRPr lang="es-MX" sz="2800" dirty="0"/>
          </a:p>
        </p:txBody>
      </p:sp>
      <p:sp>
        <p:nvSpPr>
          <p:cNvPr id="13" name="12 Botón de acción: Personalizar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-1857420" y="-642966"/>
            <a:ext cx="5819820" cy="8215370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2 Subtítulo"/>
          <p:cNvSpPr txBox="1">
            <a:spLocks/>
          </p:cNvSpPr>
          <p:nvPr/>
        </p:nvSpPr>
        <p:spPr>
          <a:xfrm>
            <a:off x="0" y="142852"/>
            <a:ext cx="4038600" cy="63579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60000" marR="0" lvl="0" indent="-384048" algn="ctr" defTabSz="914400" rtl="0" eaLnBrk="1" fontAlgn="auto" latinLnBrk="0" hangingPunct="1">
              <a:lnSpc>
                <a:spcPct val="2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_tradnl" sz="3200" b="1" i="0" u="none" strike="noStrike" kern="1200" cap="all" spc="31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“armado de un motor eléctrico básico”</a:t>
            </a:r>
            <a:r>
              <a:rPr kumimoji="0" lang="es-ES_tradnl" sz="3200" b="1" i="0" u="none" strike="noStrike" kern="1200" cap="all" spc="31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3200" b="1" i="0" u="none" strike="noStrike" kern="1200" cap="all" spc="310" normalizeH="0" noProof="0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43 Grupo"/>
          <p:cNvGrpSpPr/>
          <p:nvPr/>
        </p:nvGrpSpPr>
        <p:grpSpPr>
          <a:xfrm>
            <a:off x="3962400" y="4493745"/>
            <a:ext cx="2357454" cy="1602255"/>
            <a:chOff x="3929058" y="5041455"/>
            <a:chExt cx="2357454" cy="1602255"/>
          </a:xfrm>
        </p:grpSpPr>
        <p:sp>
          <p:nvSpPr>
            <p:cNvPr id="22" name="21 Elipse">
              <a:hlinkClick r:id="" action="ppaction://noaction"/>
            </p:cNvPr>
            <p:cNvSpPr/>
            <p:nvPr/>
          </p:nvSpPr>
          <p:spPr>
            <a:xfrm>
              <a:off x="3949480" y="5041455"/>
              <a:ext cx="2286016" cy="1602255"/>
            </a:xfrm>
            <a:prstGeom prst="ellipse">
              <a:avLst/>
            </a:prstGeom>
            <a:solidFill>
              <a:srgbClr val="000099"/>
            </a:solidFill>
            <a:scene3d>
              <a:camera prst="isometricOffAxis2Left"/>
              <a:lightRig rig="threePt" dir="t"/>
            </a:scene3d>
            <a:sp3d extrusionH="273050" prstMaterial="metal">
              <a:bevelT w="165100" h="177800" prst="coolSlant"/>
              <a:extrusionClr>
                <a:schemeClr val="bg1"/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23" name="22 CuadroTexto">
              <a:hlinkClick r:id="" action="ppaction://noaction"/>
            </p:cNvPr>
            <p:cNvSpPr txBox="1"/>
            <p:nvPr/>
          </p:nvSpPr>
          <p:spPr>
            <a:xfrm rot="861626">
              <a:off x="3929058" y="5355052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Realizar las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conexiones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41 Grupo"/>
          <p:cNvGrpSpPr/>
          <p:nvPr/>
        </p:nvGrpSpPr>
        <p:grpSpPr>
          <a:xfrm>
            <a:off x="6096000" y="1598145"/>
            <a:ext cx="2357454" cy="1602255"/>
            <a:chOff x="6619423" y="1826745"/>
            <a:chExt cx="2357454" cy="1602255"/>
          </a:xfrm>
        </p:grpSpPr>
        <p:sp>
          <p:nvSpPr>
            <p:cNvPr id="24" name="23 Elipse">
              <a:hlinkClick r:id="rId2" action="ppaction://hlinksldjump"/>
            </p:cNvPr>
            <p:cNvSpPr/>
            <p:nvPr/>
          </p:nvSpPr>
          <p:spPr>
            <a:xfrm>
              <a:off x="6638487" y="1826745"/>
              <a:ext cx="2286016" cy="1602255"/>
            </a:xfrm>
            <a:prstGeom prst="ellipse">
              <a:avLst/>
            </a:prstGeom>
            <a:solidFill>
              <a:srgbClr val="000099"/>
            </a:solidFill>
            <a:scene3d>
              <a:camera prst="isometricOffAxis2Left"/>
              <a:lightRig rig="threePt" dir="t"/>
            </a:scene3d>
            <a:sp3d extrusionH="273050" prstMaterial="metal">
              <a:bevelT w="165100" h="177800" prst="coolSlant"/>
              <a:extrusionClr>
                <a:schemeClr val="bg1"/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25" name="24 CuadroTexto">
              <a:hlinkClick r:id="rId2" action="ppaction://hlinksldjump"/>
            </p:cNvPr>
            <p:cNvSpPr txBox="1"/>
            <p:nvPr/>
          </p:nvSpPr>
          <p:spPr>
            <a:xfrm rot="861626">
              <a:off x="6619423" y="2184367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Armar las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bobinas</a:t>
              </a:r>
            </a:p>
          </p:txBody>
        </p:sp>
      </p:grpSp>
      <p:grpSp>
        <p:nvGrpSpPr>
          <p:cNvPr id="6" name="42 Grupo"/>
          <p:cNvGrpSpPr/>
          <p:nvPr/>
        </p:nvGrpSpPr>
        <p:grpSpPr>
          <a:xfrm>
            <a:off x="5886519" y="3429000"/>
            <a:ext cx="2446578" cy="1714512"/>
            <a:chOff x="5887434" y="3786190"/>
            <a:chExt cx="2357454" cy="1602255"/>
          </a:xfrm>
        </p:grpSpPr>
        <p:sp>
          <p:nvSpPr>
            <p:cNvPr id="26" name="25 Elipse">
              <a:hlinkClick r:id="rId3" action="ppaction://hlinksldjump"/>
            </p:cNvPr>
            <p:cNvSpPr/>
            <p:nvPr/>
          </p:nvSpPr>
          <p:spPr>
            <a:xfrm>
              <a:off x="5929322" y="3786190"/>
              <a:ext cx="2286015" cy="1602255"/>
            </a:xfrm>
            <a:prstGeom prst="ellipse">
              <a:avLst/>
            </a:prstGeom>
            <a:solidFill>
              <a:srgbClr val="000099"/>
            </a:solidFill>
            <a:scene3d>
              <a:camera prst="isometricOffAxis2Left"/>
              <a:lightRig rig="threePt" dir="t"/>
            </a:scene3d>
            <a:sp3d extrusionH="273050" prstMaterial="metal">
              <a:bevelT w="165100" h="177800" prst="coolSlant"/>
              <a:extrusionClr>
                <a:schemeClr val="bg1"/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27" name="26 CuadroTexto">
              <a:hlinkClick r:id="rId3" action="ppaction://hlinksldjump"/>
            </p:cNvPr>
            <p:cNvSpPr txBox="1"/>
            <p:nvPr/>
          </p:nvSpPr>
          <p:spPr>
            <a:xfrm rot="861626">
              <a:off x="5887434" y="4224651"/>
              <a:ext cx="2357454" cy="776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Crear el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 rotor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39 Grupo"/>
          <p:cNvGrpSpPr/>
          <p:nvPr/>
        </p:nvGrpSpPr>
        <p:grpSpPr>
          <a:xfrm>
            <a:off x="3890946" y="285728"/>
            <a:ext cx="2357454" cy="1602255"/>
            <a:chOff x="4464722" y="285728"/>
            <a:chExt cx="2357454" cy="1602255"/>
          </a:xfrm>
        </p:grpSpPr>
        <p:sp>
          <p:nvSpPr>
            <p:cNvPr id="38" name="37 Elipse"/>
            <p:cNvSpPr/>
            <p:nvPr/>
          </p:nvSpPr>
          <p:spPr>
            <a:xfrm>
              <a:off x="4495347" y="285728"/>
              <a:ext cx="2286016" cy="1602255"/>
            </a:xfrm>
            <a:prstGeom prst="ellipse">
              <a:avLst/>
            </a:prstGeom>
            <a:solidFill>
              <a:srgbClr val="000099"/>
            </a:solidFill>
            <a:scene3d>
              <a:camera prst="isometricOffAxis2Left"/>
              <a:lightRig rig="threePt" dir="t"/>
            </a:scene3d>
            <a:sp3d extrusionH="273050" prstMaterial="metal">
              <a:bevelT w="165100" h="177800" prst="coolSlant"/>
              <a:extrusionClr>
                <a:schemeClr val="bg1"/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 rot="861626">
              <a:off x="4464722" y="425997"/>
              <a:ext cx="23574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Preparar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la base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del motor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33 Botón de acción: Personalizar">
            <a:hlinkClick r:id="rId4" action="ppaction://hlinksldjump" highlightClick="1"/>
          </p:cNvPr>
          <p:cNvSpPr/>
          <p:nvPr/>
        </p:nvSpPr>
        <p:spPr bwMode="auto">
          <a:xfrm>
            <a:off x="4038600" y="0"/>
            <a:ext cx="5105400" cy="60198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35 Botón de acción: Personalizar">
            <a:hlinkClick r:id="rId4" action="ppaction://hlinksldjump" highlightClick="1"/>
          </p:cNvPr>
          <p:cNvSpPr/>
          <p:nvPr/>
        </p:nvSpPr>
        <p:spPr bwMode="auto">
          <a:xfrm>
            <a:off x="-304800" y="0"/>
            <a:ext cx="990600" cy="6858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2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990600" cy="533400"/>
          </a:xfrm>
          <a:prstGeom prst="actionButtonForwardNext">
            <a:avLst/>
          </a:prstGeom>
          <a:solidFill>
            <a:srgbClr val="6CA62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65109" y="-98286"/>
            <a:ext cx="4266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BASE DEL MOTOR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905000" y="914400"/>
            <a:ext cx="5181600" cy="510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42" name="41 Conector recto"/>
          <p:cNvCxnSpPr>
            <a:stCxn id="40" idx="0"/>
            <a:endCxn id="40" idx="2"/>
          </p:cNvCxnSpPr>
          <p:nvPr/>
        </p:nvCxnSpPr>
        <p:spPr>
          <a:xfrm rot="16200000" flipH="1">
            <a:off x="1943100" y="3467100"/>
            <a:ext cx="5105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endCxn id="40" idx="3"/>
          </p:cNvCxnSpPr>
          <p:nvPr/>
        </p:nvCxnSpPr>
        <p:spPr>
          <a:xfrm flipV="1">
            <a:off x="1676402" y="3467100"/>
            <a:ext cx="54101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1676401" y="3962399"/>
            <a:ext cx="541019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4343400" y="2362200"/>
            <a:ext cx="3047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3162300" y="3466306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4343400" y="457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 smtClean="0"/>
              <a:t>y</a:t>
            </a:r>
            <a:endParaRPr lang="es-MX" sz="2400" b="1" i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7086600" y="3200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 smtClean="0"/>
              <a:t>x</a:t>
            </a:r>
            <a:endParaRPr lang="es-MX" sz="2400" b="1" i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781800" y="914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1</a:t>
            </a:r>
            <a:endParaRPr lang="es-MX" sz="1400" i="1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905000" y="914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4</a:t>
            </a:r>
            <a:endParaRPr lang="es-MX" sz="1400" i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1905000" y="568124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3</a:t>
            </a:r>
            <a:endParaRPr lang="es-MX" sz="1400" i="1" dirty="0"/>
          </a:p>
        </p:txBody>
      </p:sp>
      <p:sp>
        <p:nvSpPr>
          <p:cNvPr id="62" name="61 CuadroTexto"/>
          <p:cNvSpPr txBox="1"/>
          <p:nvPr/>
        </p:nvSpPr>
        <p:spPr>
          <a:xfrm>
            <a:off x="6781800" y="568124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2</a:t>
            </a:r>
            <a:endParaRPr lang="es-MX" sz="1400" i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3962400" y="212913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p</a:t>
            </a:r>
            <a:endParaRPr lang="es-MX" b="1" i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9624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p</a:t>
            </a:r>
            <a:endParaRPr lang="es-MX" b="1" i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4644000" y="2179994"/>
            <a:ext cx="83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i="1" dirty="0" smtClean="0"/>
              <a:t>3.5 cm</a:t>
            </a:r>
            <a:endParaRPr lang="es-MX" sz="1700" i="1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257800" y="3576935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i="1" dirty="0" smtClean="0"/>
              <a:t>3.5 cm</a:t>
            </a:r>
            <a:endParaRPr lang="es-MX" sz="1700" i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4608000" y="4455194"/>
            <a:ext cx="916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i="1" dirty="0" smtClean="0"/>
              <a:t>-3.5 cm</a:t>
            </a:r>
            <a:endParaRPr lang="es-MX" sz="1700" i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2819400" y="35814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i="1" dirty="0" smtClean="0"/>
              <a:t>-3.5 cm</a:t>
            </a:r>
            <a:endParaRPr lang="es-MX" sz="1700" i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3124200" y="2983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T</a:t>
            </a:r>
            <a:endParaRPr lang="es-MX" b="1" i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55626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T</a:t>
            </a:r>
            <a:endParaRPr lang="es-MX" b="1" i="1" dirty="0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3810000" y="3961606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4572000" y="4039394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i="1" dirty="0" smtClean="0"/>
              <a:t>1.5 cm</a:t>
            </a:r>
            <a:endParaRPr lang="es-MX" sz="1700" i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505200" y="4043859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i="1" dirty="0" smtClean="0"/>
              <a:t>-1.5 cm</a:t>
            </a:r>
            <a:endParaRPr lang="es-MX" sz="1700" i="1" dirty="0"/>
          </a:p>
        </p:txBody>
      </p:sp>
      <p:cxnSp>
        <p:nvCxnSpPr>
          <p:cNvPr id="81" name="80 Conector recto"/>
          <p:cNvCxnSpPr/>
          <p:nvPr/>
        </p:nvCxnSpPr>
        <p:spPr>
          <a:xfrm>
            <a:off x="4343400" y="4646612"/>
            <a:ext cx="3047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5599906" y="3466306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4877594" y="3961606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36 Grupo"/>
          <p:cNvGrpSpPr/>
          <p:nvPr/>
        </p:nvGrpSpPr>
        <p:grpSpPr>
          <a:xfrm>
            <a:off x="990600" y="3458400"/>
            <a:ext cx="838200" cy="504000"/>
            <a:chOff x="1066800" y="4068000"/>
            <a:chExt cx="838200" cy="504000"/>
          </a:xfrm>
        </p:grpSpPr>
        <p:sp>
          <p:nvSpPr>
            <p:cNvPr id="92" name="91 CuadroTexto"/>
            <p:cNvSpPr txBox="1"/>
            <p:nvPr/>
          </p:nvSpPr>
          <p:spPr>
            <a:xfrm>
              <a:off x="1066800" y="4114800"/>
              <a:ext cx="8382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700" i="1" dirty="0" smtClean="0"/>
                <a:t>1.2 cm</a:t>
              </a:r>
              <a:endParaRPr lang="es-MX" sz="1700" i="1" dirty="0"/>
            </a:p>
          </p:txBody>
        </p:sp>
        <p:cxnSp>
          <p:nvCxnSpPr>
            <p:cNvPr id="94" name="93 Conector recto de flecha"/>
            <p:cNvCxnSpPr/>
            <p:nvPr/>
          </p:nvCxnSpPr>
          <p:spPr>
            <a:xfrm rot="5400000">
              <a:off x="1576407" y="4319607"/>
              <a:ext cx="504000" cy="7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46 Grupo"/>
          <p:cNvGrpSpPr/>
          <p:nvPr/>
        </p:nvGrpSpPr>
        <p:grpSpPr>
          <a:xfrm>
            <a:off x="2514600" y="5029200"/>
            <a:ext cx="1143000" cy="594211"/>
            <a:chOff x="2590800" y="5638800"/>
            <a:chExt cx="1143000" cy="594211"/>
          </a:xfrm>
        </p:grpSpPr>
        <p:sp>
          <p:nvSpPr>
            <p:cNvPr id="108" name="107 CuadroTexto"/>
            <p:cNvSpPr txBox="1"/>
            <p:nvPr/>
          </p:nvSpPr>
          <p:spPr>
            <a:xfrm>
              <a:off x="2776200" y="5879068"/>
              <a:ext cx="8382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700" i="1" dirty="0" smtClean="0"/>
                <a:t>1.2 cm</a:t>
              </a:r>
              <a:endParaRPr lang="es-MX" sz="1700" i="1" dirty="0"/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2590800" y="5638800"/>
              <a:ext cx="1143000" cy="365611"/>
              <a:chOff x="2590800" y="5638800"/>
              <a:chExt cx="1143000" cy="365611"/>
            </a:xfrm>
          </p:grpSpPr>
          <p:cxnSp>
            <p:nvCxnSpPr>
              <p:cNvPr id="109" name="108 Conector recto de flecha"/>
              <p:cNvCxnSpPr/>
              <p:nvPr/>
            </p:nvCxnSpPr>
            <p:spPr>
              <a:xfrm rot="10800000">
                <a:off x="2894806" y="5791200"/>
                <a:ext cx="534194" cy="7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109 Conector recto"/>
              <p:cNvCxnSpPr/>
              <p:nvPr/>
            </p:nvCxnSpPr>
            <p:spPr>
              <a:xfrm rot="5400000">
                <a:off x="2742406" y="5790406"/>
                <a:ext cx="3048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110 Conector recto"/>
              <p:cNvCxnSpPr/>
              <p:nvPr/>
            </p:nvCxnSpPr>
            <p:spPr>
              <a:xfrm rot="5400000">
                <a:off x="3275806" y="5790406"/>
                <a:ext cx="3048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2" name="111 CuadroTexto"/>
              <p:cNvSpPr txBox="1"/>
              <p:nvPr/>
            </p:nvSpPr>
            <p:spPr>
              <a:xfrm>
                <a:off x="2590800" y="5650468"/>
                <a:ext cx="3048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700" b="1" i="1" dirty="0" smtClean="0"/>
                  <a:t>p</a:t>
                </a:r>
                <a:endParaRPr lang="es-MX" sz="1700" b="1" i="1" dirty="0"/>
              </a:p>
            </p:txBody>
          </p:sp>
          <p:sp>
            <p:nvSpPr>
              <p:cNvPr id="114" name="113 CuadroTexto"/>
              <p:cNvSpPr txBox="1"/>
              <p:nvPr/>
            </p:nvSpPr>
            <p:spPr>
              <a:xfrm>
                <a:off x="3429000" y="5638800"/>
                <a:ext cx="3048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700" b="1" i="1" dirty="0" smtClean="0"/>
                  <a:t>p</a:t>
                </a:r>
                <a:endParaRPr lang="es-MX" sz="1700" b="1" i="1" dirty="0"/>
              </a:p>
            </p:txBody>
          </p:sp>
        </p:grpSp>
      </p:grpSp>
      <p:grpSp>
        <p:nvGrpSpPr>
          <p:cNvPr id="43" name="42 Grupo"/>
          <p:cNvGrpSpPr/>
          <p:nvPr/>
        </p:nvGrpSpPr>
        <p:grpSpPr>
          <a:xfrm>
            <a:off x="7620000" y="6019800"/>
            <a:ext cx="1447800" cy="762000"/>
            <a:chOff x="7620000" y="6019800"/>
            <a:chExt cx="1447800" cy="762000"/>
          </a:xfrm>
        </p:grpSpPr>
        <p:sp>
          <p:nvSpPr>
            <p:cNvPr id="46" name="45 Flecha a la derecha con bandas"/>
            <p:cNvSpPr/>
            <p:nvPr/>
          </p:nvSpPr>
          <p:spPr bwMode="auto">
            <a:xfrm flipH="1">
              <a:off x="7620000" y="6019800"/>
              <a:ext cx="1447800" cy="762000"/>
            </a:xfrm>
            <a:prstGeom prst="stripedRightArrow">
              <a:avLst>
                <a:gd name="adj1" fmla="val 50000"/>
                <a:gd name="adj2" fmla="val 44000"/>
              </a:avLst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47 CuadroTexto">
              <a:hlinkClick r:id="rId3" action="ppaction://hlinksldjump"/>
            </p:cNvPr>
            <p:cNvSpPr txBox="1"/>
            <p:nvPr/>
          </p:nvSpPr>
          <p:spPr>
            <a:xfrm>
              <a:off x="7772400" y="6172200"/>
              <a:ext cx="1219200" cy="47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200" b="1" dirty="0" smtClean="0">
                  <a:solidFill>
                    <a:schemeClr val="bg1"/>
                  </a:solidFill>
                  <a:latin typeface="Calibri" pitchFamily="34" charset="0"/>
                </a:rPr>
                <a:t>Regresar</a:t>
              </a:r>
              <a:endParaRPr lang="es-MX" sz="2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49" name="gis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72600" y="3200400"/>
            <a:ext cx="304800" cy="304800"/>
          </a:xfrm>
          <a:prstGeom prst="rect">
            <a:avLst/>
          </a:prstGeom>
        </p:spPr>
      </p:pic>
      <p:cxnSp>
        <p:nvCxnSpPr>
          <p:cNvPr id="50" name="49 Conector recto de flecha"/>
          <p:cNvCxnSpPr/>
          <p:nvPr/>
        </p:nvCxnSpPr>
        <p:spPr>
          <a:xfrm rot="5400000">
            <a:off x="4915686" y="3467894"/>
            <a:ext cx="510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7010400" y="9144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7010400" y="6020594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rot="10800000">
            <a:off x="1902600" y="6324600"/>
            <a:ext cx="518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rot="5400000">
            <a:off x="1602000" y="62484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rot="5400000">
            <a:off x="6781800" y="62244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79 CuadroTexto"/>
          <p:cNvSpPr txBox="1"/>
          <p:nvPr/>
        </p:nvSpPr>
        <p:spPr>
          <a:xfrm>
            <a:off x="7467600" y="3276600"/>
            <a:ext cx="83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i="1" dirty="0" smtClean="0"/>
              <a:t>15 cm</a:t>
            </a:r>
            <a:endParaRPr lang="es-MX" sz="1700" i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4114800" y="6300000"/>
            <a:ext cx="83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i="1" dirty="0" smtClean="0"/>
              <a:t>15 cm</a:t>
            </a:r>
            <a:endParaRPr lang="es-MX" sz="17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Freeform 42"/>
          <p:cNvSpPr>
            <a:spLocks/>
          </p:cNvSpPr>
          <p:nvPr/>
        </p:nvSpPr>
        <p:spPr bwMode="auto">
          <a:xfrm>
            <a:off x="3294062" y="152400"/>
            <a:ext cx="2438400" cy="1066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624" y="288"/>
              </a:cxn>
              <a:cxn ang="0">
                <a:pos x="768" y="0"/>
              </a:cxn>
              <a:cxn ang="0">
                <a:pos x="576" y="288"/>
              </a:cxn>
              <a:cxn ang="0">
                <a:pos x="1536" y="672"/>
              </a:cxn>
            </a:cxnLst>
            <a:rect l="0" t="0" r="r" b="b"/>
            <a:pathLst>
              <a:path w="1536" h="672">
                <a:moveTo>
                  <a:pt x="0" y="576"/>
                </a:moveTo>
                <a:lnTo>
                  <a:pt x="624" y="288"/>
                </a:lnTo>
                <a:lnTo>
                  <a:pt x="768" y="0"/>
                </a:lnTo>
                <a:lnTo>
                  <a:pt x="576" y="288"/>
                </a:lnTo>
                <a:lnTo>
                  <a:pt x="1536" y="672"/>
                </a:lnTo>
              </a:path>
            </a:pathLst>
          </a:custGeom>
          <a:noFill/>
          <a:ln w="38100" cmpd="sng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7332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 l="22444" r="26317"/>
          <a:stretch>
            <a:fillRect/>
          </a:stretch>
        </p:blipFill>
        <p:spPr bwMode="auto">
          <a:xfrm>
            <a:off x="2836862" y="685800"/>
            <a:ext cx="533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 l="22444" r="26317"/>
          <a:stretch>
            <a:fillRect/>
          </a:stretch>
        </p:blipFill>
        <p:spPr bwMode="auto">
          <a:xfrm>
            <a:off x="5656262" y="762000"/>
            <a:ext cx="533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665662" y="2438400"/>
            <a:ext cx="76200" cy="16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246562" y="1981200"/>
            <a:ext cx="495300" cy="1885950"/>
            <a:chOff x="240" y="-36"/>
            <a:chExt cx="865" cy="3300"/>
          </a:xfrm>
        </p:grpSpPr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240" y="336"/>
              <a:ext cx="864" cy="24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" y="-36"/>
              <a:ext cx="864" cy="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 rot="-25031008">
            <a:off x="4126706" y="3048794"/>
            <a:ext cx="381000" cy="7461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3979862" y="3048000"/>
            <a:ext cx="762000" cy="0"/>
          </a:xfrm>
          <a:prstGeom prst="line">
            <a:avLst/>
          </a:prstGeom>
          <a:noFill/>
          <a:ln w="5715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208462" y="3124200"/>
            <a:ext cx="76200" cy="16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>
            <a:off x="1846262" y="4267200"/>
            <a:ext cx="1066800" cy="762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2379662" y="4648200"/>
            <a:ext cx="1600200" cy="381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>
            <a:off x="5122862" y="4343400"/>
            <a:ext cx="990600" cy="381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3370262" y="4572000"/>
            <a:ext cx="685800" cy="228600"/>
          </a:xfrm>
          <a:custGeom>
            <a:avLst/>
            <a:gdLst>
              <a:gd name="G0" fmla="+- 8182 0 0"/>
              <a:gd name="G1" fmla="+- 21600 0 8182"/>
              <a:gd name="G2" fmla="+- 21600 0 8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82" y="10800"/>
                </a:moveTo>
                <a:cubicBezTo>
                  <a:pt x="8182" y="12246"/>
                  <a:pt x="9354" y="13418"/>
                  <a:pt x="10800" y="13418"/>
                </a:cubicBezTo>
                <a:cubicBezTo>
                  <a:pt x="12246" y="13418"/>
                  <a:pt x="13418" y="12246"/>
                  <a:pt x="13418" y="10800"/>
                </a:cubicBezTo>
                <a:cubicBezTo>
                  <a:pt x="13418" y="9354"/>
                  <a:pt x="12246" y="8182"/>
                  <a:pt x="10800" y="8182"/>
                </a:cubicBezTo>
                <a:cubicBezTo>
                  <a:pt x="9354" y="8182"/>
                  <a:pt x="8182" y="9354"/>
                  <a:pt x="8182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 dirty="0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4741862" y="4572000"/>
            <a:ext cx="685800" cy="228600"/>
          </a:xfrm>
          <a:custGeom>
            <a:avLst/>
            <a:gdLst>
              <a:gd name="G0" fmla="+- 8182 0 0"/>
              <a:gd name="G1" fmla="+- 21600 0 8182"/>
              <a:gd name="G2" fmla="+- 21600 0 8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82" y="10800"/>
                </a:moveTo>
                <a:cubicBezTo>
                  <a:pt x="8182" y="12246"/>
                  <a:pt x="9354" y="13418"/>
                  <a:pt x="10800" y="13418"/>
                </a:cubicBezTo>
                <a:cubicBezTo>
                  <a:pt x="12246" y="13418"/>
                  <a:pt x="13418" y="12246"/>
                  <a:pt x="13418" y="10800"/>
                </a:cubicBezTo>
                <a:cubicBezTo>
                  <a:pt x="13418" y="9354"/>
                  <a:pt x="12246" y="8182"/>
                  <a:pt x="10800" y="8182"/>
                </a:cubicBezTo>
                <a:cubicBezTo>
                  <a:pt x="9354" y="8182"/>
                  <a:pt x="8182" y="9354"/>
                  <a:pt x="8182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 dirty="0"/>
          </a:p>
        </p:txBody>
      </p:sp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5" cstate="print"/>
          <a:srcRect r="-3226" b="-96825"/>
          <a:stretch>
            <a:fillRect/>
          </a:stretch>
        </p:blipFill>
        <p:spPr bwMode="auto">
          <a:xfrm>
            <a:off x="4953000" y="2286000"/>
            <a:ext cx="304800" cy="472440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6" cstate="print"/>
          <a:srcRect r="-12122" b="-92531"/>
          <a:stretch>
            <a:fillRect/>
          </a:stretch>
        </p:blipFill>
        <p:spPr bwMode="auto">
          <a:xfrm>
            <a:off x="3575050" y="2438400"/>
            <a:ext cx="234950" cy="441960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1693862" y="4876800"/>
            <a:ext cx="3048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2227262" y="4876800"/>
            <a:ext cx="3048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133" name="AutoShape 6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3262" y="685800"/>
            <a:ext cx="457200" cy="457200"/>
          </a:xfrm>
          <a:prstGeom prst="actionButtonBlank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ON</a:t>
            </a:r>
            <a:endParaRPr lang="en-US" dirty="0"/>
          </a:p>
        </p:txBody>
      </p:sp>
      <p:sp>
        <p:nvSpPr>
          <p:cNvPr id="313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89062" y="685800"/>
            <a:ext cx="457200" cy="457200"/>
          </a:xfrm>
          <a:prstGeom prst="actionButtonBlank">
            <a:avLst/>
          </a:prstGeom>
          <a:solidFill>
            <a:srgbClr val="FF5B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OFF</a:t>
            </a:r>
            <a:endParaRPr lang="en-US" dirty="0"/>
          </a:p>
        </p:txBody>
      </p:sp>
      <p:sp>
        <p:nvSpPr>
          <p:cNvPr id="27" name="26 Elipse"/>
          <p:cNvSpPr/>
          <p:nvPr/>
        </p:nvSpPr>
        <p:spPr>
          <a:xfrm>
            <a:off x="6400800" y="57150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30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7848600" y="6172200"/>
            <a:ext cx="1143000" cy="609600"/>
          </a:xfrm>
          <a:prstGeom prst="actionButtonForwardNext">
            <a:avLst/>
          </a:prstGeom>
          <a:solidFill>
            <a:srgbClr val="7ABC3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418</Words>
  <Application>Microsoft Office PowerPoint</Application>
  <PresentationFormat>Presentación en pantalla (4:3)</PresentationFormat>
  <Paragraphs>66</Paragraphs>
  <Slides>14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Default Design</vt:lpstr>
      <vt:lpstr>Tema de Office</vt:lpstr>
      <vt:lpstr>2_Default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CAP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Alumno</dc:creator>
  <cp:lastModifiedBy>JUAN CARLOS</cp:lastModifiedBy>
  <cp:revision>112</cp:revision>
  <dcterms:created xsi:type="dcterms:W3CDTF">2008-10-16T13:15:52Z</dcterms:created>
  <dcterms:modified xsi:type="dcterms:W3CDTF">2010-02-17T06:04:36Z</dcterms:modified>
</cp:coreProperties>
</file>