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3" r:id="rId11"/>
    <p:sldId id="265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FF00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>
            <a:normAutofit/>
          </a:bodyPr>
          <a:lstStyle/>
          <a:p>
            <a:r>
              <a:rPr lang="it-IT" sz="4800" dirty="0" smtClean="0"/>
              <a:t>MODELLI </a:t>
            </a:r>
            <a:r>
              <a:rPr lang="it-IT" sz="4800" dirty="0" err="1" smtClean="0"/>
              <a:t>DI</a:t>
            </a:r>
            <a:r>
              <a:rPr lang="it-IT" sz="4800" dirty="0" smtClean="0"/>
              <a:t> RIFERIMENTO </a:t>
            </a:r>
            <a:endParaRPr lang="it-IT" sz="48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57224" y="2071678"/>
            <a:ext cx="6400800" cy="17526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  <a:hlinkClick r:id="rId2" action="ppaction://hlinksldjump"/>
              </a:rPr>
              <a:t>OSI </a:t>
            </a:r>
            <a:r>
              <a:rPr lang="it-IT" dirty="0" err="1" smtClean="0">
                <a:solidFill>
                  <a:schemeClr val="tx1"/>
                </a:solidFill>
                <a:hlinkClick r:id="rId2" action="ppaction://hlinksldjump"/>
              </a:rPr>
              <a:t>Reference</a:t>
            </a:r>
            <a:r>
              <a:rPr lang="it-IT" dirty="0" smtClean="0">
                <a:solidFill>
                  <a:schemeClr val="tx1"/>
                </a:solidFill>
                <a:hlinkClick r:id="rId2" action="ppaction://hlinksldjump"/>
              </a:rPr>
              <a:t> </a:t>
            </a:r>
            <a:r>
              <a:rPr lang="it-IT" dirty="0" err="1" smtClean="0">
                <a:solidFill>
                  <a:schemeClr val="tx1"/>
                </a:solidFill>
                <a:hlinkClick r:id="rId2" action="ppaction://hlinksldjump"/>
              </a:rPr>
              <a:t>Model</a:t>
            </a:r>
            <a:endParaRPr lang="it-IT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  <a:hlinkClick r:id="rId3" action="ppaction://hlinksldjump"/>
              </a:rPr>
              <a:t>Internet </a:t>
            </a:r>
            <a:r>
              <a:rPr lang="it-IT" dirty="0" err="1" smtClean="0">
                <a:solidFill>
                  <a:schemeClr val="tx1"/>
                </a:solidFill>
                <a:hlinkClick r:id="rId3" action="ppaction://hlinksldjump"/>
              </a:rPr>
              <a:t>Protocol</a:t>
            </a:r>
            <a:r>
              <a:rPr lang="it-IT" dirty="0" smtClean="0">
                <a:solidFill>
                  <a:schemeClr val="tx1"/>
                </a:solidFill>
                <a:hlinkClick r:id="rId3" action="ppaction://hlinksldjump"/>
              </a:rPr>
              <a:t> </a:t>
            </a:r>
            <a:r>
              <a:rPr lang="it-IT" dirty="0" smtClean="0">
                <a:solidFill>
                  <a:schemeClr val="tx1"/>
                </a:solidFill>
                <a:hlinkClick r:id="rId3" action="ppaction://hlinksldjump"/>
              </a:rPr>
              <a:t>Suite</a:t>
            </a:r>
            <a:endParaRPr lang="it-IT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  <a:hlinkClick r:id="rId4" action="ppaction://hlinksldjump"/>
              </a:rPr>
              <a:t>Riepilogo grafico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it-IT" dirty="0" smtClean="0"/>
              <a:t>http://www.apav.it/mascella/08_internet_protocol.htm</a:t>
            </a:r>
            <a:endParaRPr lang="it-IT" dirty="0"/>
          </a:p>
        </p:txBody>
      </p:sp>
      <p:sp>
        <p:nvSpPr>
          <p:cNvPr id="4" name="Pagina iniziale 3">
            <a:hlinkClick r:id="" action="ppaction://hlinkshowjump?jump=firstslide" highlightClick="1"/>
          </p:cNvPr>
          <p:cNvSpPr/>
          <p:nvPr/>
        </p:nvSpPr>
        <p:spPr>
          <a:xfrm>
            <a:off x="4071934" y="5429264"/>
            <a:ext cx="1214446" cy="7858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00042"/>
            <a:ext cx="6527293" cy="4958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4000496" y="5715016"/>
            <a:ext cx="1214446" cy="7858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5400" dirty="0" smtClean="0"/>
              <a:t>OSI</a:t>
            </a:r>
            <a:endParaRPr lang="it-IT" sz="5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/>
              <a:t>	Nel 1978 l’ISO (International </a:t>
            </a:r>
            <a:r>
              <a:rPr lang="it-IT" dirty="0" err="1" smtClean="0"/>
              <a:t>Standards</a:t>
            </a:r>
            <a:r>
              <a:rPr lang="it-IT" dirty="0" smtClean="0"/>
              <a:t> </a:t>
            </a:r>
            <a:r>
              <a:rPr lang="it-IT" dirty="0" err="1" smtClean="0"/>
              <a:t>Organizzation</a:t>
            </a:r>
            <a:r>
              <a:rPr lang="it-IT" dirty="0" smtClean="0"/>
              <a:t>) pubblica una serie di specifiche che descrivono un’architettura di rete per la connessione di periferiche diverse tra loro. Il documento originale si riferisce a sistemi cosiddetti “aperti” in quanto in grado di utilizzare tutti gli stessi protocolli e tutti gli stessi standard per lo scambio di informazioni.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Nel 1984 l’ISO pubblica una versione riveduta e aggiornata del modello originario denominata modello di riferimento OSI (Open System Interconnection), che diviene uno standard universalmente riconosciuto per l’implementazioni delle comunicazioni di rete.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939916"/>
          </a:xfrm>
        </p:spPr>
        <p:txBody>
          <a:bodyPr>
            <a:noAutofit/>
          </a:bodyPr>
          <a:lstStyle/>
          <a:p>
            <a:r>
              <a:rPr lang="it-IT" sz="3200" dirty="0" smtClean="0"/>
              <a:t>Il modello OSI basa il proprio funzionamento su sette livelli di riferimento che sono elencati nella figura:</a:t>
            </a:r>
            <a:endParaRPr lang="it-IT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087770"/>
            <a:ext cx="4786346" cy="381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/>
              <a:t>	L’architettura a livelli del modello OSI prevede una suddivisione di funzioni e servizi tra i vari livelli.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Ciascun livello OSI esegue funzioni ben definite e comunica direttamente con i livelli immediatamente superiore e inferiore.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Man mano che ci si sposta verso l’alto i task eseguiti dai vari livelli diventano sempre più complessi.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Quando 2 calcolatori devono comunicare tra loro, i dati passano dall’alto verso il basso attraverso i livelli del </a:t>
            </a:r>
            <a:r>
              <a:rPr lang="it-IT" dirty="0" err="1" smtClean="0"/>
              <a:t>Pc</a:t>
            </a:r>
            <a:r>
              <a:rPr lang="it-IT" dirty="0" smtClean="0"/>
              <a:t> di partenza.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	Ogni livello aggiunge informazioni di controllo addizionali che verranno utilizzati per determinare le modalità del trasferimento dei dati sulla rete.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Una volta giunti sul </a:t>
            </a:r>
            <a:r>
              <a:rPr lang="it-IT" dirty="0" err="1" smtClean="0"/>
              <a:t>Pc</a:t>
            </a:r>
            <a:r>
              <a:rPr lang="it-IT" dirty="0" smtClean="0"/>
              <a:t> di destinazione i dati attraversano i vari livelli in senso inverso. Questa volta ogni livello elimina le informazioni di controllo a lui destinate </a:t>
            </a:r>
            <a:r>
              <a:rPr lang="it-IT" dirty="0" err="1" smtClean="0"/>
              <a:t>finchè</a:t>
            </a:r>
            <a:r>
              <a:rPr lang="it-IT" dirty="0" smtClean="0"/>
              <a:t> al termine dell’operazione non restano che i dati nella loro forma originaria.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Tra i livelli OSI corrispondenti del PC di partenza e quelli del PC di destinazione si instaura una sorta di canale virtuale che costituisce la struttura della comunicazione di rete.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00108"/>
            <a:ext cx="8216816" cy="4561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3929058" y="5857892"/>
            <a:ext cx="1214446" cy="7858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7858180" cy="714380"/>
          </a:xfrm>
        </p:spPr>
        <p:txBody>
          <a:bodyPr>
            <a:noAutofit/>
          </a:bodyPr>
          <a:lstStyle/>
          <a:p>
            <a:r>
              <a:rPr lang="it-IT" sz="5400" dirty="0" smtClean="0"/>
              <a:t>Internet </a:t>
            </a:r>
            <a:r>
              <a:rPr lang="it-IT" sz="5400" dirty="0" err="1" smtClean="0"/>
              <a:t>Protocol</a:t>
            </a:r>
            <a:r>
              <a:rPr lang="it-IT" sz="5400" dirty="0" smtClean="0"/>
              <a:t> Suite</a:t>
            </a:r>
            <a:br>
              <a:rPr lang="it-IT" sz="5400" dirty="0" smtClean="0"/>
            </a:br>
            <a:endParaRPr lang="it-IT" sz="5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La </a:t>
            </a:r>
            <a:r>
              <a:rPr lang="it-IT" b="1" dirty="0" smtClean="0"/>
              <a:t>suite di protocolli Internet</a:t>
            </a:r>
            <a:r>
              <a:rPr lang="it-IT" dirty="0" smtClean="0"/>
              <a:t> è un insieme di protocolli di rete che implementa la pila di protocolli su cui funziona Internet. A volte, per ricevere insieme, è chiamata suite di protocolli TCP/IP, in funzione dei due più importanti protocolli in essa definiti: il Transmission </a:t>
            </a:r>
            <a:r>
              <a:rPr lang="it-IT" dirty="0" err="1" smtClean="0"/>
              <a:t>Control</a:t>
            </a:r>
            <a:r>
              <a:rPr lang="it-IT" dirty="0" smtClean="0"/>
              <a:t> </a:t>
            </a:r>
            <a:r>
              <a:rPr lang="it-IT" dirty="0" err="1" smtClean="0"/>
              <a:t>Protocol</a:t>
            </a:r>
            <a:r>
              <a:rPr lang="it-IT" dirty="0" smtClean="0"/>
              <a:t> (TCP) e l'Internet </a:t>
            </a:r>
            <a:r>
              <a:rPr lang="it-IT" dirty="0" err="1" smtClean="0"/>
              <a:t>Protocol</a:t>
            </a:r>
            <a:r>
              <a:rPr lang="it-IT" dirty="0" smtClean="0"/>
              <a:t> (IP).</a:t>
            </a:r>
          </a:p>
          <a:p>
            <a:r>
              <a:rPr lang="it-IT" dirty="0" smtClean="0"/>
              <a:t>Tale suite può essere descritta per analogia con il modello OSI, che descrive i livelli della pila di protocolli. In una pila di protocolli ogni livello risolve una serie di problemi che riguardano la trasmissione di dati e fornisce un ben definito servizio ai livelli più alti. I livelli più alti sono logicamente più vicini all'utente e funzionano con dati più astratti lasciando ai livelli più bassi il compito di tradurre i dati in forme mediante le quali possono essere fisicamente manipolati.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39771" y="571500"/>
            <a:ext cx="3864458" cy="555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	APPLICATION: </a:t>
            </a:r>
            <a:r>
              <a:rPr lang="it-IT" sz="2800" dirty="0" smtClean="0"/>
              <a:t>i servizi resi da questo livello sono quelli rivolti all’utente, come nel modello OSI; i protocolli più utilizzati di tale livello sono:</a:t>
            </a:r>
          </a:p>
          <a:p>
            <a:r>
              <a:rPr lang="it-IT" sz="2800" dirty="0" smtClean="0"/>
              <a:t>Telnet</a:t>
            </a:r>
          </a:p>
          <a:p>
            <a:r>
              <a:rPr lang="it-IT" sz="2800" dirty="0" smtClean="0"/>
              <a:t>FTP (file transfer </a:t>
            </a:r>
            <a:r>
              <a:rPr lang="it-IT" sz="2800" dirty="0" err="1" smtClean="0"/>
              <a:t>protocol</a:t>
            </a:r>
            <a:r>
              <a:rPr lang="it-IT" sz="2800" dirty="0" smtClean="0"/>
              <a:t>)</a:t>
            </a:r>
          </a:p>
          <a:p>
            <a:r>
              <a:rPr lang="it-IT" sz="2800" dirty="0" smtClean="0"/>
              <a:t>SMTP (</a:t>
            </a:r>
            <a:r>
              <a:rPr lang="it-IT" sz="2800" dirty="0" err="1" smtClean="0"/>
              <a:t>simple</a:t>
            </a:r>
            <a:r>
              <a:rPr lang="it-IT" sz="2800" dirty="0" smtClean="0"/>
              <a:t> mail transfer </a:t>
            </a:r>
            <a:r>
              <a:rPr lang="it-IT" sz="2800" dirty="0" err="1" smtClean="0"/>
              <a:t>protocol</a:t>
            </a:r>
            <a:r>
              <a:rPr lang="it-IT" sz="2800" dirty="0" smtClean="0"/>
              <a:t>)</a:t>
            </a:r>
          </a:p>
          <a:p>
            <a:r>
              <a:rPr lang="it-IT" sz="2800" dirty="0" smtClean="0"/>
              <a:t>NNTP (network news transfer </a:t>
            </a:r>
            <a:r>
              <a:rPr lang="it-IT" sz="2800" dirty="0" err="1" smtClean="0"/>
              <a:t>protocol</a:t>
            </a:r>
            <a:r>
              <a:rPr lang="it-IT" sz="2800" dirty="0" smtClean="0"/>
              <a:t>)</a:t>
            </a:r>
          </a:p>
          <a:p>
            <a:r>
              <a:rPr lang="it-IT" sz="2800" dirty="0" smtClean="0"/>
              <a:t>HTTP (</a:t>
            </a:r>
            <a:r>
              <a:rPr lang="it-IT" sz="2800" dirty="0" err="1" smtClean="0"/>
              <a:t>hyper</a:t>
            </a:r>
            <a:r>
              <a:rPr lang="it-IT" sz="2800" dirty="0" smtClean="0"/>
              <a:t> text transfer </a:t>
            </a:r>
            <a:r>
              <a:rPr lang="it-IT" sz="2800" dirty="0" err="1" smtClean="0"/>
              <a:t>protocol</a:t>
            </a:r>
            <a:r>
              <a:rPr lang="it-IT" sz="2800" smtClean="0"/>
              <a:t>)</a:t>
            </a:r>
            <a:endParaRPr lang="it-IT" sz="2800" dirty="0"/>
          </a:p>
        </p:txBody>
      </p:sp>
    </p:spTree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183</Words>
  <PresentationFormat>Presentazione su schermo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MODELLI DI RIFERIMENTO </vt:lpstr>
      <vt:lpstr>OSI</vt:lpstr>
      <vt:lpstr>Il modello OSI basa il proprio funzionamento su sette livelli di riferimento che sono elencati nella figura:</vt:lpstr>
      <vt:lpstr>Diapositiva 4</vt:lpstr>
      <vt:lpstr>Diapositiva 5</vt:lpstr>
      <vt:lpstr>Diapositiva 6</vt:lpstr>
      <vt:lpstr>Internet Protocol Suite 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 DI RIFFERIMENTO </dc:title>
  <cp:lastModifiedBy>Adriano Ranieri</cp:lastModifiedBy>
  <cp:revision>4</cp:revision>
  <dcterms:modified xsi:type="dcterms:W3CDTF">2010-01-19T20:28:14Z</dcterms:modified>
</cp:coreProperties>
</file>