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9" r:id="rId4"/>
    <p:sldId id="260" r:id="rId5"/>
    <p:sldId id="261" r:id="rId6"/>
    <p:sldId id="262" r:id="rId7"/>
    <p:sldId id="263" r:id="rId8"/>
    <p:sldId id="265" r:id="rId9"/>
    <p:sldId id="266" r:id="rId10"/>
    <p:sldId id="267" r:id="rId11"/>
    <p:sldId id="258" r:id="rId1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13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433434-7EE7-4D31-AD2E-43FD3BA462E3}" type="datetimeFigureOut">
              <a:rPr lang="it-IT" smtClean="0"/>
              <a:t>14/01/2010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AAC31E-82B0-4DEF-8D96-4EBD33E1F64A}" type="slidenum">
              <a:rPr lang="it-IT" smtClean="0"/>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918A9A71-5FAE-4BD2-87CD-DBA4BA1547EE}" type="slidenum">
              <a:rPr lang="it-IT" smtClean="0"/>
              <a:pPr/>
              <a:t>2</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918A9A71-5FAE-4BD2-87CD-DBA4BA1547EE}" type="slidenum">
              <a:rPr lang="it-IT" smtClean="0"/>
              <a:pPr/>
              <a:t>3</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918A9A71-5FAE-4BD2-87CD-DBA4BA1547EE}" type="slidenum">
              <a:rPr lang="it-IT" smtClean="0"/>
              <a:pPr/>
              <a:t>4</a:t>
            </a:fld>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918A9A71-5FAE-4BD2-87CD-DBA4BA1547EE}" type="slidenum">
              <a:rPr lang="it-IT" smtClean="0"/>
              <a:pPr/>
              <a:t>5</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918A9A71-5FAE-4BD2-87CD-DBA4BA1547EE}" type="slidenum">
              <a:rPr lang="it-IT" smtClean="0"/>
              <a:pPr/>
              <a:t>6</a:t>
            </a:fld>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918A9A71-5FAE-4BD2-87CD-DBA4BA1547EE}" type="slidenum">
              <a:rPr lang="it-IT" smtClean="0"/>
              <a:pPr/>
              <a:t>7</a:t>
            </a:fld>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918A9A71-5FAE-4BD2-87CD-DBA4BA1547EE}" type="slidenum">
              <a:rPr lang="it-IT" smtClean="0"/>
              <a:pPr/>
              <a:t>8</a:t>
            </a:fld>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918A9A71-5FAE-4BD2-87CD-DBA4BA1547EE}" type="slidenum">
              <a:rPr lang="it-IT" smtClean="0"/>
              <a:pPr/>
              <a:t>9</a:t>
            </a:fld>
            <a:endParaRPr 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918A9A71-5FAE-4BD2-87CD-DBA4BA1547EE}" type="slidenum">
              <a:rPr lang="it-IT" smtClean="0"/>
              <a:pPr/>
              <a:t>10</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pPr/>
              <a:t>14/01/2010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pPr/>
              <a:t>14/01/2010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pPr/>
              <a:t>14/01/2010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pPr/>
              <a:t>14/01/2010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B6055F8-1D02-4417-9241-55C834FD9970}" type="datetimeFigureOut">
              <a:rPr lang="it-IT" smtClean="0"/>
              <a:pPr/>
              <a:t>14/01/2010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B6055F8-1D02-4417-9241-55C834FD9970}" type="datetimeFigureOut">
              <a:rPr lang="it-IT" smtClean="0"/>
              <a:pPr/>
              <a:t>14/01/2010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B6055F8-1D02-4417-9241-55C834FD9970}" type="datetimeFigureOut">
              <a:rPr lang="it-IT" smtClean="0"/>
              <a:pPr/>
              <a:t>14/01/2010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4B6055F8-1D02-4417-9241-55C834FD9970}" type="datetimeFigureOut">
              <a:rPr lang="it-IT" smtClean="0"/>
              <a:pPr/>
              <a:t>14/01/2010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B6055F8-1D02-4417-9241-55C834FD9970}" type="datetimeFigureOut">
              <a:rPr lang="it-IT" smtClean="0"/>
              <a:pPr/>
              <a:t>14/01/2010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B6055F8-1D02-4417-9241-55C834FD9970}" type="datetimeFigureOut">
              <a:rPr lang="it-IT" smtClean="0"/>
              <a:pPr/>
              <a:t>14/01/2010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B6055F8-1D02-4417-9241-55C834FD9970}" type="datetimeFigureOut">
              <a:rPr lang="it-IT" smtClean="0"/>
              <a:pPr/>
              <a:t>14/01/2010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6055F8-1D02-4417-9241-55C834FD9970}" type="datetimeFigureOut">
              <a:rPr lang="it-IT" smtClean="0"/>
              <a:pPr/>
              <a:t>14/01/2010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07B441-5312-499D-93C3-6E37886527FA}"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a:p>
        </p:txBody>
      </p:sp>
      <p:pic>
        <p:nvPicPr>
          <p:cNvPr id="5" name="Immagine 4" descr="esterno.jpg"/>
          <p:cNvPicPr>
            <a:picLocks noChangeAspect="1"/>
          </p:cNvPicPr>
          <p:nvPr/>
        </p:nvPicPr>
        <p:blipFill>
          <a:blip r:embed="rId2" cstate="print"/>
          <a:stretch>
            <a:fillRect/>
          </a:stretch>
        </p:blipFill>
        <p:spPr>
          <a:xfrm>
            <a:off x="0" y="0"/>
            <a:ext cx="3103562" cy="2340086"/>
          </a:xfrm>
          <a:prstGeom prst="rect">
            <a:avLst/>
          </a:prstGeom>
        </p:spPr>
      </p:pic>
      <p:sp>
        <p:nvSpPr>
          <p:cNvPr id="6" name="Rettangolo 5"/>
          <p:cNvSpPr/>
          <p:nvPr/>
        </p:nvSpPr>
        <p:spPr>
          <a:xfrm>
            <a:off x="0" y="2285992"/>
            <a:ext cx="9144000" cy="1571636"/>
          </a:xfrm>
          <a:prstGeom prst="rect">
            <a:avLst/>
          </a:prstGeom>
          <a:gradFill flip="none" rotWithShape="1">
            <a:gsLst>
              <a:gs pos="30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sellaDiTesto 8"/>
          <p:cNvSpPr txBox="1"/>
          <p:nvPr/>
        </p:nvSpPr>
        <p:spPr>
          <a:xfrm>
            <a:off x="642910" y="2428868"/>
            <a:ext cx="5786478" cy="1077218"/>
          </a:xfrm>
          <a:prstGeom prst="rect">
            <a:avLst/>
          </a:prstGeom>
          <a:noFill/>
        </p:spPr>
        <p:txBody>
          <a:bodyPr wrap="square" rtlCol="0">
            <a:spAutoFit/>
          </a:bodyPr>
          <a:lstStyle/>
          <a:p>
            <a:r>
              <a:rPr lang="it-IT" sz="3200" dirty="0" smtClean="0">
                <a:solidFill>
                  <a:schemeClr val="bg1"/>
                </a:solidFill>
                <a:latin typeface="Monotype Corsiva" pitchFamily="66" charset="0"/>
              </a:rPr>
              <a:t>Ad opera di:</a:t>
            </a:r>
          </a:p>
          <a:p>
            <a:r>
              <a:rPr lang="it-IT" sz="3200" dirty="0" smtClean="0">
                <a:solidFill>
                  <a:schemeClr val="bg1"/>
                </a:solidFill>
                <a:latin typeface="Monotype Corsiva" pitchFamily="66" charset="0"/>
              </a:rPr>
              <a:t>Matteo </a:t>
            </a:r>
            <a:r>
              <a:rPr lang="it-IT" sz="3200" dirty="0" err="1" smtClean="0">
                <a:solidFill>
                  <a:schemeClr val="bg1"/>
                </a:solidFill>
                <a:latin typeface="Monotype Corsiva" pitchFamily="66" charset="0"/>
              </a:rPr>
              <a:t>Donatelli</a:t>
            </a:r>
            <a:r>
              <a:rPr lang="it-IT" sz="3200" dirty="0" smtClean="0">
                <a:solidFill>
                  <a:schemeClr val="bg1"/>
                </a:solidFill>
                <a:latin typeface="Monotype Corsiva" pitchFamily="66" charset="0"/>
              </a:rPr>
              <a:t> e Maurizio Di Paolo</a:t>
            </a:r>
            <a:endParaRPr lang="it-IT" sz="3200" dirty="0">
              <a:solidFill>
                <a:schemeClr val="bg1"/>
              </a:solidFill>
              <a:latin typeface="Monotype Corsiva" pitchFamily="66" charset="0"/>
            </a:endParaRPr>
          </a:p>
        </p:txBody>
      </p:sp>
      <p:sp>
        <p:nvSpPr>
          <p:cNvPr id="10" name="Rettangolo 9"/>
          <p:cNvSpPr/>
          <p:nvPr/>
        </p:nvSpPr>
        <p:spPr>
          <a:xfrm>
            <a:off x="3071802" y="0"/>
            <a:ext cx="6072198" cy="2285992"/>
          </a:xfrm>
          <a:prstGeom prst="rec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8" name="Immagine 7" descr="logo_new.gif"/>
          <p:cNvPicPr>
            <a:picLocks noChangeAspect="1"/>
          </p:cNvPicPr>
          <p:nvPr/>
        </p:nvPicPr>
        <p:blipFill>
          <a:blip r:embed="rId3" cstate="print"/>
          <a:stretch>
            <a:fillRect/>
          </a:stretch>
        </p:blipFill>
        <p:spPr>
          <a:xfrm>
            <a:off x="6845466" y="2000240"/>
            <a:ext cx="2298534" cy="2143140"/>
          </a:xfrm>
          <a:prstGeom prst="rect">
            <a:avLst/>
          </a:prstGeom>
        </p:spPr>
      </p:pic>
      <p:sp>
        <p:nvSpPr>
          <p:cNvPr id="11" name="Text Box 15"/>
          <p:cNvSpPr txBox="1">
            <a:spLocks noChangeArrowheads="1"/>
          </p:cNvSpPr>
          <p:nvPr/>
        </p:nvSpPr>
        <p:spPr bwMode="auto">
          <a:xfrm>
            <a:off x="2714612" y="0"/>
            <a:ext cx="6762750" cy="2154436"/>
          </a:xfrm>
          <a:prstGeom prst="rect">
            <a:avLst/>
          </a:prstGeom>
          <a:noFill/>
          <a:ln w="9525">
            <a:noFill/>
            <a:miter lim="800000"/>
            <a:headEnd/>
            <a:tailEnd/>
          </a:ln>
          <a:effectLst/>
        </p:spPr>
        <p:txBody>
          <a:bodyPr wrap="square" lIns="0" tIns="0" rIns="0" bIns="0">
            <a:spAutoFit/>
          </a:bodyPr>
          <a:lstStyle/>
          <a:p>
            <a:pPr algn="ctr">
              <a:spcBef>
                <a:spcPct val="50000"/>
              </a:spcBef>
            </a:pPr>
            <a:r>
              <a:rPr lang="it-IT" sz="4000" b="1" dirty="0" smtClean="0">
                <a:solidFill>
                  <a:schemeClr val="bg1"/>
                </a:solidFill>
                <a:latin typeface="Monotype Corsiva" pitchFamily="66" charset="0"/>
              </a:rPr>
              <a:t>Presentazione su i:</a:t>
            </a:r>
          </a:p>
          <a:p>
            <a:pPr algn="ctr">
              <a:spcBef>
                <a:spcPct val="50000"/>
              </a:spcBef>
            </a:pPr>
            <a:r>
              <a:rPr lang="it-IT" sz="4000" b="1" dirty="0" smtClean="0">
                <a:solidFill>
                  <a:schemeClr val="bg1"/>
                </a:solidFill>
                <a:latin typeface="Monotype Corsiva" pitchFamily="66" charset="0"/>
              </a:rPr>
              <a:t>Motori  </a:t>
            </a:r>
            <a:r>
              <a:rPr lang="it-IT" sz="4000" b="1" dirty="0" smtClean="0">
                <a:solidFill>
                  <a:schemeClr val="bg1"/>
                </a:solidFill>
                <a:latin typeface="Monotype Corsiva" pitchFamily="66" charset="0"/>
              </a:rPr>
              <a:t>passo-passo  a magnete permanente (PM)</a:t>
            </a:r>
            <a:endParaRPr lang="it-IT" sz="4000" b="1" dirty="0">
              <a:solidFill>
                <a:schemeClr val="bg1"/>
              </a:solidFill>
              <a:latin typeface="Monotype Corsiva" pitchFamily="66" charset="0"/>
            </a:endParaRPr>
          </a:p>
        </p:txBody>
      </p:sp>
      <p:pic>
        <p:nvPicPr>
          <p:cNvPr id="1026" name="Picture 2"/>
          <p:cNvPicPr>
            <a:picLocks noChangeAspect="1" noChangeArrowheads="1"/>
          </p:cNvPicPr>
          <p:nvPr/>
        </p:nvPicPr>
        <p:blipFill>
          <a:blip r:embed="rId4" cstate="print"/>
          <a:srcRect/>
          <a:stretch>
            <a:fillRect/>
          </a:stretch>
        </p:blipFill>
        <p:spPr bwMode="auto">
          <a:xfrm>
            <a:off x="0" y="3947055"/>
            <a:ext cx="2857488" cy="2910945"/>
          </a:xfrm>
          <a:prstGeom prst="rect">
            <a:avLst/>
          </a:prstGeom>
          <a:noFill/>
          <a:ln w="9525">
            <a:noFill/>
            <a:miter lim="800000"/>
            <a:headEnd/>
            <a:tailEnd/>
          </a:ln>
        </p:spPr>
      </p:pic>
      <p:sp>
        <p:nvSpPr>
          <p:cNvPr id="15" name="Segnaposto numero diapositiva 3"/>
          <p:cNvSpPr>
            <a:spLocks noGrp="1"/>
          </p:cNvSpPr>
          <p:nvPr>
            <p:ph type="sldNum" sz="quarter" idx="10"/>
          </p:nvPr>
        </p:nvSpPr>
        <p:spPr>
          <a:xfrm>
            <a:off x="8001024" y="6286520"/>
            <a:ext cx="1362075" cy="244475"/>
          </a:xfrm>
        </p:spPr>
        <p:txBody>
          <a:bodyPr/>
          <a:lstStyle/>
          <a:p>
            <a:fld id="{7B296D13-1E9E-43B3-9727-682E680B4833}" type="slidenum">
              <a:rPr lang="it-IT" sz="5400" b="1">
                <a:solidFill>
                  <a:schemeClr val="tx1"/>
                </a:solidFill>
                <a:latin typeface="Monotype Corsiva" pitchFamily="66" charset="0"/>
              </a:rPr>
              <a:pPr/>
              <a:t>1</a:t>
            </a:fld>
            <a:endParaRPr lang="it-IT" sz="5400" b="1" dirty="0">
              <a:solidFill>
                <a:schemeClr val="tx1"/>
              </a:solidFill>
              <a:latin typeface="Monotype Corsiva" pitchFamily="66" charset="0"/>
            </a:endParaRPr>
          </a:p>
        </p:txBody>
      </p:sp>
      <p:pic>
        <p:nvPicPr>
          <p:cNvPr id="1027" name="Picture 3"/>
          <p:cNvPicPr>
            <a:picLocks noChangeAspect="1" noChangeArrowheads="1"/>
          </p:cNvPicPr>
          <p:nvPr/>
        </p:nvPicPr>
        <p:blipFill>
          <a:blip r:embed="rId5" cstate="print"/>
          <a:srcRect/>
          <a:stretch>
            <a:fillRect/>
          </a:stretch>
        </p:blipFill>
        <p:spPr bwMode="auto">
          <a:xfrm>
            <a:off x="2928926" y="3929066"/>
            <a:ext cx="2895839" cy="2928934"/>
          </a:xfrm>
          <a:prstGeom prst="rect">
            <a:avLst/>
          </a:prstGeom>
          <a:noFill/>
          <a:ln w="9525">
            <a:noFill/>
            <a:miter lim="800000"/>
            <a:headEnd/>
            <a:tailEnd/>
          </a:ln>
        </p:spPr>
      </p:pic>
      <p:pic>
        <p:nvPicPr>
          <p:cNvPr id="1028" name="Picture 4"/>
          <p:cNvPicPr>
            <a:picLocks noChangeAspect="1" noChangeArrowheads="1"/>
          </p:cNvPicPr>
          <p:nvPr/>
        </p:nvPicPr>
        <p:blipFill>
          <a:blip r:embed="rId6" cstate="print"/>
          <a:srcRect/>
          <a:stretch>
            <a:fillRect/>
          </a:stretch>
        </p:blipFill>
        <p:spPr bwMode="auto">
          <a:xfrm>
            <a:off x="6143636" y="4357694"/>
            <a:ext cx="2469960" cy="180307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a:p>
        </p:txBody>
      </p:sp>
      <p:sp>
        <p:nvSpPr>
          <p:cNvPr id="3" name="Sottotitolo 2"/>
          <p:cNvSpPr>
            <a:spLocks noGrp="1"/>
          </p:cNvSpPr>
          <p:nvPr>
            <p:ph type="subTitle" idx="1"/>
          </p:nvPr>
        </p:nvSpPr>
        <p:spPr>
          <a:xfrm>
            <a:off x="0" y="6500834"/>
            <a:ext cx="9144000" cy="1752600"/>
          </a:xfrm>
        </p:spPr>
        <p:txBody>
          <a:bodyPr/>
          <a:lstStyle/>
          <a:p>
            <a:pPr algn="l"/>
            <a:r>
              <a:rPr lang="it-IT" sz="2000" dirty="0" smtClean="0">
                <a:solidFill>
                  <a:schemeClr val="tx1"/>
                </a:solidFill>
              </a:rPr>
              <a:t>© </a:t>
            </a:r>
            <a:r>
              <a:rPr lang="it-IT" sz="2000" dirty="0" smtClean="0">
                <a:solidFill>
                  <a:schemeClr val="tx1"/>
                </a:solidFill>
                <a:latin typeface="Monotype Corsiva" pitchFamily="66" charset="0"/>
              </a:rPr>
              <a:t>Matteo </a:t>
            </a:r>
            <a:r>
              <a:rPr lang="it-IT" sz="2000" dirty="0" err="1" smtClean="0">
                <a:solidFill>
                  <a:schemeClr val="tx1"/>
                </a:solidFill>
                <a:latin typeface="Monotype Corsiva" pitchFamily="66" charset="0"/>
              </a:rPr>
              <a:t>Donatelli</a:t>
            </a:r>
            <a:r>
              <a:rPr lang="it-IT" sz="2000" dirty="0" smtClean="0">
                <a:solidFill>
                  <a:schemeClr val="tx1"/>
                </a:solidFill>
                <a:latin typeface="Monotype Corsiva" pitchFamily="66" charset="0"/>
              </a:rPr>
              <a:t> – Maurizio Di Paolo </a:t>
            </a:r>
            <a:r>
              <a:rPr lang="it-IT" sz="2000" dirty="0" smtClean="0">
                <a:solidFill>
                  <a:schemeClr val="tx1"/>
                </a:solidFill>
                <a:latin typeface="+mj-lt"/>
              </a:rPr>
              <a:t>V</a:t>
            </a:r>
            <a:r>
              <a:rPr lang="it-IT" sz="2000" dirty="0" smtClean="0">
                <a:solidFill>
                  <a:schemeClr val="tx1"/>
                </a:solidFill>
                <a:latin typeface="Monotype Corsiva" pitchFamily="66" charset="0"/>
              </a:rPr>
              <a:t> B Elettronica A.S. 2009/2010           ITIS    Lanciano</a:t>
            </a:r>
            <a:endParaRPr lang="it-IT" sz="2000" dirty="0" smtClean="0">
              <a:solidFill>
                <a:schemeClr val="tx1"/>
              </a:solidFill>
            </a:endParaRPr>
          </a:p>
          <a:p>
            <a:endParaRPr lang="it-IT" dirty="0">
              <a:latin typeface="Monotype Corsiva" pitchFamily="66" charset="0"/>
            </a:endParaRPr>
          </a:p>
        </p:txBody>
      </p:sp>
      <p:pic>
        <p:nvPicPr>
          <p:cNvPr id="5" name="Immagine 4" descr="logo_new.gif">
            <a:hlinkClick r:id="" action="ppaction://hlinkshowjump?jump=firstslide"/>
          </p:cNvPr>
          <p:cNvPicPr>
            <a:picLocks noChangeAspect="1"/>
          </p:cNvPicPr>
          <p:nvPr/>
        </p:nvPicPr>
        <p:blipFill>
          <a:blip r:embed="rId3" cstate="print"/>
          <a:stretch>
            <a:fillRect/>
          </a:stretch>
        </p:blipFill>
        <p:spPr>
          <a:xfrm>
            <a:off x="7215206" y="0"/>
            <a:ext cx="928694" cy="865909"/>
          </a:xfrm>
          <a:prstGeom prst="rect">
            <a:avLst/>
          </a:prstGeom>
        </p:spPr>
      </p:pic>
      <p:sp>
        <p:nvSpPr>
          <p:cNvPr id="6" name="Rettangolo 5"/>
          <p:cNvSpPr/>
          <p:nvPr/>
        </p:nvSpPr>
        <p:spPr>
          <a:xfrm>
            <a:off x="0" y="6429396"/>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p:cNvSpPr/>
          <p:nvPr/>
        </p:nvSpPr>
        <p:spPr>
          <a:xfrm rot="5400000">
            <a:off x="6929466" y="6643698"/>
            <a:ext cx="35716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p:cNvSpPr/>
          <p:nvPr/>
        </p:nvSpPr>
        <p:spPr>
          <a:xfrm>
            <a:off x="0" y="928670"/>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ctangle 2"/>
          <p:cNvSpPr txBox="1">
            <a:spLocks noChangeAspect="1" noChangeArrowheads="1"/>
          </p:cNvSpPr>
          <p:nvPr/>
        </p:nvSpPr>
        <p:spPr>
          <a:xfrm>
            <a:off x="719138" y="34925"/>
            <a:ext cx="6424630" cy="838200"/>
          </a:xfrm>
          <a:prstGeom prst="rect">
            <a:avLst/>
          </a:prstGeom>
        </p:spPr>
        <p:txBody>
          <a:bodyPr vert="horz" lIns="91440" tIns="45720" rIns="91440" bIns="45720" rtlCol="0" anchor="ctr">
            <a:normAutofit fontScale="6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   Motori </a:t>
            </a: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passo-passo (PM): schema di principio</a:t>
            </a:r>
            <a:endParaRPr kumimoji="0" lang="it-IT" sz="4400" b="0" i="0" u="none" strike="noStrike" kern="1200" cap="none" spc="0" normalizeH="0" baseline="0" noProof="0" dirty="0">
              <a:ln>
                <a:noFill/>
              </a:ln>
              <a:solidFill>
                <a:schemeClr val="tx1"/>
              </a:solidFill>
              <a:effectLst/>
              <a:uLnTx/>
              <a:uFillTx/>
              <a:latin typeface="Monotype Corsiva" pitchFamily="66" charset="0"/>
              <a:ea typeface="+mj-ea"/>
              <a:cs typeface="+mj-cs"/>
            </a:endParaRPr>
          </a:p>
        </p:txBody>
      </p:sp>
      <p:sp>
        <p:nvSpPr>
          <p:cNvPr id="10" name="Segnaposto numero diapositiva 3"/>
          <p:cNvSpPr>
            <a:spLocks noGrp="1"/>
          </p:cNvSpPr>
          <p:nvPr>
            <p:ph type="sldNum" sz="quarter" idx="10"/>
          </p:nvPr>
        </p:nvSpPr>
        <p:spPr>
          <a:xfrm>
            <a:off x="8215338" y="357166"/>
            <a:ext cx="1362075" cy="244475"/>
          </a:xfrm>
        </p:spPr>
        <p:txBody>
          <a:bodyPr/>
          <a:lstStyle/>
          <a:p>
            <a:fld id="{7B296D13-1E9E-43B3-9727-682E680B4833}" type="slidenum">
              <a:rPr lang="it-IT" sz="5400" b="1">
                <a:solidFill>
                  <a:schemeClr val="tx1"/>
                </a:solidFill>
                <a:latin typeface="Monotype Corsiva" pitchFamily="66" charset="0"/>
              </a:rPr>
              <a:pPr/>
              <a:t>10</a:t>
            </a:fld>
            <a:endParaRPr lang="it-IT" sz="5400" b="1" dirty="0">
              <a:solidFill>
                <a:schemeClr val="tx1"/>
              </a:solidFill>
              <a:latin typeface="Monotype Corsiva" pitchFamily="66" charset="0"/>
            </a:endParaRPr>
          </a:p>
        </p:txBody>
      </p:sp>
      <p:sp>
        <p:nvSpPr>
          <p:cNvPr id="11" name="Rettangolo 10"/>
          <p:cNvSpPr/>
          <p:nvPr/>
        </p:nvSpPr>
        <p:spPr>
          <a:xfrm>
            <a:off x="8001024" y="0"/>
            <a:ext cx="114297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Indietro o precedente 11">
            <a:hlinkClick r:id="" action="ppaction://hlinkshowjump?jump=previousslide" highlightClick="1"/>
          </p:cNvPr>
          <p:cNvSpPr/>
          <p:nvPr/>
        </p:nvSpPr>
        <p:spPr>
          <a:xfrm>
            <a:off x="0" y="0"/>
            <a:ext cx="928662" cy="428604"/>
          </a:xfrm>
          <a:prstGeom prst="actionButtonBackPrevious">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Avanti o successivo 12">
            <a:hlinkClick r:id="" action="ppaction://hlinkshowjump?jump=nextslide" highlightClick="1"/>
          </p:cNvPr>
          <p:cNvSpPr/>
          <p:nvPr/>
        </p:nvSpPr>
        <p:spPr>
          <a:xfrm>
            <a:off x="0" y="500042"/>
            <a:ext cx="928662" cy="428628"/>
          </a:xfrm>
          <a:prstGeom prst="actionButtonForwardNex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Rettangolo 14"/>
          <p:cNvSpPr/>
          <p:nvPr/>
        </p:nvSpPr>
        <p:spPr>
          <a:xfrm>
            <a:off x="0" y="1071546"/>
            <a:ext cx="9144000" cy="5286412"/>
          </a:xfrm>
          <a:prstGeom prst="rec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Rettangolo 15"/>
          <p:cNvSpPr/>
          <p:nvPr/>
        </p:nvSpPr>
        <p:spPr>
          <a:xfrm>
            <a:off x="428596" y="1428736"/>
            <a:ext cx="8286808" cy="45720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Rettangolo 16"/>
          <p:cNvSpPr/>
          <p:nvPr/>
        </p:nvSpPr>
        <p:spPr>
          <a:xfrm>
            <a:off x="428596" y="1428736"/>
            <a:ext cx="8286808" cy="369332"/>
          </a:xfrm>
          <a:prstGeom prst="rect">
            <a:avLst/>
          </a:prstGeom>
        </p:spPr>
        <p:txBody>
          <a:bodyPr wrap="square">
            <a:spAutoFit/>
          </a:bodyPr>
          <a:lstStyle/>
          <a:p>
            <a:pPr algn="ctr"/>
            <a:r>
              <a:rPr lang="it-IT" dirty="0" smtClean="0"/>
              <a:t>In questo caso la sequenza delle alimentazioni avviene secondo la seguente tabella:</a:t>
            </a:r>
            <a:endParaRPr lang="it-IT" dirty="0"/>
          </a:p>
        </p:txBody>
      </p:sp>
      <p:sp>
        <p:nvSpPr>
          <p:cNvPr id="18" name="Rettangolo 17"/>
          <p:cNvSpPr/>
          <p:nvPr/>
        </p:nvSpPr>
        <p:spPr>
          <a:xfrm>
            <a:off x="428596" y="4000504"/>
            <a:ext cx="8286808" cy="1754326"/>
          </a:xfrm>
          <a:prstGeom prst="rect">
            <a:avLst/>
          </a:prstGeom>
        </p:spPr>
        <p:txBody>
          <a:bodyPr wrap="square">
            <a:spAutoFit/>
          </a:bodyPr>
          <a:lstStyle/>
          <a:p>
            <a:r>
              <a:rPr lang="it-IT" dirty="0" smtClean="0"/>
              <a:t>Il numero di posizioni può essere ulteriormente incrementato, in misura teoricamente illimitata, utilizzando la tecnica del "</a:t>
            </a:r>
            <a:r>
              <a:rPr lang="it-IT" dirty="0" err="1" smtClean="0"/>
              <a:t>micropasso</a:t>
            </a:r>
            <a:r>
              <a:rPr lang="it-IT" dirty="0" smtClean="0"/>
              <a:t>": tale tecnica consiste nell’alimentare due fasi con due diversi valori di corrente continua variando tali correnti con incrementi finiti. In tali condizioni si genera un flusso maggiore in una fase rispetto all’altra: il rotore assume perciò posizioni intermedie; in questo modo, con opportuna elettronica di comando, si può ottenere una rotazione praticamente continua.</a:t>
            </a:r>
            <a:endParaRPr lang="it-IT" dirty="0"/>
          </a:p>
        </p:txBody>
      </p:sp>
      <p:pic>
        <p:nvPicPr>
          <p:cNvPr id="8194" name="Picture 2"/>
          <p:cNvPicPr>
            <a:picLocks noChangeAspect="1" noChangeArrowheads="1"/>
          </p:cNvPicPr>
          <p:nvPr/>
        </p:nvPicPr>
        <p:blipFill>
          <a:blip r:embed="rId4" cstate="print"/>
          <a:srcRect/>
          <a:stretch>
            <a:fillRect/>
          </a:stretch>
        </p:blipFill>
        <p:spPr bwMode="auto">
          <a:xfrm>
            <a:off x="3357554" y="1928802"/>
            <a:ext cx="2857520" cy="200935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a:p>
        </p:txBody>
      </p:sp>
      <p:pic>
        <p:nvPicPr>
          <p:cNvPr id="5" name="Immagine 4" descr="esterno.jpg"/>
          <p:cNvPicPr>
            <a:picLocks noChangeAspect="1"/>
          </p:cNvPicPr>
          <p:nvPr/>
        </p:nvPicPr>
        <p:blipFill>
          <a:blip r:embed="rId2" cstate="print"/>
          <a:stretch>
            <a:fillRect/>
          </a:stretch>
        </p:blipFill>
        <p:spPr>
          <a:xfrm>
            <a:off x="0" y="0"/>
            <a:ext cx="3103562" cy="2340086"/>
          </a:xfrm>
          <a:prstGeom prst="rect">
            <a:avLst/>
          </a:prstGeom>
        </p:spPr>
      </p:pic>
      <p:sp>
        <p:nvSpPr>
          <p:cNvPr id="6" name="Rettangolo 5"/>
          <p:cNvSpPr/>
          <p:nvPr/>
        </p:nvSpPr>
        <p:spPr>
          <a:xfrm>
            <a:off x="0" y="2285992"/>
            <a:ext cx="9144000" cy="1571636"/>
          </a:xfrm>
          <a:prstGeom prst="rect">
            <a:avLst/>
          </a:prstGeom>
          <a:gradFill flip="none" rotWithShape="1">
            <a:gsLst>
              <a:gs pos="30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sellaDiTesto 8"/>
          <p:cNvSpPr txBox="1"/>
          <p:nvPr/>
        </p:nvSpPr>
        <p:spPr>
          <a:xfrm>
            <a:off x="642910" y="2428868"/>
            <a:ext cx="5786478" cy="1077218"/>
          </a:xfrm>
          <a:prstGeom prst="rect">
            <a:avLst/>
          </a:prstGeom>
          <a:noFill/>
        </p:spPr>
        <p:txBody>
          <a:bodyPr wrap="square" rtlCol="0">
            <a:spAutoFit/>
          </a:bodyPr>
          <a:lstStyle/>
          <a:p>
            <a:r>
              <a:rPr lang="it-IT" sz="3200" dirty="0" smtClean="0">
                <a:solidFill>
                  <a:schemeClr val="bg1"/>
                </a:solidFill>
                <a:latin typeface="Monotype Corsiva" pitchFamily="66" charset="0"/>
              </a:rPr>
              <a:t>Ad opera di:</a:t>
            </a:r>
          </a:p>
          <a:p>
            <a:r>
              <a:rPr lang="it-IT" sz="3200" dirty="0" smtClean="0">
                <a:solidFill>
                  <a:schemeClr val="bg1"/>
                </a:solidFill>
                <a:latin typeface="Monotype Corsiva" pitchFamily="66" charset="0"/>
              </a:rPr>
              <a:t>Matteo </a:t>
            </a:r>
            <a:r>
              <a:rPr lang="it-IT" sz="3200" dirty="0" err="1" smtClean="0">
                <a:solidFill>
                  <a:schemeClr val="bg1"/>
                </a:solidFill>
                <a:latin typeface="Monotype Corsiva" pitchFamily="66" charset="0"/>
              </a:rPr>
              <a:t>Donatelli</a:t>
            </a:r>
            <a:r>
              <a:rPr lang="it-IT" sz="3200" dirty="0" smtClean="0">
                <a:solidFill>
                  <a:schemeClr val="bg1"/>
                </a:solidFill>
                <a:latin typeface="Monotype Corsiva" pitchFamily="66" charset="0"/>
              </a:rPr>
              <a:t> e Maurizio Di Paolo</a:t>
            </a:r>
            <a:endParaRPr lang="it-IT" sz="3200" dirty="0">
              <a:solidFill>
                <a:schemeClr val="bg1"/>
              </a:solidFill>
              <a:latin typeface="Monotype Corsiva" pitchFamily="66" charset="0"/>
            </a:endParaRPr>
          </a:p>
        </p:txBody>
      </p:sp>
      <p:sp>
        <p:nvSpPr>
          <p:cNvPr id="10" name="Rettangolo 9"/>
          <p:cNvSpPr/>
          <p:nvPr/>
        </p:nvSpPr>
        <p:spPr>
          <a:xfrm>
            <a:off x="3071802" y="0"/>
            <a:ext cx="6072198" cy="2285992"/>
          </a:xfrm>
          <a:prstGeom prst="rec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8" name="Immagine 7" descr="logo_new.gif"/>
          <p:cNvPicPr>
            <a:picLocks noChangeAspect="1"/>
          </p:cNvPicPr>
          <p:nvPr/>
        </p:nvPicPr>
        <p:blipFill>
          <a:blip r:embed="rId3" cstate="print"/>
          <a:stretch>
            <a:fillRect/>
          </a:stretch>
        </p:blipFill>
        <p:spPr>
          <a:xfrm>
            <a:off x="6845466" y="2000240"/>
            <a:ext cx="2298534" cy="2143140"/>
          </a:xfrm>
          <a:prstGeom prst="rect">
            <a:avLst/>
          </a:prstGeom>
        </p:spPr>
      </p:pic>
      <p:sp>
        <p:nvSpPr>
          <p:cNvPr id="11" name="Text Box 15"/>
          <p:cNvSpPr txBox="1">
            <a:spLocks noChangeArrowheads="1"/>
          </p:cNvSpPr>
          <p:nvPr/>
        </p:nvSpPr>
        <p:spPr bwMode="auto">
          <a:xfrm>
            <a:off x="2714612" y="0"/>
            <a:ext cx="6762750" cy="2154436"/>
          </a:xfrm>
          <a:prstGeom prst="rect">
            <a:avLst/>
          </a:prstGeom>
          <a:noFill/>
          <a:ln w="9525">
            <a:noFill/>
            <a:miter lim="800000"/>
            <a:headEnd/>
            <a:tailEnd/>
          </a:ln>
          <a:effectLst/>
        </p:spPr>
        <p:txBody>
          <a:bodyPr wrap="square" lIns="0" tIns="0" rIns="0" bIns="0">
            <a:spAutoFit/>
          </a:bodyPr>
          <a:lstStyle/>
          <a:p>
            <a:pPr algn="ctr">
              <a:spcBef>
                <a:spcPct val="50000"/>
              </a:spcBef>
            </a:pPr>
            <a:r>
              <a:rPr lang="it-IT" sz="4000" b="1" dirty="0" smtClean="0">
                <a:solidFill>
                  <a:schemeClr val="bg1"/>
                </a:solidFill>
                <a:latin typeface="Monotype Corsiva" pitchFamily="66" charset="0"/>
              </a:rPr>
              <a:t>Presentazione su i:</a:t>
            </a:r>
          </a:p>
          <a:p>
            <a:pPr algn="ctr">
              <a:spcBef>
                <a:spcPct val="50000"/>
              </a:spcBef>
            </a:pPr>
            <a:r>
              <a:rPr lang="it-IT" sz="4000" b="1" dirty="0" smtClean="0">
                <a:solidFill>
                  <a:schemeClr val="bg1"/>
                </a:solidFill>
                <a:latin typeface="Monotype Corsiva" pitchFamily="66" charset="0"/>
              </a:rPr>
              <a:t>Motori  </a:t>
            </a:r>
            <a:r>
              <a:rPr lang="it-IT" sz="4000" b="1" dirty="0" smtClean="0">
                <a:solidFill>
                  <a:schemeClr val="bg1"/>
                </a:solidFill>
                <a:latin typeface="Monotype Corsiva" pitchFamily="66" charset="0"/>
              </a:rPr>
              <a:t>passo-passo a magnete permanente</a:t>
            </a:r>
            <a:endParaRPr lang="it-IT" sz="4000" b="1" dirty="0">
              <a:solidFill>
                <a:schemeClr val="bg1"/>
              </a:solidFill>
              <a:latin typeface="Monotype Corsiva" pitchFamily="66" charset="0"/>
            </a:endParaRPr>
          </a:p>
        </p:txBody>
      </p:sp>
      <p:pic>
        <p:nvPicPr>
          <p:cNvPr id="1026" name="Picture 2"/>
          <p:cNvPicPr>
            <a:picLocks noChangeAspect="1" noChangeArrowheads="1"/>
          </p:cNvPicPr>
          <p:nvPr/>
        </p:nvPicPr>
        <p:blipFill>
          <a:blip r:embed="rId4" cstate="print"/>
          <a:srcRect/>
          <a:stretch>
            <a:fillRect/>
          </a:stretch>
        </p:blipFill>
        <p:spPr bwMode="auto">
          <a:xfrm>
            <a:off x="0" y="3947055"/>
            <a:ext cx="2857488" cy="2910945"/>
          </a:xfrm>
          <a:prstGeom prst="rect">
            <a:avLst/>
          </a:prstGeom>
          <a:noFill/>
          <a:ln w="9525">
            <a:noFill/>
            <a:miter lim="800000"/>
            <a:headEnd/>
            <a:tailEnd/>
          </a:ln>
        </p:spPr>
      </p:pic>
      <p:sp>
        <p:nvSpPr>
          <p:cNvPr id="15" name="Segnaposto numero diapositiva 3"/>
          <p:cNvSpPr>
            <a:spLocks noGrp="1"/>
          </p:cNvSpPr>
          <p:nvPr>
            <p:ph type="sldNum" sz="quarter" idx="10"/>
          </p:nvPr>
        </p:nvSpPr>
        <p:spPr>
          <a:xfrm>
            <a:off x="8001024" y="6286520"/>
            <a:ext cx="1362075" cy="244475"/>
          </a:xfrm>
        </p:spPr>
        <p:txBody>
          <a:bodyPr/>
          <a:lstStyle/>
          <a:p>
            <a:fld id="{7B296D13-1E9E-43B3-9727-682E680B4833}" type="slidenum">
              <a:rPr lang="it-IT" sz="5400" b="1">
                <a:solidFill>
                  <a:schemeClr val="tx1"/>
                </a:solidFill>
                <a:latin typeface="Monotype Corsiva" pitchFamily="66" charset="0"/>
              </a:rPr>
              <a:pPr/>
              <a:t>11</a:t>
            </a:fld>
            <a:endParaRPr lang="it-IT" sz="5400" b="1" dirty="0">
              <a:solidFill>
                <a:schemeClr val="tx1"/>
              </a:solidFill>
              <a:latin typeface="Monotype Corsiva" pitchFamily="66" charset="0"/>
            </a:endParaRPr>
          </a:p>
        </p:txBody>
      </p:sp>
      <p:pic>
        <p:nvPicPr>
          <p:cNvPr id="1027" name="Picture 3"/>
          <p:cNvPicPr>
            <a:picLocks noChangeAspect="1" noChangeArrowheads="1"/>
          </p:cNvPicPr>
          <p:nvPr/>
        </p:nvPicPr>
        <p:blipFill>
          <a:blip r:embed="rId5" cstate="print"/>
          <a:srcRect/>
          <a:stretch>
            <a:fillRect/>
          </a:stretch>
        </p:blipFill>
        <p:spPr bwMode="auto">
          <a:xfrm>
            <a:off x="2928926" y="3929066"/>
            <a:ext cx="2895839" cy="2928934"/>
          </a:xfrm>
          <a:prstGeom prst="rect">
            <a:avLst/>
          </a:prstGeom>
          <a:noFill/>
          <a:ln w="9525">
            <a:noFill/>
            <a:miter lim="800000"/>
            <a:headEnd/>
            <a:tailEnd/>
          </a:ln>
        </p:spPr>
      </p:pic>
      <p:pic>
        <p:nvPicPr>
          <p:cNvPr id="1028" name="Picture 4"/>
          <p:cNvPicPr>
            <a:picLocks noChangeAspect="1" noChangeArrowheads="1"/>
          </p:cNvPicPr>
          <p:nvPr/>
        </p:nvPicPr>
        <p:blipFill>
          <a:blip r:embed="rId6" cstate="print"/>
          <a:srcRect/>
          <a:stretch>
            <a:fillRect/>
          </a:stretch>
        </p:blipFill>
        <p:spPr bwMode="auto">
          <a:xfrm>
            <a:off x="6143636" y="4357694"/>
            <a:ext cx="2469960" cy="1803071"/>
          </a:xfrm>
          <a:prstGeom prst="rect">
            <a:avLst/>
          </a:prstGeom>
          <a:noFill/>
          <a:ln w="9525">
            <a:noFill/>
            <a:miter lim="800000"/>
            <a:headEnd/>
            <a:tailEnd/>
          </a:ln>
        </p:spPr>
      </p:pic>
      <p:sp>
        <p:nvSpPr>
          <p:cNvPr id="13" name="CasellaDiTesto 12"/>
          <p:cNvSpPr txBox="1"/>
          <p:nvPr/>
        </p:nvSpPr>
        <p:spPr>
          <a:xfrm rot="20083564">
            <a:off x="3178164" y="1983676"/>
            <a:ext cx="3286148" cy="1569660"/>
          </a:xfrm>
          <a:prstGeom prst="rect">
            <a:avLst/>
          </a:prstGeom>
          <a:noFill/>
        </p:spPr>
        <p:txBody>
          <a:bodyPr wrap="square" rtlCol="0">
            <a:spAutoFit/>
          </a:bodyPr>
          <a:lstStyle/>
          <a:p>
            <a:r>
              <a:rPr lang="it-IT" sz="9600" dirty="0" smtClean="0">
                <a:latin typeface="Monotype Corsiva" pitchFamily="66" charset="0"/>
              </a:rPr>
              <a:t>FINE</a:t>
            </a:r>
            <a:endParaRPr lang="it-IT" sz="9600" dirty="0">
              <a:latin typeface="Monotype Corsiva"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0" fill="hold"/>
                                        <p:tgtEl>
                                          <p:spTgt spid="13"/>
                                        </p:tgtEl>
                                        <p:attrNameLst>
                                          <p:attrName>ppt_x</p:attrName>
                                        </p:attrNameLst>
                                      </p:cBhvr>
                                      <p:tavLst>
                                        <p:tav tm="0">
                                          <p:val>
                                            <p:strVal val="#ppt_x"/>
                                          </p:val>
                                        </p:tav>
                                        <p:tav tm="100000">
                                          <p:val>
                                            <p:strVal val="#ppt_x"/>
                                          </p:val>
                                        </p:tav>
                                      </p:tavLst>
                                    </p:anim>
                                    <p:anim calcmode="lin" valueType="num">
                                      <p:cBhvr additive="base">
                                        <p:cTn id="8" dur="50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7" presetClass="exit" presetSubtype="0" fill="hold" nodeType="clickEffect">
                                  <p:stCondLst>
                                    <p:cond delay="0"/>
                                  </p:stCondLst>
                                  <p:childTnLst>
                                    <p:animEffect transition="out" filter="fade">
                                      <p:cBhvr>
                                        <p:cTn id="12" dur="1000"/>
                                        <p:tgtEl>
                                          <p:spTgt spid="9">
                                            <p:txEl>
                                              <p:pRg st="0" end="0"/>
                                            </p:txEl>
                                          </p:spTgt>
                                        </p:tgtEl>
                                      </p:cBhvr>
                                    </p:animEffect>
                                    <p:anim calcmode="lin" valueType="num">
                                      <p:cBhvr>
                                        <p:cTn id="13" dur="1000"/>
                                        <p:tgtEl>
                                          <p:spTgt spid="9">
                                            <p:txEl>
                                              <p:pRg st="0" end="0"/>
                                            </p:txEl>
                                          </p:spTgt>
                                        </p:tgtEl>
                                        <p:attrNameLst>
                                          <p:attrName>ppt_x</p:attrName>
                                        </p:attrNameLst>
                                      </p:cBhvr>
                                      <p:tavLst>
                                        <p:tav tm="0">
                                          <p:val>
                                            <p:strVal val="ppt_x"/>
                                          </p:val>
                                        </p:tav>
                                        <p:tav tm="100000">
                                          <p:val>
                                            <p:strVal val="ppt_x"/>
                                          </p:val>
                                        </p:tav>
                                      </p:tavLst>
                                    </p:anim>
                                    <p:anim calcmode="lin" valueType="num">
                                      <p:cBhvr>
                                        <p:cTn id="14" dur="100" decel="100000"/>
                                        <p:tgtEl>
                                          <p:spTgt spid="9">
                                            <p:txEl>
                                              <p:pRg st="0" end="0"/>
                                            </p:txEl>
                                          </p:spTgt>
                                        </p:tgtEl>
                                        <p:attrNameLst>
                                          <p:attrName>ppt_y</p:attrName>
                                        </p:attrNameLst>
                                      </p:cBhvr>
                                      <p:tavLst>
                                        <p:tav tm="0">
                                          <p:val>
                                            <p:strVal val="ppt_y"/>
                                          </p:val>
                                        </p:tav>
                                        <p:tav tm="100000">
                                          <p:val>
                                            <p:strVal val="ppt_y-.03"/>
                                          </p:val>
                                        </p:tav>
                                      </p:tavLst>
                                    </p:anim>
                                    <p:anim calcmode="lin" valueType="num">
                                      <p:cBhvr>
                                        <p:cTn id="15" dur="900" accel="100000">
                                          <p:stCondLst>
                                            <p:cond delay="100"/>
                                          </p:stCondLst>
                                        </p:cTn>
                                        <p:tgtEl>
                                          <p:spTgt spid="9">
                                            <p:txEl>
                                              <p:pRg st="0" end="0"/>
                                            </p:txEl>
                                          </p:spTgt>
                                        </p:tgtEl>
                                        <p:attrNameLst>
                                          <p:attrName>ppt_y</p:attrName>
                                        </p:attrNameLst>
                                      </p:cBhvr>
                                      <p:tavLst>
                                        <p:tav tm="0">
                                          <p:val>
                                            <p:strVal val="ppt_y"/>
                                          </p:val>
                                        </p:tav>
                                        <p:tav tm="100000">
                                          <p:val>
                                            <p:strVal val="ppt_y+1"/>
                                          </p:val>
                                        </p:tav>
                                      </p:tavLst>
                                    </p:anim>
                                    <p:set>
                                      <p:cBhvr>
                                        <p:cTn id="16" dur="1" fill="hold">
                                          <p:stCondLst>
                                            <p:cond delay="999"/>
                                          </p:stCondLst>
                                        </p:cTn>
                                        <p:tgtEl>
                                          <p:spTgt spid="9">
                                            <p:txEl>
                                              <p:pRg st="0" end="0"/>
                                            </p:txEl>
                                          </p:spTgt>
                                        </p:tgtEl>
                                        <p:attrNameLst>
                                          <p:attrName>style.visibility</p:attrName>
                                        </p:attrNameLst>
                                      </p:cBhvr>
                                      <p:to>
                                        <p:strVal val="hidden"/>
                                      </p:to>
                                    </p:set>
                                  </p:childTnLst>
                                </p:cTn>
                              </p:par>
                              <p:par>
                                <p:cTn id="17" presetID="37" presetClass="exit" presetSubtype="0" fill="hold" nodeType="withEffect">
                                  <p:stCondLst>
                                    <p:cond delay="0"/>
                                  </p:stCondLst>
                                  <p:childTnLst>
                                    <p:animEffect transition="out" filter="fade">
                                      <p:cBhvr>
                                        <p:cTn id="18" dur="1000"/>
                                        <p:tgtEl>
                                          <p:spTgt spid="9">
                                            <p:txEl>
                                              <p:pRg st="1" end="1"/>
                                            </p:txEl>
                                          </p:spTgt>
                                        </p:tgtEl>
                                      </p:cBhvr>
                                    </p:animEffect>
                                    <p:anim calcmode="lin" valueType="num">
                                      <p:cBhvr>
                                        <p:cTn id="19" dur="1000"/>
                                        <p:tgtEl>
                                          <p:spTgt spid="9">
                                            <p:txEl>
                                              <p:pRg st="1" end="1"/>
                                            </p:txEl>
                                          </p:spTgt>
                                        </p:tgtEl>
                                        <p:attrNameLst>
                                          <p:attrName>ppt_x</p:attrName>
                                        </p:attrNameLst>
                                      </p:cBhvr>
                                      <p:tavLst>
                                        <p:tav tm="0">
                                          <p:val>
                                            <p:strVal val="ppt_x"/>
                                          </p:val>
                                        </p:tav>
                                        <p:tav tm="100000">
                                          <p:val>
                                            <p:strVal val="ppt_x"/>
                                          </p:val>
                                        </p:tav>
                                      </p:tavLst>
                                    </p:anim>
                                    <p:anim calcmode="lin" valueType="num">
                                      <p:cBhvr>
                                        <p:cTn id="20" dur="100" decel="100000"/>
                                        <p:tgtEl>
                                          <p:spTgt spid="9">
                                            <p:txEl>
                                              <p:pRg st="1" end="1"/>
                                            </p:txEl>
                                          </p:spTgt>
                                        </p:tgtEl>
                                        <p:attrNameLst>
                                          <p:attrName>ppt_y</p:attrName>
                                        </p:attrNameLst>
                                      </p:cBhvr>
                                      <p:tavLst>
                                        <p:tav tm="0">
                                          <p:val>
                                            <p:strVal val="ppt_y"/>
                                          </p:val>
                                        </p:tav>
                                        <p:tav tm="100000">
                                          <p:val>
                                            <p:strVal val="ppt_y-.03"/>
                                          </p:val>
                                        </p:tav>
                                      </p:tavLst>
                                    </p:anim>
                                    <p:anim calcmode="lin" valueType="num">
                                      <p:cBhvr>
                                        <p:cTn id="21" dur="900" accel="100000">
                                          <p:stCondLst>
                                            <p:cond delay="100"/>
                                          </p:stCondLst>
                                        </p:cTn>
                                        <p:tgtEl>
                                          <p:spTgt spid="9">
                                            <p:txEl>
                                              <p:pRg st="1" end="1"/>
                                            </p:txEl>
                                          </p:spTgt>
                                        </p:tgtEl>
                                        <p:attrNameLst>
                                          <p:attrName>ppt_y</p:attrName>
                                        </p:attrNameLst>
                                      </p:cBhvr>
                                      <p:tavLst>
                                        <p:tav tm="0">
                                          <p:val>
                                            <p:strVal val="ppt_y"/>
                                          </p:val>
                                        </p:tav>
                                        <p:tav tm="100000">
                                          <p:val>
                                            <p:strVal val="ppt_y+1"/>
                                          </p:val>
                                        </p:tav>
                                      </p:tavLst>
                                    </p:anim>
                                    <p:set>
                                      <p:cBhvr>
                                        <p:cTn id="22" dur="1" fill="hold">
                                          <p:stCondLst>
                                            <p:cond delay="999"/>
                                          </p:stCondLst>
                                        </p:cTn>
                                        <p:tgtEl>
                                          <p:spTgt spid="9">
                                            <p:txEl>
                                              <p:pRg st="1" end="1"/>
                                            </p:txEl>
                                          </p:spTgt>
                                        </p:tgtEl>
                                        <p:attrNameLst>
                                          <p:attrName>style.visibility</p:attrName>
                                        </p:attrNameLst>
                                      </p:cBhvr>
                                      <p:to>
                                        <p:strVal val="hidden"/>
                                      </p:to>
                                    </p:set>
                                  </p:childTnLst>
                                </p:cTn>
                              </p:par>
                              <p:par>
                                <p:cTn id="23" presetID="37" presetClass="exit" presetSubtype="0" fill="hold" nodeType="withEffect">
                                  <p:stCondLst>
                                    <p:cond delay="0"/>
                                  </p:stCondLst>
                                  <p:childTnLst>
                                    <p:animEffect transition="out" filter="fade">
                                      <p:cBhvr>
                                        <p:cTn id="24" dur="1000"/>
                                        <p:tgtEl>
                                          <p:spTgt spid="11">
                                            <p:txEl>
                                              <p:pRg st="0" end="0"/>
                                            </p:txEl>
                                          </p:spTgt>
                                        </p:tgtEl>
                                      </p:cBhvr>
                                    </p:animEffect>
                                    <p:anim calcmode="lin" valueType="num">
                                      <p:cBhvr>
                                        <p:cTn id="25" dur="1000"/>
                                        <p:tgtEl>
                                          <p:spTgt spid="11">
                                            <p:txEl>
                                              <p:pRg st="0" end="0"/>
                                            </p:txEl>
                                          </p:spTgt>
                                        </p:tgtEl>
                                        <p:attrNameLst>
                                          <p:attrName>ppt_x</p:attrName>
                                        </p:attrNameLst>
                                      </p:cBhvr>
                                      <p:tavLst>
                                        <p:tav tm="0">
                                          <p:val>
                                            <p:strVal val="ppt_x"/>
                                          </p:val>
                                        </p:tav>
                                        <p:tav tm="100000">
                                          <p:val>
                                            <p:strVal val="ppt_x"/>
                                          </p:val>
                                        </p:tav>
                                      </p:tavLst>
                                    </p:anim>
                                    <p:anim calcmode="lin" valueType="num">
                                      <p:cBhvr>
                                        <p:cTn id="26" dur="100" decel="100000"/>
                                        <p:tgtEl>
                                          <p:spTgt spid="11">
                                            <p:txEl>
                                              <p:pRg st="0" end="0"/>
                                            </p:txEl>
                                          </p:spTgt>
                                        </p:tgtEl>
                                        <p:attrNameLst>
                                          <p:attrName>ppt_y</p:attrName>
                                        </p:attrNameLst>
                                      </p:cBhvr>
                                      <p:tavLst>
                                        <p:tav tm="0">
                                          <p:val>
                                            <p:strVal val="ppt_y"/>
                                          </p:val>
                                        </p:tav>
                                        <p:tav tm="100000">
                                          <p:val>
                                            <p:strVal val="ppt_y-.03"/>
                                          </p:val>
                                        </p:tav>
                                      </p:tavLst>
                                    </p:anim>
                                    <p:anim calcmode="lin" valueType="num">
                                      <p:cBhvr>
                                        <p:cTn id="27" dur="900" accel="100000">
                                          <p:stCondLst>
                                            <p:cond delay="100"/>
                                          </p:stCondLst>
                                        </p:cTn>
                                        <p:tgtEl>
                                          <p:spTgt spid="11">
                                            <p:txEl>
                                              <p:pRg st="0" end="0"/>
                                            </p:txEl>
                                          </p:spTgt>
                                        </p:tgtEl>
                                        <p:attrNameLst>
                                          <p:attrName>ppt_y</p:attrName>
                                        </p:attrNameLst>
                                      </p:cBhvr>
                                      <p:tavLst>
                                        <p:tav tm="0">
                                          <p:val>
                                            <p:strVal val="ppt_y"/>
                                          </p:val>
                                        </p:tav>
                                        <p:tav tm="100000">
                                          <p:val>
                                            <p:strVal val="ppt_y+1"/>
                                          </p:val>
                                        </p:tav>
                                      </p:tavLst>
                                    </p:anim>
                                    <p:set>
                                      <p:cBhvr>
                                        <p:cTn id="28" dur="1" fill="hold">
                                          <p:stCondLst>
                                            <p:cond delay="999"/>
                                          </p:stCondLst>
                                        </p:cTn>
                                        <p:tgtEl>
                                          <p:spTgt spid="11">
                                            <p:txEl>
                                              <p:pRg st="0" end="0"/>
                                            </p:txEl>
                                          </p:spTgt>
                                        </p:tgtEl>
                                        <p:attrNameLst>
                                          <p:attrName>style.visibility</p:attrName>
                                        </p:attrNameLst>
                                      </p:cBhvr>
                                      <p:to>
                                        <p:strVal val="hidden"/>
                                      </p:to>
                                    </p:set>
                                  </p:childTnLst>
                                </p:cTn>
                              </p:par>
                              <p:par>
                                <p:cTn id="29" presetID="37" presetClass="exit" presetSubtype="0" fill="hold" nodeType="withEffect">
                                  <p:stCondLst>
                                    <p:cond delay="0"/>
                                  </p:stCondLst>
                                  <p:childTnLst>
                                    <p:animEffect transition="out" filter="fade">
                                      <p:cBhvr>
                                        <p:cTn id="30" dur="1000"/>
                                        <p:tgtEl>
                                          <p:spTgt spid="11">
                                            <p:txEl>
                                              <p:pRg st="1" end="1"/>
                                            </p:txEl>
                                          </p:spTgt>
                                        </p:tgtEl>
                                      </p:cBhvr>
                                    </p:animEffect>
                                    <p:anim calcmode="lin" valueType="num">
                                      <p:cBhvr>
                                        <p:cTn id="31" dur="1000"/>
                                        <p:tgtEl>
                                          <p:spTgt spid="11">
                                            <p:txEl>
                                              <p:pRg st="1" end="1"/>
                                            </p:txEl>
                                          </p:spTgt>
                                        </p:tgtEl>
                                        <p:attrNameLst>
                                          <p:attrName>ppt_x</p:attrName>
                                        </p:attrNameLst>
                                      </p:cBhvr>
                                      <p:tavLst>
                                        <p:tav tm="0">
                                          <p:val>
                                            <p:strVal val="ppt_x"/>
                                          </p:val>
                                        </p:tav>
                                        <p:tav tm="100000">
                                          <p:val>
                                            <p:strVal val="ppt_x"/>
                                          </p:val>
                                        </p:tav>
                                      </p:tavLst>
                                    </p:anim>
                                    <p:anim calcmode="lin" valueType="num">
                                      <p:cBhvr>
                                        <p:cTn id="32" dur="100" decel="100000"/>
                                        <p:tgtEl>
                                          <p:spTgt spid="11">
                                            <p:txEl>
                                              <p:pRg st="1" end="1"/>
                                            </p:txEl>
                                          </p:spTgt>
                                        </p:tgtEl>
                                        <p:attrNameLst>
                                          <p:attrName>ppt_y</p:attrName>
                                        </p:attrNameLst>
                                      </p:cBhvr>
                                      <p:tavLst>
                                        <p:tav tm="0">
                                          <p:val>
                                            <p:strVal val="ppt_y"/>
                                          </p:val>
                                        </p:tav>
                                        <p:tav tm="100000">
                                          <p:val>
                                            <p:strVal val="ppt_y-.03"/>
                                          </p:val>
                                        </p:tav>
                                      </p:tavLst>
                                    </p:anim>
                                    <p:anim calcmode="lin" valueType="num">
                                      <p:cBhvr>
                                        <p:cTn id="33" dur="900" accel="100000">
                                          <p:stCondLst>
                                            <p:cond delay="100"/>
                                          </p:stCondLst>
                                        </p:cTn>
                                        <p:tgtEl>
                                          <p:spTgt spid="11">
                                            <p:txEl>
                                              <p:pRg st="1" end="1"/>
                                            </p:txEl>
                                          </p:spTgt>
                                        </p:tgtEl>
                                        <p:attrNameLst>
                                          <p:attrName>ppt_y</p:attrName>
                                        </p:attrNameLst>
                                      </p:cBhvr>
                                      <p:tavLst>
                                        <p:tav tm="0">
                                          <p:val>
                                            <p:strVal val="ppt_y"/>
                                          </p:val>
                                        </p:tav>
                                        <p:tav tm="100000">
                                          <p:val>
                                            <p:strVal val="ppt_y+1"/>
                                          </p:val>
                                        </p:tav>
                                      </p:tavLst>
                                    </p:anim>
                                    <p:set>
                                      <p:cBhvr>
                                        <p:cTn id="34" dur="1" fill="hold">
                                          <p:stCondLst>
                                            <p:cond delay="999"/>
                                          </p:stCondLst>
                                        </p:cTn>
                                        <p:tgtEl>
                                          <p:spTgt spid="11">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a:p>
        </p:txBody>
      </p:sp>
      <p:sp>
        <p:nvSpPr>
          <p:cNvPr id="3" name="Sottotitolo 2"/>
          <p:cNvSpPr>
            <a:spLocks noGrp="1"/>
          </p:cNvSpPr>
          <p:nvPr>
            <p:ph type="subTitle" idx="1"/>
          </p:nvPr>
        </p:nvSpPr>
        <p:spPr>
          <a:xfrm>
            <a:off x="0" y="6500834"/>
            <a:ext cx="9144000" cy="1752600"/>
          </a:xfrm>
        </p:spPr>
        <p:txBody>
          <a:bodyPr/>
          <a:lstStyle/>
          <a:p>
            <a:pPr algn="l"/>
            <a:r>
              <a:rPr lang="it-IT" sz="2000" dirty="0" smtClean="0">
                <a:solidFill>
                  <a:schemeClr val="tx1"/>
                </a:solidFill>
              </a:rPr>
              <a:t>© </a:t>
            </a:r>
            <a:r>
              <a:rPr lang="it-IT" sz="2000" dirty="0" smtClean="0">
                <a:solidFill>
                  <a:schemeClr val="tx1"/>
                </a:solidFill>
                <a:latin typeface="Monotype Corsiva" pitchFamily="66" charset="0"/>
              </a:rPr>
              <a:t>Matteo </a:t>
            </a:r>
            <a:r>
              <a:rPr lang="it-IT" sz="2000" dirty="0" err="1" smtClean="0">
                <a:solidFill>
                  <a:schemeClr val="tx1"/>
                </a:solidFill>
                <a:latin typeface="Monotype Corsiva" pitchFamily="66" charset="0"/>
              </a:rPr>
              <a:t>Donatelli</a:t>
            </a:r>
            <a:r>
              <a:rPr lang="it-IT" sz="2000" dirty="0" smtClean="0">
                <a:solidFill>
                  <a:schemeClr val="tx1"/>
                </a:solidFill>
                <a:latin typeface="Monotype Corsiva" pitchFamily="66" charset="0"/>
              </a:rPr>
              <a:t> – Maurizio Di Paolo </a:t>
            </a:r>
            <a:r>
              <a:rPr lang="it-IT" sz="2000" dirty="0" smtClean="0">
                <a:solidFill>
                  <a:schemeClr val="tx1"/>
                </a:solidFill>
                <a:latin typeface="+mj-lt"/>
              </a:rPr>
              <a:t>V</a:t>
            </a:r>
            <a:r>
              <a:rPr lang="it-IT" sz="2000" dirty="0" smtClean="0">
                <a:solidFill>
                  <a:schemeClr val="tx1"/>
                </a:solidFill>
                <a:latin typeface="Monotype Corsiva" pitchFamily="66" charset="0"/>
              </a:rPr>
              <a:t> B Elettronica A.S. 2009/2010           ITIS    Lanciano</a:t>
            </a:r>
            <a:endParaRPr lang="it-IT" sz="2000" dirty="0" smtClean="0">
              <a:solidFill>
                <a:schemeClr val="tx1"/>
              </a:solidFill>
            </a:endParaRPr>
          </a:p>
          <a:p>
            <a:endParaRPr lang="it-IT" dirty="0">
              <a:latin typeface="Monotype Corsiva" pitchFamily="66" charset="0"/>
            </a:endParaRPr>
          </a:p>
        </p:txBody>
      </p:sp>
      <p:pic>
        <p:nvPicPr>
          <p:cNvPr id="5" name="Immagine 4" descr="logo_new.gif">
            <a:hlinkClick r:id="" action="ppaction://hlinkshowjump?jump=firstslide"/>
          </p:cNvPr>
          <p:cNvPicPr>
            <a:picLocks noChangeAspect="1"/>
          </p:cNvPicPr>
          <p:nvPr/>
        </p:nvPicPr>
        <p:blipFill>
          <a:blip r:embed="rId3" cstate="print"/>
          <a:stretch>
            <a:fillRect/>
          </a:stretch>
        </p:blipFill>
        <p:spPr>
          <a:xfrm>
            <a:off x="7215206" y="0"/>
            <a:ext cx="928694" cy="865909"/>
          </a:xfrm>
          <a:prstGeom prst="rect">
            <a:avLst/>
          </a:prstGeom>
        </p:spPr>
      </p:pic>
      <p:sp>
        <p:nvSpPr>
          <p:cNvPr id="6" name="Rettangolo 5"/>
          <p:cNvSpPr/>
          <p:nvPr/>
        </p:nvSpPr>
        <p:spPr>
          <a:xfrm>
            <a:off x="0" y="6429396"/>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p:cNvSpPr/>
          <p:nvPr/>
        </p:nvSpPr>
        <p:spPr>
          <a:xfrm rot="5400000">
            <a:off x="6929466" y="6643698"/>
            <a:ext cx="35716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p:cNvSpPr/>
          <p:nvPr/>
        </p:nvSpPr>
        <p:spPr>
          <a:xfrm>
            <a:off x="0" y="928670"/>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ctangle 2"/>
          <p:cNvSpPr txBox="1">
            <a:spLocks noChangeAspect="1" noChangeArrowheads="1"/>
          </p:cNvSpPr>
          <p:nvPr/>
        </p:nvSpPr>
        <p:spPr>
          <a:xfrm>
            <a:off x="719138" y="34925"/>
            <a:ext cx="5943600" cy="838200"/>
          </a:xfrm>
          <a:prstGeom prst="rect">
            <a:avLst/>
          </a:prstGeom>
        </p:spPr>
        <p:txBody>
          <a:bodyPr vert="horz" lIns="91440" tIns="45720" rIns="91440" bIns="45720" rtlCol="0" anchor="ctr">
            <a:normAutofit fontScale="7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   Motori </a:t>
            </a: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passo-passo (PM): </a:t>
            </a: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introduzione</a:t>
            </a:r>
            <a:endParaRPr kumimoji="0" lang="it-IT" sz="4400" b="0" i="0" u="none" strike="noStrike" kern="1200" cap="none" spc="0" normalizeH="0" baseline="0" noProof="0" dirty="0">
              <a:ln>
                <a:noFill/>
              </a:ln>
              <a:solidFill>
                <a:schemeClr val="tx1"/>
              </a:solidFill>
              <a:effectLst/>
              <a:uLnTx/>
              <a:uFillTx/>
              <a:latin typeface="Monotype Corsiva" pitchFamily="66" charset="0"/>
              <a:ea typeface="+mj-ea"/>
              <a:cs typeface="+mj-cs"/>
            </a:endParaRPr>
          </a:p>
        </p:txBody>
      </p:sp>
      <p:sp>
        <p:nvSpPr>
          <p:cNvPr id="10" name="Segnaposto numero diapositiva 3"/>
          <p:cNvSpPr>
            <a:spLocks noGrp="1"/>
          </p:cNvSpPr>
          <p:nvPr>
            <p:ph type="sldNum" sz="quarter" idx="10"/>
          </p:nvPr>
        </p:nvSpPr>
        <p:spPr>
          <a:xfrm>
            <a:off x="8215338" y="357166"/>
            <a:ext cx="1362075" cy="244475"/>
          </a:xfrm>
        </p:spPr>
        <p:txBody>
          <a:bodyPr/>
          <a:lstStyle/>
          <a:p>
            <a:fld id="{7B296D13-1E9E-43B3-9727-682E680B4833}" type="slidenum">
              <a:rPr lang="it-IT" sz="5400" b="1">
                <a:solidFill>
                  <a:schemeClr val="tx1"/>
                </a:solidFill>
                <a:latin typeface="Monotype Corsiva" pitchFamily="66" charset="0"/>
              </a:rPr>
              <a:pPr/>
              <a:t>2</a:t>
            </a:fld>
            <a:endParaRPr lang="it-IT" sz="5400" b="1" dirty="0">
              <a:solidFill>
                <a:schemeClr val="tx1"/>
              </a:solidFill>
              <a:latin typeface="Monotype Corsiva" pitchFamily="66" charset="0"/>
            </a:endParaRPr>
          </a:p>
        </p:txBody>
      </p:sp>
      <p:sp>
        <p:nvSpPr>
          <p:cNvPr id="11" name="Rettangolo 10"/>
          <p:cNvSpPr/>
          <p:nvPr/>
        </p:nvSpPr>
        <p:spPr>
          <a:xfrm>
            <a:off x="8001024" y="0"/>
            <a:ext cx="114297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Indietro o precedente 11">
            <a:hlinkClick r:id="" action="ppaction://hlinkshowjump?jump=previousslide" highlightClick="1"/>
          </p:cNvPr>
          <p:cNvSpPr/>
          <p:nvPr/>
        </p:nvSpPr>
        <p:spPr>
          <a:xfrm>
            <a:off x="0" y="0"/>
            <a:ext cx="928662" cy="428604"/>
          </a:xfrm>
          <a:prstGeom prst="actionButtonBackPrevious">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Avanti o successivo 12">
            <a:hlinkClick r:id="" action="ppaction://hlinkshowjump?jump=nextslide" highlightClick="1"/>
          </p:cNvPr>
          <p:cNvSpPr/>
          <p:nvPr/>
        </p:nvSpPr>
        <p:spPr>
          <a:xfrm>
            <a:off x="0" y="500042"/>
            <a:ext cx="928662" cy="428628"/>
          </a:xfrm>
          <a:prstGeom prst="actionButtonForwardNex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Rettangolo 14"/>
          <p:cNvSpPr/>
          <p:nvPr/>
        </p:nvSpPr>
        <p:spPr>
          <a:xfrm>
            <a:off x="0" y="1071546"/>
            <a:ext cx="9144000" cy="5286412"/>
          </a:xfrm>
          <a:prstGeom prst="rec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Rettangolo 15"/>
          <p:cNvSpPr/>
          <p:nvPr/>
        </p:nvSpPr>
        <p:spPr>
          <a:xfrm>
            <a:off x="428596" y="1428736"/>
            <a:ext cx="8286808" cy="45720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Rettangolo 16"/>
          <p:cNvSpPr/>
          <p:nvPr/>
        </p:nvSpPr>
        <p:spPr>
          <a:xfrm>
            <a:off x="428596" y="2143116"/>
            <a:ext cx="8286808" cy="2862322"/>
          </a:xfrm>
          <a:prstGeom prst="rect">
            <a:avLst/>
          </a:prstGeom>
        </p:spPr>
        <p:txBody>
          <a:bodyPr wrap="square">
            <a:spAutoFit/>
          </a:bodyPr>
          <a:lstStyle/>
          <a:p>
            <a:r>
              <a:rPr lang="it-IT" dirty="0" smtClean="0"/>
              <a:t>I motori passo </a:t>
            </a:r>
            <a:r>
              <a:rPr lang="it-IT" dirty="0" err="1" smtClean="0"/>
              <a:t>passo</a:t>
            </a:r>
            <a:r>
              <a:rPr lang="it-IT" dirty="0" smtClean="0"/>
              <a:t> che hanno un magnete permanente nel rotore vengono denominati motori a magnete permanente o motori PM. I due fili di ciascun polo sono avvolti insieme e soltanto al terminale vengono separati. I terminali definiscono il 'comune' che deve essere connesso al terminale positivo dell'alimentazione. Quando sul filo A c'è passaggio di corrente il polo 1 produce un polo nord mentre il polo 3 produce un polo sud; analogamente quando sul filo c'è passaggio di corrente la polarità viene invertita. I poli 1 e 3 formano la fase A, i 2 e 4 formano la fase B.</a:t>
            </a:r>
          </a:p>
          <a:p>
            <a:r>
              <a:rPr lang="it-IT" dirty="0" smtClean="0"/>
              <a:t> I motori </a:t>
            </a:r>
            <a:r>
              <a:rPr lang="it-IT" dirty="0" err="1" smtClean="0"/>
              <a:t>passo-passo</a:t>
            </a:r>
            <a:r>
              <a:rPr lang="it-IT" dirty="0" smtClean="0"/>
              <a:t> a magnete permanente sono caratterizzati da silenziosità di funzionamento, alta risoluzione e piccole dimensioni. Sono perciò adatti in modo eccellente per l'azionamento di tutti i tipi di display analogici.</a:t>
            </a:r>
            <a:endParaRPr lang="it-IT"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a:p>
        </p:txBody>
      </p:sp>
      <p:sp>
        <p:nvSpPr>
          <p:cNvPr id="3" name="Sottotitolo 2"/>
          <p:cNvSpPr>
            <a:spLocks noGrp="1"/>
          </p:cNvSpPr>
          <p:nvPr>
            <p:ph type="subTitle" idx="1"/>
          </p:nvPr>
        </p:nvSpPr>
        <p:spPr>
          <a:xfrm>
            <a:off x="0" y="6500834"/>
            <a:ext cx="9144000" cy="1752600"/>
          </a:xfrm>
        </p:spPr>
        <p:txBody>
          <a:bodyPr/>
          <a:lstStyle/>
          <a:p>
            <a:pPr algn="l"/>
            <a:r>
              <a:rPr lang="it-IT" sz="2000" dirty="0" smtClean="0">
                <a:solidFill>
                  <a:schemeClr val="tx1"/>
                </a:solidFill>
              </a:rPr>
              <a:t>© </a:t>
            </a:r>
            <a:r>
              <a:rPr lang="it-IT" sz="2000" dirty="0" smtClean="0">
                <a:solidFill>
                  <a:schemeClr val="tx1"/>
                </a:solidFill>
                <a:latin typeface="Monotype Corsiva" pitchFamily="66" charset="0"/>
              </a:rPr>
              <a:t>Matteo </a:t>
            </a:r>
            <a:r>
              <a:rPr lang="it-IT" sz="2000" dirty="0" err="1" smtClean="0">
                <a:solidFill>
                  <a:schemeClr val="tx1"/>
                </a:solidFill>
                <a:latin typeface="Monotype Corsiva" pitchFamily="66" charset="0"/>
              </a:rPr>
              <a:t>Donatelli</a:t>
            </a:r>
            <a:r>
              <a:rPr lang="it-IT" sz="2000" dirty="0" smtClean="0">
                <a:solidFill>
                  <a:schemeClr val="tx1"/>
                </a:solidFill>
                <a:latin typeface="Monotype Corsiva" pitchFamily="66" charset="0"/>
              </a:rPr>
              <a:t> – Maurizio Di Paolo </a:t>
            </a:r>
            <a:r>
              <a:rPr lang="it-IT" sz="2000" dirty="0" smtClean="0">
                <a:solidFill>
                  <a:schemeClr val="tx1"/>
                </a:solidFill>
                <a:latin typeface="+mj-lt"/>
              </a:rPr>
              <a:t>V</a:t>
            </a:r>
            <a:r>
              <a:rPr lang="it-IT" sz="2000" dirty="0" smtClean="0">
                <a:solidFill>
                  <a:schemeClr val="tx1"/>
                </a:solidFill>
                <a:latin typeface="Monotype Corsiva" pitchFamily="66" charset="0"/>
              </a:rPr>
              <a:t> B Elettronica A.S. 2009/2010           ITIS    Lanciano</a:t>
            </a:r>
            <a:endParaRPr lang="it-IT" sz="2000" dirty="0" smtClean="0">
              <a:solidFill>
                <a:schemeClr val="tx1"/>
              </a:solidFill>
            </a:endParaRPr>
          </a:p>
          <a:p>
            <a:endParaRPr lang="it-IT" dirty="0">
              <a:latin typeface="Monotype Corsiva" pitchFamily="66" charset="0"/>
            </a:endParaRPr>
          </a:p>
        </p:txBody>
      </p:sp>
      <p:pic>
        <p:nvPicPr>
          <p:cNvPr id="5" name="Immagine 4" descr="logo_new.gif">
            <a:hlinkClick r:id="" action="ppaction://hlinkshowjump?jump=firstslide"/>
          </p:cNvPr>
          <p:cNvPicPr>
            <a:picLocks noChangeAspect="1"/>
          </p:cNvPicPr>
          <p:nvPr/>
        </p:nvPicPr>
        <p:blipFill>
          <a:blip r:embed="rId3" cstate="print"/>
          <a:stretch>
            <a:fillRect/>
          </a:stretch>
        </p:blipFill>
        <p:spPr>
          <a:xfrm>
            <a:off x="7215206" y="0"/>
            <a:ext cx="928694" cy="865909"/>
          </a:xfrm>
          <a:prstGeom prst="rect">
            <a:avLst/>
          </a:prstGeom>
        </p:spPr>
      </p:pic>
      <p:sp>
        <p:nvSpPr>
          <p:cNvPr id="6" name="Rettangolo 5"/>
          <p:cNvSpPr/>
          <p:nvPr/>
        </p:nvSpPr>
        <p:spPr>
          <a:xfrm>
            <a:off x="0" y="6429396"/>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p:cNvSpPr/>
          <p:nvPr/>
        </p:nvSpPr>
        <p:spPr>
          <a:xfrm rot="5400000">
            <a:off x="6929466" y="6643698"/>
            <a:ext cx="35716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p:cNvSpPr/>
          <p:nvPr/>
        </p:nvSpPr>
        <p:spPr>
          <a:xfrm>
            <a:off x="0" y="928670"/>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ctangle 2"/>
          <p:cNvSpPr txBox="1">
            <a:spLocks noChangeAspect="1" noChangeArrowheads="1"/>
          </p:cNvSpPr>
          <p:nvPr/>
        </p:nvSpPr>
        <p:spPr>
          <a:xfrm>
            <a:off x="719138" y="34925"/>
            <a:ext cx="5943600" cy="838200"/>
          </a:xfrm>
          <a:prstGeom prst="rect">
            <a:avLst/>
          </a:prstGeom>
        </p:spPr>
        <p:txBody>
          <a:bodyPr vert="horz" lIns="91440" tIns="45720" rIns="91440" bIns="45720" rtlCol="0" anchor="ctr">
            <a:normAutofit fontScale="7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   Motori </a:t>
            </a: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passo-passo (PM): </a:t>
            </a: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introduzione</a:t>
            </a:r>
            <a:endParaRPr kumimoji="0" lang="it-IT" sz="4400" b="0" i="0" u="none" strike="noStrike" kern="1200" cap="none" spc="0" normalizeH="0" baseline="0" noProof="0" dirty="0">
              <a:ln>
                <a:noFill/>
              </a:ln>
              <a:solidFill>
                <a:schemeClr val="tx1"/>
              </a:solidFill>
              <a:effectLst/>
              <a:uLnTx/>
              <a:uFillTx/>
              <a:latin typeface="Monotype Corsiva" pitchFamily="66" charset="0"/>
              <a:ea typeface="+mj-ea"/>
              <a:cs typeface="+mj-cs"/>
            </a:endParaRPr>
          </a:p>
        </p:txBody>
      </p:sp>
      <p:sp>
        <p:nvSpPr>
          <p:cNvPr id="10" name="Segnaposto numero diapositiva 3"/>
          <p:cNvSpPr>
            <a:spLocks noGrp="1"/>
          </p:cNvSpPr>
          <p:nvPr>
            <p:ph type="sldNum" sz="quarter" idx="10"/>
          </p:nvPr>
        </p:nvSpPr>
        <p:spPr>
          <a:xfrm>
            <a:off x="8215338" y="357166"/>
            <a:ext cx="1362075" cy="244475"/>
          </a:xfrm>
        </p:spPr>
        <p:txBody>
          <a:bodyPr/>
          <a:lstStyle/>
          <a:p>
            <a:fld id="{7B296D13-1E9E-43B3-9727-682E680B4833}" type="slidenum">
              <a:rPr lang="it-IT" sz="5400" b="1">
                <a:solidFill>
                  <a:schemeClr val="tx1"/>
                </a:solidFill>
                <a:latin typeface="Monotype Corsiva" pitchFamily="66" charset="0"/>
              </a:rPr>
              <a:pPr/>
              <a:t>3</a:t>
            </a:fld>
            <a:endParaRPr lang="it-IT" sz="5400" b="1" dirty="0">
              <a:solidFill>
                <a:schemeClr val="tx1"/>
              </a:solidFill>
              <a:latin typeface="Monotype Corsiva" pitchFamily="66" charset="0"/>
            </a:endParaRPr>
          </a:p>
        </p:txBody>
      </p:sp>
      <p:sp>
        <p:nvSpPr>
          <p:cNvPr id="11" name="Rettangolo 10"/>
          <p:cNvSpPr/>
          <p:nvPr/>
        </p:nvSpPr>
        <p:spPr>
          <a:xfrm>
            <a:off x="8001024" y="0"/>
            <a:ext cx="114297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Indietro o precedente 11">
            <a:hlinkClick r:id="" action="ppaction://hlinkshowjump?jump=previousslide" highlightClick="1"/>
          </p:cNvPr>
          <p:cNvSpPr/>
          <p:nvPr/>
        </p:nvSpPr>
        <p:spPr>
          <a:xfrm>
            <a:off x="0" y="0"/>
            <a:ext cx="928662" cy="428604"/>
          </a:xfrm>
          <a:prstGeom prst="actionButtonBackPrevious">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Avanti o successivo 12">
            <a:hlinkClick r:id="" action="ppaction://hlinkshowjump?jump=nextslide" highlightClick="1"/>
          </p:cNvPr>
          <p:cNvSpPr/>
          <p:nvPr/>
        </p:nvSpPr>
        <p:spPr>
          <a:xfrm>
            <a:off x="0" y="500042"/>
            <a:ext cx="928662" cy="428628"/>
          </a:xfrm>
          <a:prstGeom prst="actionButtonForwardNex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Rettangolo 14"/>
          <p:cNvSpPr/>
          <p:nvPr/>
        </p:nvSpPr>
        <p:spPr>
          <a:xfrm>
            <a:off x="0" y="1071546"/>
            <a:ext cx="9144000" cy="5286412"/>
          </a:xfrm>
          <a:prstGeom prst="rec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Rettangolo 15"/>
          <p:cNvSpPr/>
          <p:nvPr/>
        </p:nvSpPr>
        <p:spPr>
          <a:xfrm>
            <a:off x="428596" y="1428736"/>
            <a:ext cx="8286808" cy="45720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Rettangolo 16"/>
          <p:cNvSpPr/>
          <p:nvPr/>
        </p:nvSpPr>
        <p:spPr>
          <a:xfrm>
            <a:off x="428596" y="1928802"/>
            <a:ext cx="5786478" cy="3416320"/>
          </a:xfrm>
          <a:prstGeom prst="rect">
            <a:avLst/>
          </a:prstGeom>
        </p:spPr>
        <p:txBody>
          <a:bodyPr wrap="square">
            <a:spAutoFit/>
          </a:bodyPr>
          <a:lstStyle/>
          <a:p>
            <a:r>
              <a:rPr lang="it-IT" dirty="0" smtClean="0"/>
              <a:t>Al fine di facilitare la comprensione del modo di funzionamento (e quindi di pilotaggio) di questo tipo di motore, immaginiamo di semplificarne la costituzione, schematizzando la sua realizzazione con sole 4 espansioni polari dello statore, come in </a:t>
            </a:r>
            <a:r>
              <a:rPr lang="it-IT" b="1" dirty="0" smtClean="0"/>
              <a:t>figura 3</a:t>
            </a:r>
            <a:r>
              <a:rPr lang="it-IT" dirty="0" smtClean="0"/>
              <a:t>. Il rotore – essendo un magnete permanente – sarà provvisto di un polo Nord e di un polo Sud. Gli avvolgimenti A e B sono in serie, in modo che applicando una tensione positiva ad A e negativa a B la corrente può fluire da A </a:t>
            </a:r>
            <a:r>
              <a:rPr lang="it-IT" dirty="0" err="1" smtClean="0"/>
              <a:t>a</a:t>
            </a:r>
            <a:r>
              <a:rPr lang="it-IT" dirty="0" smtClean="0"/>
              <a:t> B, polarizzando in tal modo entrambe le espansioni polari; la stessa cosa dicasi per gli avvolgimenti C e D, anch’essi in serie. A, B, C e D vengono dette anche le “fasi” del motore </a:t>
            </a:r>
            <a:r>
              <a:rPr lang="it-IT" dirty="0" err="1" smtClean="0"/>
              <a:t>passo-passo</a:t>
            </a:r>
            <a:r>
              <a:rPr lang="it-IT" dirty="0" smtClean="0"/>
              <a:t>. </a:t>
            </a:r>
            <a:endParaRPr lang="it-IT" dirty="0"/>
          </a:p>
        </p:txBody>
      </p:sp>
      <p:pic>
        <p:nvPicPr>
          <p:cNvPr id="1026" name="Picture 2"/>
          <p:cNvPicPr>
            <a:picLocks noChangeAspect="1" noChangeArrowheads="1"/>
          </p:cNvPicPr>
          <p:nvPr/>
        </p:nvPicPr>
        <p:blipFill>
          <a:blip r:embed="rId4" cstate="print"/>
          <a:srcRect/>
          <a:stretch>
            <a:fillRect/>
          </a:stretch>
        </p:blipFill>
        <p:spPr bwMode="auto">
          <a:xfrm>
            <a:off x="6143635" y="2285992"/>
            <a:ext cx="2531365" cy="235745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a:p>
        </p:txBody>
      </p:sp>
      <p:sp>
        <p:nvSpPr>
          <p:cNvPr id="3" name="Sottotitolo 2"/>
          <p:cNvSpPr>
            <a:spLocks noGrp="1"/>
          </p:cNvSpPr>
          <p:nvPr>
            <p:ph type="subTitle" idx="1"/>
          </p:nvPr>
        </p:nvSpPr>
        <p:spPr>
          <a:xfrm>
            <a:off x="0" y="6500834"/>
            <a:ext cx="9144000" cy="1752600"/>
          </a:xfrm>
        </p:spPr>
        <p:txBody>
          <a:bodyPr/>
          <a:lstStyle/>
          <a:p>
            <a:pPr algn="l"/>
            <a:r>
              <a:rPr lang="it-IT" sz="2000" dirty="0" smtClean="0">
                <a:solidFill>
                  <a:schemeClr val="tx1"/>
                </a:solidFill>
              </a:rPr>
              <a:t>© </a:t>
            </a:r>
            <a:r>
              <a:rPr lang="it-IT" sz="2000" dirty="0" smtClean="0">
                <a:solidFill>
                  <a:schemeClr val="tx1"/>
                </a:solidFill>
                <a:latin typeface="Monotype Corsiva" pitchFamily="66" charset="0"/>
              </a:rPr>
              <a:t>Matteo </a:t>
            </a:r>
            <a:r>
              <a:rPr lang="it-IT" sz="2000" dirty="0" err="1" smtClean="0">
                <a:solidFill>
                  <a:schemeClr val="tx1"/>
                </a:solidFill>
                <a:latin typeface="Monotype Corsiva" pitchFamily="66" charset="0"/>
              </a:rPr>
              <a:t>Donatelli</a:t>
            </a:r>
            <a:r>
              <a:rPr lang="it-IT" sz="2000" dirty="0" smtClean="0">
                <a:solidFill>
                  <a:schemeClr val="tx1"/>
                </a:solidFill>
                <a:latin typeface="Monotype Corsiva" pitchFamily="66" charset="0"/>
              </a:rPr>
              <a:t> – Maurizio Di Paolo </a:t>
            </a:r>
            <a:r>
              <a:rPr lang="it-IT" sz="2000" dirty="0" smtClean="0">
                <a:solidFill>
                  <a:schemeClr val="tx1"/>
                </a:solidFill>
                <a:latin typeface="+mj-lt"/>
              </a:rPr>
              <a:t>V</a:t>
            </a:r>
            <a:r>
              <a:rPr lang="it-IT" sz="2000" dirty="0" smtClean="0">
                <a:solidFill>
                  <a:schemeClr val="tx1"/>
                </a:solidFill>
                <a:latin typeface="Monotype Corsiva" pitchFamily="66" charset="0"/>
              </a:rPr>
              <a:t> B Elettronica A.S. 2009/2010           ITIS    Lanciano</a:t>
            </a:r>
            <a:endParaRPr lang="it-IT" sz="2000" dirty="0" smtClean="0">
              <a:solidFill>
                <a:schemeClr val="tx1"/>
              </a:solidFill>
            </a:endParaRPr>
          </a:p>
          <a:p>
            <a:endParaRPr lang="it-IT" dirty="0">
              <a:latin typeface="Monotype Corsiva" pitchFamily="66" charset="0"/>
            </a:endParaRPr>
          </a:p>
        </p:txBody>
      </p:sp>
      <p:pic>
        <p:nvPicPr>
          <p:cNvPr id="5" name="Immagine 4" descr="logo_new.gif">
            <a:hlinkClick r:id="" action="ppaction://hlinkshowjump?jump=firstslide"/>
          </p:cNvPr>
          <p:cNvPicPr>
            <a:picLocks noChangeAspect="1"/>
          </p:cNvPicPr>
          <p:nvPr/>
        </p:nvPicPr>
        <p:blipFill>
          <a:blip r:embed="rId3" cstate="print"/>
          <a:stretch>
            <a:fillRect/>
          </a:stretch>
        </p:blipFill>
        <p:spPr>
          <a:xfrm>
            <a:off x="7215206" y="0"/>
            <a:ext cx="928694" cy="865909"/>
          </a:xfrm>
          <a:prstGeom prst="rect">
            <a:avLst/>
          </a:prstGeom>
        </p:spPr>
      </p:pic>
      <p:sp>
        <p:nvSpPr>
          <p:cNvPr id="6" name="Rettangolo 5"/>
          <p:cNvSpPr/>
          <p:nvPr/>
        </p:nvSpPr>
        <p:spPr>
          <a:xfrm>
            <a:off x="0" y="6429396"/>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p:cNvSpPr/>
          <p:nvPr/>
        </p:nvSpPr>
        <p:spPr>
          <a:xfrm rot="5400000">
            <a:off x="6929466" y="6643698"/>
            <a:ext cx="35716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p:cNvSpPr/>
          <p:nvPr/>
        </p:nvSpPr>
        <p:spPr>
          <a:xfrm>
            <a:off x="0" y="928670"/>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ctangle 2"/>
          <p:cNvSpPr txBox="1">
            <a:spLocks noChangeAspect="1" noChangeArrowheads="1"/>
          </p:cNvSpPr>
          <p:nvPr/>
        </p:nvSpPr>
        <p:spPr>
          <a:xfrm>
            <a:off x="719138" y="34925"/>
            <a:ext cx="5943600" cy="838200"/>
          </a:xfrm>
          <a:prstGeom prst="rect">
            <a:avLst/>
          </a:prstGeom>
        </p:spPr>
        <p:txBody>
          <a:bodyPr vert="horz" lIns="91440" tIns="45720" rIns="91440" bIns="45720" rtlCol="0" anchor="ctr">
            <a:normAutofit fontScale="7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   Motori </a:t>
            </a: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passo-passo (PM): </a:t>
            </a: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introduzione</a:t>
            </a:r>
            <a:endParaRPr kumimoji="0" lang="it-IT" sz="4400" b="0" i="0" u="none" strike="noStrike" kern="1200" cap="none" spc="0" normalizeH="0" baseline="0" noProof="0" dirty="0">
              <a:ln>
                <a:noFill/>
              </a:ln>
              <a:solidFill>
                <a:schemeClr val="tx1"/>
              </a:solidFill>
              <a:effectLst/>
              <a:uLnTx/>
              <a:uFillTx/>
              <a:latin typeface="Monotype Corsiva" pitchFamily="66" charset="0"/>
              <a:ea typeface="+mj-ea"/>
              <a:cs typeface="+mj-cs"/>
            </a:endParaRPr>
          </a:p>
        </p:txBody>
      </p:sp>
      <p:sp>
        <p:nvSpPr>
          <p:cNvPr id="10" name="Segnaposto numero diapositiva 3"/>
          <p:cNvSpPr>
            <a:spLocks noGrp="1"/>
          </p:cNvSpPr>
          <p:nvPr>
            <p:ph type="sldNum" sz="quarter" idx="10"/>
          </p:nvPr>
        </p:nvSpPr>
        <p:spPr>
          <a:xfrm>
            <a:off x="8215338" y="357166"/>
            <a:ext cx="1362075" cy="244475"/>
          </a:xfrm>
        </p:spPr>
        <p:txBody>
          <a:bodyPr/>
          <a:lstStyle/>
          <a:p>
            <a:fld id="{7B296D13-1E9E-43B3-9727-682E680B4833}" type="slidenum">
              <a:rPr lang="it-IT" sz="5400" b="1">
                <a:solidFill>
                  <a:schemeClr val="tx1"/>
                </a:solidFill>
                <a:latin typeface="Monotype Corsiva" pitchFamily="66" charset="0"/>
              </a:rPr>
              <a:pPr/>
              <a:t>4</a:t>
            </a:fld>
            <a:endParaRPr lang="it-IT" sz="5400" b="1" dirty="0">
              <a:solidFill>
                <a:schemeClr val="tx1"/>
              </a:solidFill>
              <a:latin typeface="Monotype Corsiva" pitchFamily="66" charset="0"/>
            </a:endParaRPr>
          </a:p>
        </p:txBody>
      </p:sp>
      <p:sp>
        <p:nvSpPr>
          <p:cNvPr id="11" name="Rettangolo 10"/>
          <p:cNvSpPr/>
          <p:nvPr/>
        </p:nvSpPr>
        <p:spPr>
          <a:xfrm>
            <a:off x="8001024" y="0"/>
            <a:ext cx="114297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Indietro o precedente 11">
            <a:hlinkClick r:id="" action="ppaction://hlinkshowjump?jump=previousslide" highlightClick="1"/>
          </p:cNvPr>
          <p:cNvSpPr/>
          <p:nvPr/>
        </p:nvSpPr>
        <p:spPr>
          <a:xfrm>
            <a:off x="0" y="0"/>
            <a:ext cx="928662" cy="428604"/>
          </a:xfrm>
          <a:prstGeom prst="actionButtonBackPrevious">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Avanti o successivo 12">
            <a:hlinkClick r:id="" action="ppaction://hlinkshowjump?jump=nextslide" highlightClick="1"/>
          </p:cNvPr>
          <p:cNvSpPr/>
          <p:nvPr/>
        </p:nvSpPr>
        <p:spPr>
          <a:xfrm>
            <a:off x="0" y="500042"/>
            <a:ext cx="928662" cy="428628"/>
          </a:xfrm>
          <a:prstGeom prst="actionButtonForwardNex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Rettangolo 14"/>
          <p:cNvSpPr/>
          <p:nvPr/>
        </p:nvSpPr>
        <p:spPr>
          <a:xfrm>
            <a:off x="0" y="1071546"/>
            <a:ext cx="9144000" cy="5286412"/>
          </a:xfrm>
          <a:prstGeom prst="rec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Rettangolo 15"/>
          <p:cNvSpPr/>
          <p:nvPr/>
        </p:nvSpPr>
        <p:spPr>
          <a:xfrm>
            <a:off x="428596" y="1428736"/>
            <a:ext cx="8286808" cy="45720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Rettangolo 16"/>
          <p:cNvSpPr/>
          <p:nvPr/>
        </p:nvSpPr>
        <p:spPr>
          <a:xfrm>
            <a:off x="428596" y="1928802"/>
            <a:ext cx="5786478" cy="3416320"/>
          </a:xfrm>
          <a:prstGeom prst="rect">
            <a:avLst/>
          </a:prstGeom>
        </p:spPr>
        <p:txBody>
          <a:bodyPr wrap="square">
            <a:spAutoFit/>
          </a:bodyPr>
          <a:lstStyle/>
          <a:p>
            <a:r>
              <a:rPr lang="it-IT" dirty="0" smtClean="0"/>
              <a:t>La tipica costituzione di un motore passo-passo prevede l’impiego di un rotore a magnete permanente (e quindi privo di avvolgimenti) dotato di un certo numero di “denti”, con lo statore costituito da numerose espansioni polari, alimentate da altrettanti avvolgimenti (vedi </a:t>
            </a:r>
            <a:r>
              <a:rPr lang="it-IT" b="1" dirty="0" smtClean="0"/>
              <a:t>figura 2</a:t>
            </a:r>
            <a:r>
              <a:rPr lang="it-IT" dirty="0" smtClean="0"/>
              <a:t>). Questi avvolgimenti sono collegati in modo da portare esternamente un numero fisso di fili, che può essere di 4, 5 o 6 conduttori. A questi conduttori (fra di loro non intercambiabili) viene applicata la corretta sequenza di impulsi per l’avanzamento del rotore. I “passi” ottenibili – che dipendono dalle modalità costruttive del motore – possono andare da 40 a 200, a seconda dei modelli. </a:t>
            </a:r>
            <a:endParaRPr lang="it-IT" dirty="0"/>
          </a:p>
        </p:txBody>
      </p:sp>
      <p:pic>
        <p:nvPicPr>
          <p:cNvPr id="2050" name="Picture 2"/>
          <p:cNvPicPr>
            <a:picLocks noChangeAspect="1" noChangeArrowheads="1"/>
          </p:cNvPicPr>
          <p:nvPr/>
        </p:nvPicPr>
        <p:blipFill>
          <a:blip r:embed="rId4" cstate="print"/>
          <a:srcRect/>
          <a:stretch>
            <a:fillRect/>
          </a:stretch>
        </p:blipFill>
        <p:spPr bwMode="auto">
          <a:xfrm>
            <a:off x="6143636" y="2357430"/>
            <a:ext cx="2538415" cy="231671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a:p>
        </p:txBody>
      </p:sp>
      <p:sp>
        <p:nvSpPr>
          <p:cNvPr id="3" name="Sottotitolo 2"/>
          <p:cNvSpPr>
            <a:spLocks noGrp="1"/>
          </p:cNvSpPr>
          <p:nvPr>
            <p:ph type="subTitle" idx="1"/>
          </p:nvPr>
        </p:nvSpPr>
        <p:spPr>
          <a:xfrm>
            <a:off x="0" y="6500834"/>
            <a:ext cx="9144000" cy="1752600"/>
          </a:xfrm>
        </p:spPr>
        <p:txBody>
          <a:bodyPr/>
          <a:lstStyle/>
          <a:p>
            <a:pPr algn="l"/>
            <a:r>
              <a:rPr lang="it-IT" sz="2000" dirty="0" smtClean="0">
                <a:solidFill>
                  <a:schemeClr val="tx1"/>
                </a:solidFill>
              </a:rPr>
              <a:t>© </a:t>
            </a:r>
            <a:r>
              <a:rPr lang="it-IT" sz="2000" dirty="0" smtClean="0">
                <a:solidFill>
                  <a:schemeClr val="tx1"/>
                </a:solidFill>
                <a:latin typeface="Monotype Corsiva" pitchFamily="66" charset="0"/>
              </a:rPr>
              <a:t>Matteo </a:t>
            </a:r>
            <a:r>
              <a:rPr lang="it-IT" sz="2000" dirty="0" err="1" smtClean="0">
                <a:solidFill>
                  <a:schemeClr val="tx1"/>
                </a:solidFill>
                <a:latin typeface="Monotype Corsiva" pitchFamily="66" charset="0"/>
              </a:rPr>
              <a:t>Donatelli</a:t>
            </a:r>
            <a:r>
              <a:rPr lang="it-IT" sz="2000" dirty="0" smtClean="0">
                <a:solidFill>
                  <a:schemeClr val="tx1"/>
                </a:solidFill>
                <a:latin typeface="Monotype Corsiva" pitchFamily="66" charset="0"/>
              </a:rPr>
              <a:t> – Maurizio Di Paolo </a:t>
            </a:r>
            <a:r>
              <a:rPr lang="it-IT" sz="2000" dirty="0" smtClean="0">
                <a:solidFill>
                  <a:schemeClr val="tx1"/>
                </a:solidFill>
                <a:latin typeface="+mj-lt"/>
              </a:rPr>
              <a:t>V</a:t>
            </a:r>
            <a:r>
              <a:rPr lang="it-IT" sz="2000" dirty="0" smtClean="0">
                <a:solidFill>
                  <a:schemeClr val="tx1"/>
                </a:solidFill>
                <a:latin typeface="Monotype Corsiva" pitchFamily="66" charset="0"/>
              </a:rPr>
              <a:t> B Elettronica A.S. 2009/2010           ITIS    Lanciano</a:t>
            </a:r>
            <a:endParaRPr lang="it-IT" sz="2000" dirty="0" smtClean="0">
              <a:solidFill>
                <a:schemeClr val="tx1"/>
              </a:solidFill>
            </a:endParaRPr>
          </a:p>
          <a:p>
            <a:endParaRPr lang="it-IT" dirty="0">
              <a:latin typeface="Monotype Corsiva" pitchFamily="66" charset="0"/>
            </a:endParaRPr>
          </a:p>
        </p:txBody>
      </p:sp>
      <p:pic>
        <p:nvPicPr>
          <p:cNvPr id="5" name="Immagine 4" descr="logo_new.gif">
            <a:hlinkClick r:id="" action="ppaction://hlinkshowjump?jump=firstslide"/>
          </p:cNvPr>
          <p:cNvPicPr>
            <a:picLocks noChangeAspect="1"/>
          </p:cNvPicPr>
          <p:nvPr/>
        </p:nvPicPr>
        <p:blipFill>
          <a:blip r:embed="rId3" cstate="print"/>
          <a:stretch>
            <a:fillRect/>
          </a:stretch>
        </p:blipFill>
        <p:spPr>
          <a:xfrm>
            <a:off x="7215206" y="0"/>
            <a:ext cx="928694" cy="865909"/>
          </a:xfrm>
          <a:prstGeom prst="rect">
            <a:avLst/>
          </a:prstGeom>
        </p:spPr>
      </p:pic>
      <p:sp>
        <p:nvSpPr>
          <p:cNvPr id="6" name="Rettangolo 5"/>
          <p:cNvSpPr/>
          <p:nvPr/>
        </p:nvSpPr>
        <p:spPr>
          <a:xfrm>
            <a:off x="0" y="6429396"/>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p:cNvSpPr/>
          <p:nvPr/>
        </p:nvSpPr>
        <p:spPr>
          <a:xfrm rot="5400000">
            <a:off x="6929466" y="6643698"/>
            <a:ext cx="35716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p:cNvSpPr/>
          <p:nvPr/>
        </p:nvSpPr>
        <p:spPr>
          <a:xfrm>
            <a:off x="0" y="928670"/>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ctangle 2"/>
          <p:cNvSpPr txBox="1">
            <a:spLocks noChangeAspect="1" noChangeArrowheads="1"/>
          </p:cNvSpPr>
          <p:nvPr/>
        </p:nvSpPr>
        <p:spPr>
          <a:xfrm>
            <a:off x="719138" y="34925"/>
            <a:ext cx="6424630" cy="838200"/>
          </a:xfrm>
          <a:prstGeom prst="rect">
            <a:avLst/>
          </a:prstGeom>
        </p:spPr>
        <p:txBody>
          <a:bodyPr vert="horz" lIns="91440" tIns="45720" rIns="91440" bIns="45720" rtlCol="0" anchor="ctr">
            <a:normAutofit fontScale="6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   Motori </a:t>
            </a: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passo-passo (PM): schema di principio</a:t>
            </a:r>
            <a:endParaRPr kumimoji="0" lang="it-IT" sz="4400" b="0" i="0" u="none" strike="noStrike" kern="1200" cap="none" spc="0" normalizeH="0" baseline="0" noProof="0" dirty="0">
              <a:ln>
                <a:noFill/>
              </a:ln>
              <a:solidFill>
                <a:schemeClr val="tx1"/>
              </a:solidFill>
              <a:effectLst/>
              <a:uLnTx/>
              <a:uFillTx/>
              <a:latin typeface="Monotype Corsiva" pitchFamily="66" charset="0"/>
              <a:ea typeface="+mj-ea"/>
              <a:cs typeface="+mj-cs"/>
            </a:endParaRPr>
          </a:p>
        </p:txBody>
      </p:sp>
      <p:sp>
        <p:nvSpPr>
          <p:cNvPr id="10" name="Segnaposto numero diapositiva 3"/>
          <p:cNvSpPr>
            <a:spLocks noGrp="1"/>
          </p:cNvSpPr>
          <p:nvPr>
            <p:ph type="sldNum" sz="quarter" idx="10"/>
          </p:nvPr>
        </p:nvSpPr>
        <p:spPr>
          <a:xfrm>
            <a:off x="8215338" y="357166"/>
            <a:ext cx="1362075" cy="244475"/>
          </a:xfrm>
        </p:spPr>
        <p:txBody>
          <a:bodyPr/>
          <a:lstStyle/>
          <a:p>
            <a:fld id="{7B296D13-1E9E-43B3-9727-682E680B4833}" type="slidenum">
              <a:rPr lang="it-IT" sz="5400" b="1">
                <a:solidFill>
                  <a:schemeClr val="tx1"/>
                </a:solidFill>
                <a:latin typeface="Monotype Corsiva" pitchFamily="66" charset="0"/>
              </a:rPr>
              <a:pPr/>
              <a:t>5</a:t>
            </a:fld>
            <a:endParaRPr lang="it-IT" sz="5400" b="1" dirty="0">
              <a:solidFill>
                <a:schemeClr val="tx1"/>
              </a:solidFill>
              <a:latin typeface="Monotype Corsiva" pitchFamily="66" charset="0"/>
            </a:endParaRPr>
          </a:p>
        </p:txBody>
      </p:sp>
      <p:sp>
        <p:nvSpPr>
          <p:cNvPr id="11" name="Rettangolo 10"/>
          <p:cNvSpPr/>
          <p:nvPr/>
        </p:nvSpPr>
        <p:spPr>
          <a:xfrm>
            <a:off x="8001024" y="0"/>
            <a:ext cx="114297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Indietro o precedente 11">
            <a:hlinkClick r:id="" action="ppaction://hlinkshowjump?jump=previousslide" highlightClick="1"/>
          </p:cNvPr>
          <p:cNvSpPr/>
          <p:nvPr/>
        </p:nvSpPr>
        <p:spPr>
          <a:xfrm>
            <a:off x="0" y="0"/>
            <a:ext cx="928662" cy="428604"/>
          </a:xfrm>
          <a:prstGeom prst="actionButtonBackPrevious">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Avanti o successivo 12">
            <a:hlinkClick r:id="" action="ppaction://hlinkshowjump?jump=nextslide" highlightClick="1"/>
          </p:cNvPr>
          <p:cNvSpPr/>
          <p:nvPr/>
        </p:nvSpPr>
        <p:spPr>
          <a:xfrm>
            <a:off x="0" y="500042"/>
            <a:ext cx="928662" cy="428628"/>
          </a:xfrm>
          <a:prstGeom prst="actionButtonForwardNex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Rettangolo 14"/>
          <p:cNvSpPr/>
          <p:nvPr/>
        </p:nvSpPr>
        <p:spPr>
          <a:xfrm>
            <a:off x="0" y="1071546"/>
            <a:ext cx="9144000" cy="5286412"/>
          </a:xfrm>
          <a:prstGeom prst="rec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Rettangolo 15"/>
          <p:cNvSpPr/>
          <p:nvPr/>
        </p:nvSpPr>
        <p:spPr>
          <a:xfrm>
            <a:off x="428596" y="1428736"/>
            <a:ext cx="8286808" cy="45720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Rettangolo 16"/>
          <p:cNvSpPr/>
          <p:nvPr/>
        </p:nvSpPr>
        <p:spPr>
          <a:xfrm>
            <a:off x="428596" y="1428736"/>
            <a:ext cx="5500726" cy="1754326"/>
          </a:xfrm>
          <a:prstGeom prst="rect">
            <a:avLst/>
          </a:prstGeom>
        </p:spPr>
        <p:txBody>
          <a:bodyPr wrap="square">
            <a:spAutoFit/>
          </a:bodyPr>
          <a:lstStyle/>
          <a:p>
            <a:endParaRPr lang="it-IT" dirty="0" smtClean="0"/>
          </a:p>
          <a:p>
            <a:endParaRPr lang="it-IT" dirty="0" smtClean="0"/>
          </a:p>
          <a:p>
            <a:r>
              <a:rPr lang="it-IT" dirty="0" smtClean="0"/>
              <a:t>All'interno </a:t>
            </a:r>
            <a:r>
              <a:rPr lang="it-IT" dirty="0" smtClean="0"/>
              <a:t>del motore vi sono due elettromagneti disposti in maniera ortogonale tra loro che rappresentano lo statore mentre il magnete permanente a due poli nel centro costituisce il rotore (Fig. 2). </a:t>
            </a:r>
            <a:endParaRPr lang="it-IT" dirty="0"/>
          </a:p>
        </p:txBody>
      </p:sp>
      <p:pic>
        <p:nvPicPr>
          <p:cNvPr id="3074" name="Picture 2"/>
          <p:cNvPicPr>
            <a:picLocks noChangeAspect="1" noChangeArrowheads="1"/>
          </p:cNvPicPr>
          <p:nvPr/>
        </p:nvPicPr>
        <p:blipFill>
          <a:blip r:embed="rId4" cstate="print"/>
          <a:srcRect/>
          <a:stretch>
            <a:fillRect/>
          </a:stretch>
        </p:blipFill>
        <p:spPr bwMode="auto">
          <a:xfrm>
            <a:off x="5786446" y="1500174"/>
            <a:ext cx="2914650" cy="2438400"/>
          </a:xfrm>
          <a:prstGeom prst="rect">
            <a:avLst/>
          </a:prstGeom>
          <a:noFill/>
          <a:ln w="9525">
            <a:noFill/>
            <a:miter lim="800000"/>
            <a:headEnd/>
            <a:tailEnd/>
          </a:ln>
        </p:spPr>
      </p:pic>
      <p:sp>
        <p:nvSpPr>
          <p:cNvPr id="18" name="Rettangolo 17"/>
          <p:cNvSpPr/>
          <p:nvPr/>
        </p:nvSpPr>
        <p:spPr>
          <a:xfrm>
            <a:off x="500034" y="3500438"/>
            <a:ext cx="5500726" cy="2308324"/>
          </a:xfrm>
          <a:prstGeom prst="rect">
            <a:avLst/>
          </a:prstGeom>
        </p:spPr>
        <p:txBody>
          <a:bodyPr wrap="square">
            <a:spAutoFit/>
          </a:bodyPr>
          <a:lstStyle/>
          <a:p>
            <a:r>
              <a:rPr lang="it-IT" dirty="0" smtClean="0"/>
              <a:t>Alimentando </a:t>
            </a:r>
            <a:r>
              <a:rPr lang="it-IT" dirty="0" smtClean="0"/>
              <a:t>l’avvolgimento </a:t>
            </a:r>
            <a:r>
              <a:rPr lang="it-IT" dirty="0" err="1" smtClean="0"/>
              <a:t>statorico</a:t>
            </a:r>
            <a:r>
              <a:rPr lang="it-IT" dirty="0" smtClean="0"/>
              <a:t> A-B con una corrente continua costante, all’interno della struttura si genera un campo magnetico che porta il rotore centrale a bloccarsi nella posizione di figura 3; se ora si toglie l’alimentazione alla bobina A-B e si alimenta la bobina C-D con polarità di figura 4, si ottiene una variazione dei poli magnetici </a:t>
            </a:r>
            <a:r>
              <a:rPr lang="it-IT" dirty="0" err="1" smtClean="0"/>
              <a:t>statorici</a:t>
            </a:r>
            <a:r>
              <a:rPr lang="it-IT" dirty="0" smtClean="0"/>
              <a:t> con conseguente rotazione di 90 gradi del rotore in senso orario, come in figura 5.</a:t>
            </a:r>
            <a:endParaRPr lang="it-IT"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a:p>
        </p:txBody>
      </p:sp>
      <p:sp>
        <p:nvSpPr>
          <p:cNvPr id="3" name="Sottotitolo 2"/>
          <p:cNvSpPr>
            <a:spLocks noGrp="1"/>
          </p:cNvSpPr>
          <p:nvPr>
            <p:ph type="subTitle" idx="1"/>
          </p:nvPr>
        </p:nvSpPr>
        <p:spPr>
          <a:xfrm>
            <a:off x="0" y="6500834"/>
            <a:ext cx="9144000" cy="1752600"/>
          </a:xfrm>
        </p:spPr>
        <p:txBody>
          <a:bodyPr/>
          <a:lstStyle/>
          <a:p>
            <a:pPr algn="l"/>
            <a:r>
              <a:rPr lang="it-IT" sz="2000" dirty="0" smtClean="0">
                <a:solidFill>
                  <a:schemeClr val="tx1"/>
                </a:solidFill>
              </a:rPr>
              <a:t>© </a:t>
            </a:r>
            <a:r>
              <a:rPr lang="it-IT" sz="2000" dirty="0" smtClean="0">
                <a:solidFill>
                  <a:schemeClr val="tx1"/>
                </a:solidFill>
                <a:latin typeface="Monotype Corsiva" pitchFamily="66" charset="0"/>
              </a:rPr>
              <a:t>Matteo </a:t>
            </a:r>
            <a:r>
              <a:rPr lang="it-IT" sz="2000" dirty="0" err="1" smtClean="0">
                <a:solidFill>
                  <a:schemeClr val="tx1"/>
                </a:solidFill>
                <a:latin typeface="Monotype Corsiva" pitchFamily="66" charset="0"/>
              </a:rPr>
              <a:t>Donatelli</a:t>
            </a:r>
            <a:r>
              <a:rPr lang="it-IT" sz="2000" dirty="0" smtClean="0">
                <a:solidFill>
                  <a:schemeClr val="tx1"/>
                </a:solidFill>
                <a:latin typeface="Monotype Corsiva" pitchFamily="66" charset="0"/>
              </a:rPr>
              <a:t> – Maurizio Di Paolo </a:t>
            </a:r>
            <a:r>
              <a:rPr lang="it-IT" sz="2000" dirty="0" smtClean="0">
                <a:solidFill>
                  <a:schemeClr val="tx1"/>
                </a:solidFill>
                <a:latin typeface="+mj-lt"/>
              </a:rPr>
              <a:t>V</a:t>
            </a:r>
            <a:r>
              <a:rPr lang="it-IT" sz="2000" dirty="0" smtClean="0">
                <a:solidFill>
                  <a:schemeClr val="tx1"/>
                </a:solidFill>
                <a:latin typeface="Monotype Corsiva" pitchFamily="66" charset="0"/>
              </a:rPr>
              <a:t> B Elettronica A.S. 2009/2010           ITIS    Lanciano</a:t>
            </a:r>
            <a:endParaRPr lang="it-IT" sz="2000" dirty="0" smtClean="0">
              <a:solidFill>
                <a:schemeClr val="tx1"/>
              </a:solidFill>
            </a:endParaRPr>
          </a:p>
          <a:p>
            <a:endParaRPr lang="it-IT" dirty="0">
              <a:latin typeface="Monotype Corsiva" pitchFamily="66" charset="0"/>
            </a:endParaRPr>
          </a:p>
        </p:txBody>
      </p:sp>
      <p:pic>
        <p:nvPicPr>
          <p:cNvPr id="5" name="Immagine 4" descr="logo_new.gif">
            <a:hlinkClick r:id="" action="ppaction://hlinkshowjump?jump=firstslide"/>
          </p:cNvPr>
          <p:cNvPicPr>
            <a:picLocks noChangeAspect="1"/>
          </p:cNvPicPr>
          <p:nvPr/>
        </p:nvPicPr>
        <p:blipFill>
          <a:blip r:embed="rId3" cstate="print"/>
          <a:stretch>
            <a:fillRect/>
          </a:stretch>
        </p:blipFill>
        <p:spPr>
          <a:xfrm>
            <a:off x="7215206" y="0"/>
            <a:ext cx="928694" cy="865909"/>
          </a:xfrm>
          <a:prstGeom prst="rect">
            <a:avLst/>
          </a:prstGeom>
        </p:spPr>
      </p:pic>
      <p:sp>
        <p:nvSpPr>
          <p:cNvPr id="6" name="Rettangolo 5"/>
          <p:cNvSpPr/>
          <p:nvPr/>
        </p:nvSpPr>
        <p:spPr>
          <a:xfrm>
            <a:off x="0" y="6429396"/>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p:cNvSpPr/>
          <p:nvPr/>
        </p:nvSpPr>
        <p:spPr>
          <a:xfrm rot="5400000">
            <a:off x="6929466" y="6643698"/>
            <a:ext cx="35716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p:cNvSpPr/>
          <p:nvPr/>
        </p:nvSpPr>
        <p:spPr>
          <a:xfrm>
            <a:off x="0" y="928670"/>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ctangle 2"/>
          <p:cNvSpPr txBox="1">
            <a:spLocks noChangeAspect="1" noChangeArrowheads="1"/>
          </p:cNvSpPr>
          <p:nvPr/>
        </p:nvSpPr>
        <p:spPr>
          <a:xfrm>
            <a:off x="719138" y="34925"/>
            <a:ext cx="6424630" cy="838200"/>
          </a:xfrm>
          <a:prstGeom prst="rect">
            <a:avLst/>
          </a:prstGeom>
        </p:spPr>
        <p:txBody>
          <a:bodyPr vert="horz" lIns="91440" tIns="45720" rIns="91440" bIns="45720" rtlCol="0" anchor="ctr">
            <a:normAutofit fontScale="6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   Motori </a:t>
            </a: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passo-passo (PM): schema di principio</a:t>
            </a:r>
            <a:endParaRPr kumimoji="0" lang="it-IT" sz="4400" b="0" i="0" u="none" strike="noStrike" kern="1200" cap="none" spc="0" normalizeH="0" baseline="0" noProof="0" dirty="0">
              <a:ln>
                <a:noFill/>
              </a:ln>
              <a:solidFill>
                <a:schemeClr val="tx1"/>
              </a:solidFill>
              <a:effectLst/>
              <a:uLnTx/>
              <a:uFillTx/>
              <a:latin typeface="Monotype Corsiva" pitchFamily="66" charset="0"/>
              <a:ea typeface="+mj-ea"/>
              <a:cs typeface="+mj-cs"/>
            </a:endParaRPr>
          </a:p>
        </p:txBody>
      </p:sp>
      <p:sp>
        <p:nvSpPr>
          <p:cNvPr id="10" name="Segnaposto numero diapositiva 3"/>
          <p:cNvSpPr>
            <a:spLocks noGrp="1"/>
          </p:cNvSpPr>
          <p:nvPr>
            <p:ph type="sldNum" sz="quarter" idx="10"/>
          </p:nvPr>
        </p:nvSpPr>
        <p:spPr>
          <a:xfrm>
            <a:off x="8215338" y="357166"/>
            <a:ext cx="1362075" cy="244475"/>
          </a:xfrm>
        </p:spPr>
        <p:txBody>
          <a:bodyPr/>
          <a:lstStyle/>
          <a:p>
            <a:fld id="{7B296D13-1E9E-43B3-9727-682E680B4833}" type="slidenum">
              <a:rPr lang="it-IT" sz="5400" b="1">
                <a:solidFill>
                  <a:schemeClr val="tx1"/>
                </a:solidFill>
                <a:latin typeface="Monotype Corsiva" pitchFamily="66" charset="0"/>
              </a:rPr>
              <a:pPr/>
              <a:t>6</a:t>
            </a:fld>
            <a:endParaRPr lang="it-IT" sz="5400" b="1" dirty="0">
              <a:solidFill>
                <a:schemeClr val="tx1"/>
              </a:solidFill>
              <a:latin typeface="Monotype Corsiva" pitchFamily="66" charset="0"/>
            </a:endParaRPr>
          </a:p>
        </p:txBody>
      </p:sp>
      <p:sp>
        <p:nvSpPr>
          <p:cNvPr id="11" name="Rettangolo 10"/>
          <p:cNvSpPr/>
          <p:nvPr/>
        </p:nvSpPr>
        <p:spPr>
          <a:xfrm>
            <a:off x="8001024" y="0"/>
            <a:ext cx="114297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Indietro o precedente 11">
            <a:hlinkClick r:id="" action="ppaction://hlinkshowjump?jump=previousslide" highlightClick="1"/>
          </p:cNvPr>
          <p:cNvSpPr/>
          <p:nvPr/>
        </p:nvSpPr>
        <p:spPr>
          <a:xfrm>
            <a:off x="0" y="0"/>
            <a:ext cx="928662" cy="428604"/>
          </a:xfrm>
          <a:prstGeom prst="actionButtonBackPrevious">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Avanti o successivo 12">
            <a:hlinkClick r:id="" action="ppaction://hlinkshowjump?jump=nextslide" highlightClick="1"/>
          </p:cNvPr>
          <p:cNvSpPr/>
          <p:nvPr/>
        </p:nvSpPr>
        <p:spPr>
          <a:xfrm>
            <a:off x="0" y="500042"/>
            <a:ext cx="928662" cy="428628"/>
          </a:xfrm>
          <a:prstGeom prst="actionButtonForwardNex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Rettangolo 14"/>
          <p:cNvSpPr/>
          <p:nvPr/>
        </p:nvSpPr>
        <p:spPr>
          <a:xfrm>
            <a:off x="0" y="1071546"/>
            <a:ext cx="9144000" cy="5286412"/>
          </a:xfrm>
          <a:prstGeom prst="rec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Rettangolo 15"/>
          <p:cNvSpPr/>
          <p:nvPr/>
        </p:nvSpPr>
        <p:spPr>
          <a:xfrm>
            <a:off x="428596" y="1428736"/>
            <a:ext cx="8286808" cy="45720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Rettangolo 16"/>
          <p:cNvSpPr/>
          <p:nvPr/>
        </p:nvSpPr>
        <p:spPr>
          <a:xfrm>
            <a:off x="428596" y="4000504"/>
            <a:ext cx="8286808" cy="1200329"/>
          </a:xfrm>
          <a:prstGeom prst="rect">
            <a:avLst/>
          </a:prstGeom>
        </p:spPr>
        <p:txBody>
          <a:bodyPr wrap="square">
            <a:spAutoFit/>
          </a:bodyPr>
          <a:lstStyle/>
          <a:p>
            <a:r>
              <a:rPr lang="it-IT" dirty="0" smtClean="0"/>
              <a:t>Se </a:t>
            </a:r>
            <a:r>
              <a:rPr lang="it-IT" dirty="0" smtClean="0"/>
              <a:t>ancora togliamo l’alimentazione all’avvolgimento C-D ed alimentiamo A-B, ma con polarità invertita rispetto alla figura 3, si ottiene la situazione della figura 5, con conseguente ulteriore rotazione del rotore di ulteriori 90° in senso orario come illustrato in figura 6. </a:t>
            </a:r>
            <a:endParaRPr lang="it-IT" dirty="0"/>
          </a:p>
        </p:txBody>
      </p:sp>
      <p:pic>
        <p:nvPicPr>
          <p:cNvPr id="4098" name="Picture 2"/>
          <p:cNvPicPr>
            <a:picLocks noChangeAspect="1" noChangeArrowheads="1"/>
          </p:cNvPicPr>
          <p:nvPr/>
        </p:nvPicPr>
        <p:blipFill>
          <a:blip r:embed="rId4" cstate="print"/>
          <a:srcRect/>
          <a:stretch>
            <a:fillRect/>
          </a:stretch>
        </p:blipFill>
        <p:spPr bwMode="auto">
          <a:xfrm>
            <a:off x="785786" y="1428736"/>
            <a:ext cx="7467600" cy="2524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a:p>
        </p:txBody>
      </p:sp>
      <p:sp>
        <p:nvSpPr>
          <p:cNvPr id="3" name="Sottotitolo 2"/>
          <p:cNvSpPr>
            <a:spLocks noGrp="1"/>
          </p:cNvSpPr>
          <p:nvPr>
            <p:ph type="subTitle" idx="1"/>
          </p:nvPr>
        </p:nvSpPr>
        <p:spPr>
          <a:xfrm>
            <a:off x="0" y="6500834"/>
            <a:ext cx="9144000" cy="1752600"/>
          </a:xfrm>
        </p:spPr>
        <p:txBody>
          <a:bodyPr/>
          <a:lstStyle/>
          <a:p>
            <a:pPr algn="l"/>
            <a:r>
              <a:rPr lang="it-IT" sz="2000" dirty="0" smtClean="0">
                <a:solidFill>
                  <a:schemeClr val="tx1"/>
                </a:solidFill>
              </a:rPr>
              <a:t>© </a:t>
            </a:r>
            <a:r>
              <a:rPr lang="it-IT" sz="2000" dirty="0" smtClean="0">
                <a:solidFill>
                  <a:schemeClr val="tx1"/>
                </a:solidFill>
                <a:latin typeface="Monotype Corsiva" pitchFamily="66" charset="0"/>
              </a:rPr>
              <a:t>Matteo </a:t>
            </a:r>
            <a:r>
              <a:rPr lang="it-IT" sz="2000" dirty="0" err="1" smtClean="0">
                <a:solidFill>
                  <a:schemeClr val="tx1"/>
                </a:solidFill>
                <a:latin typeface="Monotype Corsiva" pitchFamily="66" charset="0"/>
              </a:rPr>
              <a:t>Donatelli</a:t>
            </a:r>
            <a:r>
              <a:rPr lang="it-IT" sz="2000" dirty="0" smtClean="0">
                <a:solidFill>
                  <a:schemeClr val="tx1"/>
                </a:solidFill>
                <a:latin typeface="Monotype Corsiva" pitchFamily="66" charset="0"/>
              </a:rPr>
              <a:t> – Maurizio Di Paolo </a:t>
            </a:r>
            <a:r>
              <a:rPr lang="it-IT" sz="2000" dirty="0" smtClean="0">
                <a:solidFill>
                  <a:schemeClr val="tx1"/>
                </a:solidFill>
                <a:latin typeface="+mj-lt"/>
              </a:rPr>
              <a:t>V</a:t>
            </a:r>
            <a:r>
              <a:rPr lang="it-IT" sz="2000" dirty="0" smtClean="0">
                <a:solidFill>
                  <a:schemeClr val="tx1"/>
                </a:solidFill>
                <a:latin typeface="Monotype Corsiva" pitchFamily="66" charset="0"/>
              </a:rPr>
              <a:t> B Elettronica A.S. 2009/2010           ITIS    Lanciano</a:t>
            </a:r>
            <a:endParaRPr lang="it-IT" sz="2000" dirty="0" smtClean="0">
              <a:solidFill>
                <a:schemeClr val="tx1"/>
              </a:solidFill>
            </a:endParaRPr>
          </a:p>
          <a:p>
            <a:endParaRPr lang="it-IT" dirty="0">
              <a:latin typeface="Monotype Corsiva" pitchFamily="66" charset="0"/>
            </a:endParaRPr>
          </a:p>
        </p:txBody>
      </p:sp>
      <p:pic>
        <p:nvPicPr>
          <p:cNvPr id="5" name="Immagine 4" descr="logo_new.gif">
            <a:hlinkClick r:id="" action="ppaction://hlinkshowjump?jump=firstslide"/>
          </p:cNvPr>
          <p:cNvPicPr>
            <a:picLocks noChangeAspect="1"/>
          </p:cNvPicPr>
          <p:nvPr/>
        </p:nvPicPr>
        <p:blipFill>
          <a:blip r:embed="rId3" cstate="print"/>
          <a:stretch>
            <a:fillRect/>
          </a:stretch>
        </p:blipFill>
        <p:spPr>
          <a:xfrm>
            <a:off x="7215206" y="0"/>
            <a:ext cx="928694" cy="865909"/>
          </a:xfrm>
          <a:prstGeom prst="rect">
            <a:avLst/>
          </a:prstGeom>
        </p:spPr>
      </p:pic>
      <p:sp>
        <p:nvSpPr>
          <p:cNvPr id="6" name="Rettangolo 5"/>
          <p:cNvSpPr/>
          <p:nvPr/>
        </p:nvSpPr>
        <p:spPr>
          <a:xfrm>
            <a:off x="0" y="6429396"/>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p:cNvSpPr/>
          <p:nvPr/>
        </p:nvSpPr>
        <p:spPr>
          <a:xfrm rot="5400000">
            <a:off x="6929466" y="6643698"/>
            <a:ext cx="35716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p:cNvSpPr/>
          <p:nvPr/>
        </p:nvSpPr>
        <p:spPr>
          <a:xfrm>
            <a:off x="0" y="928670"/>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ctangle 2"/>
          <p:cNvSpPr txBox="1">
            <a:spLocks noChangeAspect="1" noChangeArrowheads="1"/>
          </p:cNvSpPr>
          <p:nvPr/>
        </p:nvSpPr>
        <p:spPr>
          <a:xfrm>
            <a:off x="719138" y="34925"/>
            <a:ext cx="6424630" cy="838200"/>
          </a:xfrm>
          <a:prstGeom prst="rect">
            <a:avLst/>
          </a:prstGeom>
        </p:spPr>
        <p:txBody>
          <a:bodyPr vert="horz" lIns="91440" tIns="45720" rIns="91440" bIns="45720" rtlCol="0" anchor="ctr">
            <a:normAutofit fontScale="6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   Motori </a:t>
            </a: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passo-passo (PM): schema di principio</a:t>
            </a:r>
            <a:endParaRPr kumimoji="0" lang="it-IT" sz="4400" b="0" i="0" u="none" strike="noStrike" kern="1200" cap="none" spc="0" normalizeH="0" baseline="0" noProof="0" dirty="0">
              <a:ln>
                <a:noFill/>
              </a:ln>
              <a:solidFill>
                <a:schemeClr val="tx1"/>
              </a:solidFill>
              <a:effectLst/>
              <a:uLnTx/>
              <a:uFillTx/>
              <a:latin typeface="Monotype Corsiva" pitchFamily="66" charset="0"/>
              <a:ea typeface="+mj-ea"/>
              <a:cs typeface="+mj-cs"/>
            </a:endParaRPr>
          </a:p>
        </p:txBody>
      </p:sp>
      <p:sp>
        <p:nvSpPr>
          <p:cNvPr id="10" name="Segnaposto numero diapositiva 3"/>
          <p:cNvSpPr>
            <a:spLocks noGrp="1"/>
          </p:cNvSpPr>
          <p:nvPr>
            <p:ph type="sldNum" sz="quarter" idx="10"/>
          </p:nvPr>
        </p:nvSpPr>
        <p:spPr>
          <a:xfrm>
            <a:off x="8215338" y="357166"/>
            <a:ext cx="1362075" cy="244475"/>
          </a:xfrm>
        </p:spPr>
        <p:txBody>
          <a:bodyPr/>
          <a:lstStyle/>
          <a:p>
            <a:fld id="{7B296D13-1E9E-43B3-9727-682E680B4833}" type="slidenum">
              <a:rPr lang="it-IT" sz="5400" b="1">
                <a:solidFill>
                  <a:schemeClr val="tx1"/>
                </a:solidFill>
                <a:latin typeface="Monotype Corsiva" pitchFamily="66" charset="0"/>
              </a:rPr>
              <a:pPr/>
              <a:t>7</a:t>
            </a:fld>
            <a:endParaRPr lang="it-IT" sz="5400" b="1" dirty="0">
              <a:solidFill>
                <a:schemeClr val="tx1"/>
              </a:solidFill>
              <a:latin typeface="Monotype Corsiva" pitchFamily="66" charset="0"/>
            </a:endParaRPr>
          </a:p>
        </p:txBody>
      </p:sp>
      <p:sp>
        <p:nvSpPr>
          <p:cNvPr id="11" name="Rettangolo 10"/>
          <p:cNvSpPr/>
          <p:nvPr/>
        </p:nvSpPr>
        <p:spPr>
          <a:xfrm>
            <a:off x="8001024" y="0"/>
            <a:ext cx="114297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Indietro o precedente 11">
            <a:hlinkClick r:id="" action="ppaction://hlinkshowjump?jump=previousslide" highlightClick="1"/>
          </p:cNvPr>
          <p:cNvSpPr/>
          <p:nvPr/>
        </p:nvSpPr>
        <p:spPr>
          <a:xfrm>
            <a:off x="0" y="0"/>
            <a:ext cx="928662" cy="428604"/>
          </a:xfrm>
          <a:prstGeom prst="actionButtonBackPrevious">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Avanti o successivo 12">
            <a:hlinkClick r:id="" action="ppaction://hlinkshowjump?jump=nextslide" highlightClick="1"/>
          </p:cNvPr>
          <p:cNvSpPr/>
          <p:nvPr/>
        </p:nvSpPr>
        <p:spPr>
          <a:xfrm>
            <a:off x="0" y="500042"/>
            <a:ext cx="928662" cy="428628"/>
          </a:xfrm>
          <a:prstGeom prst="actionButtonForwardNex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Rettangolo 14"/>
          <p:cNvSpPr/>
          <p:nvPr/>
        </p:nvSpPr>
        <p:spPr>
          <a:xfrm>
            <a:off x="0" y="1071546"/>
            <a:ext cx="9144000" cy="5286412"/>
          </a:xfrm>
          <a:prstGeom prst="rec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Rettangolo 15"/>
          <p:cNvSpPr/>
          <p:nvPr/>
        </p:nvSpPr>
        <p:spPr>
          <a:xfrm>
            <a:off x="428596" y="1428736"/>
            <a:ext cx="8286808" cy="45720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Rettangolo 16"/>
          <p:cNvSpPr/>
          <p:nvPr/>
        </p:nvSpPr>
        <p:spPr>
          <a:xfrm>
            <a:off x="428596" y="4214818"/>
            <a:ext cx="8286808" cy="1200329"/>
          </a:xfrm>
          <a:prstGeom prst="rect">
            <a:avLst/>
          </a:prstGeom>
        </p:spPr>
        <p:txBody>
          <a:bodyPr wrap="square">
            <a:spAutoFit/>
          </a:bodyPr>
          <a:lstStyle/>
          <a:p>
            <a:r>
              <a:rPr lang="it-IT" dirty="0" smtClean="0"/>
              <a:t>Quindi invertendo il senso della corrente prima in uno statore poi nell'altro si ottiene uno spostamento angolare del rotore di 90 gradi ogni volta. </a:t>
            </a:r>
            <a:r>
              <a:rPr lang="it-IT" dirty="0" smtClean="0"/>
              <a:t>Ovviamente</a:t>
            </a:r>
            <a:r>
              <a:rPr lang="it-IT" dirty="0" smtClean="0"/>
              <a:t>, per invertire il senso di rotazione del motore basta rovesciare la sequenza d'eccitazione degli elettromagneti. </a:t>
            </a:r>
            <a:endParaRPr lang="it-IT" dirty="0"/>
          </a:p>
        </p:txBody>
      </p:sp>
      <p:pic>
        <p:nvPicPr>
          <p:cNvPr id="5122" name="Picture 2"/>
          <p:cNvPicPr>
            <a:picLocks noChangeAspect="1" noChangeArrowheads="1"/>
          </p:cNvPicPr>
          <p:nvPr/>
        </p:nvPicPr>
        <p:blipFill>
          <a:blip r:embed="rId4" cstate="print"/>
          <a:srcRect/>
          <a:stretch>
            <a:fillRect/>
          </a:stretch>
        </p:blipFill>
        <p:spPr bwMode="auto">
          <a:xfrm>
            <a:off x="1928794" y="1500174"/>
            <a:ext cx="5324475" cy="2562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a:p>
        </p:txBody>
      </p:sp>
      <p:sp>
        <p:nvSpPr>
          <p:cNvPr id="3" name="Sottotitolo 2"/>
          <p:cNvSpPr>
            <a:spLocks noGrp="1"/>
          </p:cNvSpPr>
          <p:nvPr>
            <p:ph type="subTitle" idx="1"/>
          </p:nvPr>
        </p:nvSpPr>
        <p:spPr>
          <a:xfrm>
            <a:off x="0" y="6500834"/>
            <a:ext cx="9144000" cy="1752600"/>
          </a:xfrm>
        </p:spPr>
        <p:txBody>
          <a:bodyPr/>
          <a:lstStyle/>
          <a:p>
            <a:pPr algn="l"/>
            <a:r>
              <a:rPr lang="it-IT" sz="2000" dirty="0" smtClean="0">
                <a:solidFill>
                  <a:schemeClr val="tx1"/>
                </a:solidFill>
              </a:rPr>
              <a:t>© </a:t>
            </a:r>
            <a:r>
              <a:rPr lang="it-IT" sz="2000" dirty="0" smtClean="0">
                <a:solidFill>
                  <a:schemeClr val="tx1"/>
                </a:solidFill>
                <a:latin typeface="Monotype Corsiva" pitchFamily="66" charset="0"/>
              </a:rPr>
              <a:t>Matteo </a:t>
            </a:r>
            <a:r>
              <a:rPr lang="it-IT" sz="2000" dirty="0" err="1" smtClean="0">
                <a:solidFill>
                  <a:schemeClr val="tx1"/>
                </a:solidFill>
                <a:latin typeface="Monotype Corsiva" pitchFamily="66" charset="0"/>
              </a:rPr>
              <a:t>Donatelli</a:t>
            </a:r>
            <a:r>
              <a:rPr lang="it-IT" sz="2000" dirty="0" smtClean="0">
                <a:solidFill>
                  <a:schemeClr val="tx1"/>
                </a:solidFill>
                <a:latin typeface="Monotype Corsiva" pitchFamily="66" charset="0"/>
              </a:rPr>
              <a:t> – Maurizio Di Paolo </a:t>
            </a:r>
            <a:r>
              <a:rPr lang="it-IT" sz="2000" dirty="0" smtClean="0">
                <a:solidFill>
                  <a:schemeClr val="tx1"/>
                </a:solidFill>
                <a:latin typeface="+mj-lt"/>
              </a:rPr>
              <a:t>V</a:t>
            </a:r>
            <a:r>
              <a:rPr lang="it-IT" sz="2000" dirty="0" smtClean="0">
                <a:solidFill>
                  <a:schemeClr val="tx1"/>
                </a:solidFill>
                <a:latin typeface="Monotype Corsiva" pitchFamily="66" charset="0"/>
              </a:rPr>
              <a:t> B Elettronica A.S. 2009/2010           ITIS    Lanciano</a:t>
            </a:r>
            <a:endParaRPr lang="it-IT" sz="2000" dirty="0" smtClean="0">
              <a:solidFill>
                <a:schemeClr val="tx1"/>
              </a:solidFill>
            </a:endParaRPr>
          </a:p>
          <a:p>
            <a:endParaRPr lang="it-IT" dirty="0">
              <a:latin typeface="Monotype Corsiva" pitchFamily="66" charset="0"/>
            </a:endParaRPr>
          </a:p>
        </p:txBody>
      </p:sp>
      <p:pic>
        <p:nvPicPr>
          <p:cNvPr id="5" name="Immagine 4" descr="logo_new.gif">
            <a:hlinkClick r:id="" action="ppaction://hlinkshowjump?jump=firstslide"/>
          </p:cNvPr>
          <p:cNvPicPr>
            <a:picLocks noChangeAspect="1"/>
          </p:cNvPicPr>
          <p:nvPr/>
        </p:nvPicPr>
        <p:blipFill>
          <a:blip r:embed="rId3" cstate="print"/>
          <a:stretch>
            <a:fillRect/>
          </a:stretch>
        </p:blipFill>
        <p:spPr>
          <a:xfrm>
            <a:off x="7215206" y="0"/>
            <a:ext cx="928694" cy="865909"/>
          </a:xfrm>
          <a:prstGeom prst="rect">
            <a:avLst/>
          </a:prstGeom>
        </p:spPr>
      </p:pic>
      <p:sp>
        <p:nvSpPr>
          <p:cNvPr id="6" name="Rettangolo 5"/>
          <p:cNvSpPr/>
          <p:nvPr/>
        </p:nvSpPr>
        <p:spPr>
          <a:xfrm>
            <a:off x="0" y="6429396"/>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p:cNvSpPr/>
          <p:nvPr/>
        </p:nvSpPr>
        <p:spPr>
          <a:xfrm rot="5400000">
            <a:off x="6929466" y="6643698"/>
            <a:ext cx="35716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p:cNvSpPr/>
          <p:nvPr/>
        </p:nvSpPr>
        <p:spPr>
          <a:xfrm>
            <a:off x="0" y="928670"/>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ctangle 2"/>
          <p:cNvSpPr txBox="1">
            <a:spLocks noChangeAspect="1" noChangeArrowheads="1"/>
          </p:cNvSpPr>
          <p:nvPr/>
        </p:nvSpPr>
        <p:spPr>
          <a:xfrm>
            <a:off x="719138" y="34925"/>
            <a:ext cx="6424630" cy="838200"/>
          </a:xfrm>
          <a:prstGeom prst="rect">
            <a:avLst/>
          </a:prstGeom>
        </p:spPr>
        <p:txBody>
          <a:bodyPr vert="horz" lIns="91440" tIns="45720" rIns="91440" bIns="45720" rtlCol="0" anchor="ctr">
            <a:normAutofit fontScale="6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   Motori </a:t>
            </a: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passo-passo (PM): schema di principio</a:t>
            </a:r>
            <a:endParaRPr kumimoji="0" lang="it-IT" sz="4400" b="0" i="0" u="none" strike="noStrike" kern="1200" cap="none" spc="0" normalizeH="0" baseline="0" noProof="0" dirty="0">
              <a:ln>
                <a:noFill/>
              </a:ln>
              <a:solidFill>
                <a:schemeClr val="tx1"/>
              </a:solidFill>
              <a:effectLst/>
              <a:uLnTx/>
              <a:uFillTx/>
              <a:latin typeface="Monotype Corsiva" pitchFamily="66" charset="0"/>
              <a:ea typeface="+mj-ea"/>
              <a:cs typeface="+mj-cs"/>
            </a:endParaRPr>
          </a:p>
        </p:txBody>
      </p:sp>
      <p:sp>
        <p:nvSpPr>
          <p:cNvPr id="10" name="Segnaposto numero diapositiva 3"/>
          <p:cNvSpPr>
            <a:spLocks noGrp="1"/>
          </p:cNvSpPr>
          <p:nvPr>
            <p:ph type="sldNum" sz="quarter" idx="10"/>
          </p:nvPr>
        </p:nvSpPr>
        <p:spPr>
          <a:xfrm>
            <a:off x="8215338" y="357166"/>
            <a:ext cx="1362075" cy="244475"/>
          </a:xfrm>
        </p:spPr>
        <p:txBody>
          <a:bodyPr/>
          <a:lstStyle/>
          <a:p>
            <a:fld id="{7B296D13-1E9E-43B3-9727-682E680B4833}" type="slidenum">
              <a:rPr lang="it-IT" sz="5400" b="1">
                <a:solidFill>
                  <a:schemeClr val="tx1"/>
                </a:solidFill>
                <a:latin typeface="Monotype Corsiva" pitchFamily="66" charset="0"/>
              </a:rPr>
              <a:pPr/>
              <a:t>8</a:t>
            </a:fld>
            <a:endParaRPr lang="it-IT" sz="5400" b="1" dirty="0">
              <a:solidFill>
                <a:schemeClr val="tx1"/>
              </a:solidFill>
              <a:latin typeface="Monotype Corsiva" pitchFamily="66" charset="0"/>
            </a:endParaRPr>
          </a:p>
        </p:txBody>
      </p:sp>
      <p:sp>
        <p:nvSpPr>
          <p:cNvPr id="11" name="Rettangolo 10"/>
          <p:cNvSpPr/>
          <p:nvPr/>
        </p:nvSpPr>
        <p:spPr>
          <a:xfrm>
            <a:off x="8001024" y="0"/>
            <a:ext cx="114297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Indietro o precedente 11">
            <a:hlinkClick r:id="" action="ppaction://hlinkshowjump?jump=previousslide" highlightClick="1"/>
          </p:cNvPr>
          <p:cNvSpPr/>
          <p:nvPr/>
        </p:nvSpPr>
        <p:spPr>
          <a:xfrm>
            <a:off x="0" y="0"/>
            <a:ext cx="928662" cy="428604"/>
          </a:xfrm>
          <a:prstGeom prst="actionButtonBackPrevious">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Avanti o successivo 12">
            <a:hlinkClick r:id="" action="ppaction://hlinkshowjump?jump=nextslide" highlightClick="1"/>
          </p:cNvPr>
          <p:cNvSpPr/>
          <p:nvPr/>
        </p:nvSpPr>
        <p:spPr>
          <a:xfrm>
            <a:off x="0" y="500042"/>
            <a:ext cx="928662" cy="428628"/>
          </a:xfrm>
          <a:prstGeom prst="actionButtonForwardNex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Rettangolo 14"/>
          <p:cNvSpPr/>
          <p:nvPr/>
        </p:nvSpPr>
        <p:spPr>
          <a:xfrm>
            <a:off x="0" y="1071546"/>
            <a:ext cx="9144000" cy="5286412"/>
          </a:xfrm>
          <a:prstGeom prst="rec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Rettangolo 15"/>
          <p:cNvSpPr/>
          <p:nvPr/>
        </p:nvSpPr>
        <p:spPr>
          <a:xfrm>
            <a:off x="428596" y="1428736"/>
            <a:ext cx="8286808" cy="45720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Rettangolo 16"/>
          <p:cNvSpPr/>
          <p:nvPr/>
        </p:nvSpPr>
        <p:spPr>
          <a:xfrm>
            <a:off x="428596" y="1428736"/>
            <a:ext cx="8286808" cy="1200329"/>
          </a:xfrm>
          <a:prstGeom prst="rect">
            <a:avLst/>
          </a:prstGeom>
        </p:spPr>
        <p:txBody>
          <a:bodyPr wrap="square">
            <a:spAutoFit/>
          </a:bodyPr>
          <a:lstStyle/>
          <a:p>
            <a:r>
              <a:rPr lang="it-IT" dirty="0" smtClean="0"/>
              <a:t>Il funzionamento sopra descritto, che si ottiene alimentando una fase alla volta, è del tipo a "passo intero" o "full </a:t>
            </a:r>
            <a:r>
              <a:rPr lang="it-IT" dirty="0" err="1" smtClean="0"/>
              <a:t>step</a:t>
            </a:r>
            <a:r>
              <a:rPr lang="it-IT" dirty="0" smtClean="0"/>
              <a:t>"; una sequenza completa d’alimentazione comprende quattro passi e l’ottenimento di una rotazione continua corrisponde alla seguente sequenza di alimentazione:</a:t>
            </a:r>
            <a:endParaRPr lang="it-IT" dirty="0"/>
          </a:p>
        </p:txBody>
      </p:sp>
      <p:pic>
        <p:nvPicPr>
          <p:cNvPr id="6146" name="Picture 2"/>
          <p:cNvPicPr>
            <a:picLocks noChangeAspect="1" noChangeArrowheads="1"/>
          </p:cNvPicPr>
          <p:nvPr/>
        </p:nvPicPr>
        <p:blipFill>
          <a:blip r:embed="rId4" cstate="print"/>
          <a:srcRect/>
          <a:stretch>
            <a:fillRect/>
          </a:stretch>
        </p:blipFill>
        <p:spPr bwMode="auto">
          <a:xfrm>
            <a:off x="2928926" y="2643182"/>
            <a:ext cx="3019195" cy="1220526"/>
          </a:xfrm>
          <a:prstGeom prst="rect">
            <a:avLst/>
          </a:prstGeom>
          <a:noFill/>
          <a:ln w="9525">
            <a:noFill/>
            <a:miter lim="800000"/>
            <a:headEnd/>
            <a:tailEnd/>
          </a:ln>
        </p:spPr>
      </p:pic>
      <p:sp>
        <p:nvSpPr>
          <p:cNvPr id="18" name="Rettangolo 17"/>
          <p:cNvSpPr/>
          <p:nvPr/>
        </p:nvSpPr>
        <p:spPr>
          <a:xfrm>
            <a:off x="428596" y="3857628"/>
            <a:ext cx="8286808" cy="646331"/>
          </a:xfrm>
          <a:prstGeom prst="rect">
            <a:avLst/>
          </a:prstGeom>
        </p:spPr>
        <p:txBody>
          <a:bodyPr wrap="square">
            <a:spAutoFit/>
          </a:bodyPr>
          <a:lstStyle/>
          <a:p>
            <a:r>
              <a:rPr lang="it-IT" dirty="0" smtClean="0"/>
              <a:t>Per ottenere rotazioni di 90° si può anche alimentare due bobine alla volta. Il rotore in questo caso si dispone a 45° rispetto alle posizioni precedenti. (Fig. 8)</a:t>
            </a:r>
            <a:endParaRPr lang="it-IT" dirty="0"/>
          </a:p>
        </p:txBody>
      </p:sp>
      <p:pic>
        <p:nvPicPr>
          <p:cNvPr id="6147" name="Picture 3"/>
          <p:cNvPicPr>
            <a:picLocks noChangeAspect="1" noChangeArrowheads="1"/>
          </p:cNvPicPr>
          <p:nvPr/>
        </p:nvPicPr>
        <p:blipFill>
          <a:blip r:embed="rId5" cstate="print"/>
          <a:srcRect/>
          <a:stretch>
            <a:fillRect/>
          </a:stretch>
        </p:blipFill>
        <p:spPr bwMode="auto">
          <a:xfrm>
            <a:off x="785786" y="4572008"/>
            <a:ext cx="7505700" cy="14001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a:p>
        </p:txBody>
      </p:sp>
      <p:sp>
        <p:nvSpPr>
          <p:cNvPr id="3" name="Sottotitolo 2"/>
          <p:cNvSpPr>
            <a:spLocks noGrp="1"/>
          </p:cNvSpPr>
          <p:nvPr>
            <p:ph type="subTitle" idx="1"/>
          </p:nvPr>
        </p:nvSpPr>
        <p:spPr>
          <a:xfrm>
            <a:off x="0" y="6500834"/>
            <a:ext cx="9144000" cy="1752600"/>
          </a:xfrm>
        </p:spPr>
        <p:txBody>
          <a:bodyPr/>
          <a:lstStyle/>
          <a:p>
            <a:pPr algn="l"/>
            <a:r>
              <a:rPr lang="it-IT" sz="2000" dirty="0" smtClean="0">
                <a:solidFill>
                  <a:schemeClr val="tx1"/>
                </a:solidFill>
              </a:rPr>
              <a:t>© </a:t>
            </a:r>
            <a:r>
              <a:rPr lang="it-IT" sz="2000" dirty="0" smtClean="0">
                <a:solidFill>
                  <a:schemeClr val="tx1"/>
                </a:solidFill>
                <a:latin typeface="Monotype Corsiva" pitchFamily="66" charset="0"/>
              </a:rPr>
              <a:t>Matteo </a:t>
            </a:r>
            <a:r>
              <a:rPr lang="it-IT" sz="2000" dirty="0" err="1" smtClean="0">
                <a:solidFill>
                  <a:schemeClr val="tx1"/>
                </a:solidFill>
                <a:latin typeface="Monotype Corsiva" pitchFamily="66" charset="0"/>
              </a:rPr>
              <a:t>Donatelli</a:t>
            </a:r>
            <a:r>
              <a:rPr lang="it-IT" sz="2000" dirty="0" smtClean="0">
                <a:solidFill>
                  <a:schemeClr val="tx1"/>
                </a:solidFill>
                <a:latin typeface="Monotype Corsiva" pitchFamily="66" charset="0"/>
              </a:rPr>
              <a:t> – Maurizio Di Paolo </a:t>
            </a:r>
            <a:r>
              <a:rPr lang="it-IT" sz="2000" dirty="0" smtClean="0">
                <a:solidFill>
                  <a:schemeClr val="tx1"/>
                </a:solidFill>
                <a:latin typeface="+mj-lt"/>
              </a:rPr>
              <a:t>V</a:t>
            </a:r>
            <a:r>
              <a:rPr lang="it-IT" sz="2000" dirty="0" smtClean="0">
                <a:solidFill>
                  <a:schemeClr val="tx1"/>
                </a:solidFill>
                <a:latin typeface="Monotype Corsiva" pitchFamily="66" charset="0"/>
              </a:rPr>
              <a:t> B Elettronica A.S. 2009/2010           ITIS    Lanciano</a:t>
            </a:r>
            <a:endParaRPr lang="it-IT" sz="2000" dirty="0" smtClean="0">
              <a:solidFill>
                <a:schemeClr val="tx1"/>
              </a:solidFill>
            </a:endParaRPr>
          </a:p>
          <a:p>
            <a:endParaRPr lang="it-IT" dirty="0">
              <a:latin typeface="Monotype Corsiva" pitchFamily="66" charset="0"/>
            </a:endParaRPr>
          </a:p>
        </p:txBody>
      </p:sp>
      <p:pic>
        <p:nvPicPr>
          <p:cNvPr id="5" name="Immagine 4" descr="logo_new.gif">
            <a:hlinkClick r:id="" action="ppaction://hlinkshowjump?jump=firstslide"/>
          </p:cNvPr>
          <p:cNvPicPr>
            <a:picLocks noChangeAspect="1"/>
          </p:cNvPicPr>
          <p:nvPr/>
        </p:nvPicPr>
        <p:blipFill>
          <a:blip r:embed="rId3" cstate="print"/>
          <a:stretch>
            <a:fillRect/>
          </a:stretch>
        </p:blipFill>
        <p:spPr>
          <a:xfrm>
            <a:off x="7215206" y="0"/>
            <a:ext cx="928694" cy="865909"/>
          </a:xfrm>
          <a:prstGeom prst="rect">
            <a:avLst/>
          </a:prstGeom>
        </p:spPr>
      </p:pic>
      <p:sp>
        <p:nvSpPr>
          <p:cNvPr id="6" name="Rettangolo 5"/>
          <p:cNvSpPr/>
          <p:nvPr/>
        </p:nvSpPr>
        <p:spPr>
          <a:xfrm>
            <a:off x="0" y="6429396"/>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p:cNvSpPr/>
          <p:nvPr/>
        </p:nvSpPr>
        <p:spPr>
          <a:xfrm rot="5400000">
            <a:off x="6929466" y="6643698"/>
            <a:ext cx="35716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p:cNvSpPr/>
          <p:nvPr/>
        </p:nvSpPr>
        <p:spPr>
          <a:xfrm>
            <a:off x="0" y="928670"/>
            <a:ext cx="9144000"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ctangle 2"/>
          <p:cNvSpPr txBox="1">
            <a:spLocks noChangeAspect="1" noChangeArrowheads="1"/>
          </p:cNvSpPr>
          <p:nvPr/>
        </p:nvSpPr>
        <p:spPr>
          <a:xfrm>
            <a:off x="719138" y="34925"/>
            <a:ext cx="6424630" cy="838200"/>
          </a:xfrm>
          <a:prstGeom prst="rect">
            <a:avLst/>
          </a:prstGeom>
        </p:spPr>
        <p:txBody>
          <a:bodyPr vert="horz" lIns="91440" tIns="45720" rIns="91440" bIns="45720" rtlCol="0" anchor="ctr">
            <a:normAutofit fontScale="6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   Motori </a:t>
            </a:r>
            <a:r>
              <a:rPr kumimoji="0" lang="it-IT" sz="4400" b="0" i="0" u="none" strike="noStrike" kern="1200" cap="none" spc="0" normalizeH="0" baseline="0" noProof="0" dirty="0" smtClean="0">
                <a:ln>
                  <a:noFill/>
                </a:ln>
                <a:solidFill>
                  <a:schemeClr val="tx1"/>
                </a:solidFill>
                <a:effectLst/>
                <a:uLnTx/>
                <a:uFillTx/>
                <a:latin typeface="Monotype Corsiva" pitchFamily="66" charset="0"/>
                <a:ea typeface="+mj-ea"/>
                <a:cs typeface="+mj-cs"/>
              </a:rPr>
              <a:t>passo-passo (PM): schema di principio</a:t>
            </a:r>
            <a:endParaRPr kumimoji="0" lang="it-IT" sz="4400" b="0" i="0" u="none" strike="noStrike" kern="1200" cap="none" spc="0" normalizeH="0" baseline="0" noProof="0" dirty="0">
              <a:ln>
                <a:noFill/>
              </a:ln>
              <a:solidFill>
                <a:schemeClr val="tx1"/>
              </a:solidFill>
              <a:effectLst/>
              <a:uLnTx/>
              <a:uFillTx/>
              <a:latin typeface="Monotype Corsiva" pitchFamily="66" charset="0"/>
              <a:ea typeface="+mj-ea"/>
              <a:cs typeface="+mj-cs"/>
            </a:endParaRPr>
          </a:p>
        </p:txBody>
      </p:sp>
      <p:sp>
        <p:nvSpPr>
          <p:cNvPr id="10" name="Segnaposto numero diapositiva 3"/>
          <p:cNvSpPr>
            <a:spLocks noGrp="1"/>
          </p:cNvSpPr>
          <p:nvPr>
            <p:ph type="sldNum" sz="quarter" idx="10"/>
          </p:nvPr>
        </p:nvSpPr>
        <p:spPr>
          <a:xfrm>
            <a:off x="8215338" y="357166"/>
            <a:ext cx="1362075" cy="244475"/>
          </a:xfrm>
        </p:spPr>
        <p:txBody>
          <a:bodyPr/>
          <a:lstStyle/>
          <a:p>
            <a:fld id="{7B296D13-1E9E-43B3-9727-682E680B4833}" type="slidenum">
              <a:rPr lang="it-IT" sz="5400" b="1">
                <a:solidFill>
                  <a:schemeClr val="tx1"/>
                </a:solidFill>
                <a:latin typeface="Monotype Corsiva" pitchFamily="66" charset="0"/>
              </a:rPr>
              <a:pPr/>
              <a:t>9</a:t>
            </a:fld>
            <a:endParaRPr lang="it-IT" sz="5400" b="1" dirty="0">
              <a:solidFill>
                <a:schemeClr val="tx1"/>
              </a:solidFill>
              <a:latin typeface="Monotype Corsiva" pitchFamily="66" charset="0"/>
            </a:endParaRPr>
          </a:p>
        </p:txBody>
      </p:sp>
      <p:sp>
        <p:nvSpPr>
          <p:cNvPr id="11" name="Rettangolo 10"/>
          <p:cNvSpPr/>
          <p:nvPr/>
        </p:nvSpPr>
        <p:spPr>
          <a:xfrm>
            <a:off x="8001024" y="0"/>
            <a:ext cx="1142976" cy="71438"/>
          </a:xfrm>
          <a:prstGeom prst="rect">
            <a:avLst/>
          </a:prstGeom>
          <a:gradFill flip="none" rotWithShape="1">
            <a:gsLst>
              <a:gs pos="2200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Indietro o precedente 11">
            <a:hlinkClick r:id="" action="ppaction://hlinkshowjump?jump=previousslide" highlightClick="1"/>
          </p:cNvPr>
          <p:cNvSpPr/>
          <p:nvPr/>
        </p:nvSpPr>
        <p:spPr>
          <a:xfrm>
            <a:off x="0" y="0"/>
            <a:ext cx="928662" cy="428604"/>
          </a:xfrm>
          <a:prstGeom prst="actionButtonBackPrevious">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Avanti o successivo 12">
            <a:hlinkClick r:id="" action="ppaction://hlinkshowjump?jump=nextslide" highlightClick="1"/>
          </p:cNvPr>
          <p:cNvSpPr/>
          <p:nvPr/>
        </p:nvSpPr>
        <p:spPr>
          <a:xfrm>
            <a:off x="0" y="500042"/>
            <a:ext cx="928662" cy="428628"/>
          </a:xfrm>
          <a:prstGeom prst="actionButtonForwardNex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Rettangolo 14"/>
          <p:cNvSpPr/>
          <p:nvPr/>
        </p:nvSpPr>
        <p:spPr>
          <a:xfrm>
            <a:off x="0" y="1071546"/>
            <a:ext cx="9144000" cy="5286412"/>
          </a:xfrm>
          <a:prstGeom prst="rect">
            <a:avLst/>
          </a:prstGeom>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Rettangolo 15"/>
          <p:cNvSpPr/>
          <p:nvPr/>
        </p:nvSpPr>
        <p:spPr>
          <a:xfrm>
            <a:off x="428596" y="1428736"/>
            <a:ext cx="8286808" cy="45720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Rettangolo 16"/>
          <p:cNvSpPr/>
          <p:nvPr/>
        </p:nvSpPr>
        <p:spPr>
          <a:xfrm>
            <a:off x="428596" y="1428736"/>
            <a:ext cx="8286808" cy="369332"/>
          </a:xfrm>
          <a:prstGeom prst="rect">
            <a:avLst/>
          </a:prstGeom>
        </p:spPr>
        <p:txBody>
          <a:bodyPr wrap="square">
            <a:spAutoFit/>
          </a:bodyPr>
          <a:lstStyle/>
          <a:p>
            <a:pPr algn="ctr"/>
            <a:r>
              <a:rPr lang="it-IT" dirty="0" smtClean="0"/>
              <a:t>In questo caso la tabella di azionamento delle singole fasi diventa: </a:t>
            </a:r>
            <a:endParaRPr lang="it-IT" dirty="0"/>
          </a:p>
        </p:txBody>
      </p:sp>
      <p:sp>
        <p:nvSpPr>
          <p:cNvPr id="18" name="Rettangolo 17"/>
          <p:cNvSpPr/>
          <p:nvPr/>
        </p:nvSpPr>
        <p:spPr>
          <a:xfrm>
            <a:off x="428596" y="3000372"/>
            <a:ext cx="8286808" cy="1477328"/>
          </a:xfrm>
          <a:prstGeom prst="rect">
            <a:avLst/>
          </a:prstGeom>
        </p:spPr>
        <p:txBody>
          <a:bodyPr wrap="square">
            <a:spAutoFit/>
          </a:bodyPr>
          <a:lstStyle/>
          <a:p>
            <a:r>
              <a:rPr lang="it-IT" dirty="0" smtClean="0"/>
              <a:t>È possibile aumentare il numero di passi per giro con una diversa strategia di alimentazione. Si ottiene un funzionamento a "mezzo passo" (</a:t>
            </a:r>
            <a:r>
              <a:rPr lang="it-IT" dirty="0" err="1" smtClean="0"/>
              <a:t>half</a:t>
            </a:r>
            <a:r>
              <a:rPr lang="it-IT" dirty="0" smtClean="0"/>
              <a:t> </a:t>
            </a:r>
            <a:r>
              <a:rPr lang="it-IT" dirty="0" err="1" smtClean="0"/>
              <a:t>step</a:t>
            </a:r>
            <a:r>
              <a:rPr lang="it-IT" dirty="0" smtClean="0"/>
              <a:t>) con un raddoppio del numero di passi per giro con la seguente sequenza di alimentazione (che sfrutta alternativamente l’eccitazione di due avvolgimenti </a:t>
            </a:r>
            <a:r>
              <a:rPr lang="it-IT" dirty="0" err="1" smtClean="0"/>
              <a:t>statorici</a:t>
            </a:r>
            <a:r>
              <a:rPr lang="it-IT" dirty="0" smtClean="0"/>
              <a:t> alla volta e poi di uno solo). </a:t>
            </a:r>
            <a:endParaRPr lang="it-IT" dirty="0"/>
          </a:p>
        </p:txBody>
      </p:sp>
      <p:pic>
        <p:nvPicPr>
          <p:cNvPr id="7170" name="Picture 2"/>
          <p:cNvPicPr>
            <a:picLocks noChangeAspect="1" noChangeArrowheads="1"/>
          </p:cNvPicPr>
          <p:nvPr/>
        </p:nvPicPr>
        <p:blipFill>
          <a:blip r:embed="rId4" cstate="print"/>
          <a:srcRect/>
          <a:stretch>
            <a:fillRect/>
          </a:stretch>
        </p:blipFill>
        <p:spPr bwMode="auto">
          <a:xfrm>
            <a:off x="3286116" y="1785926"/>
            <a:ext cx="2792915" cy="1143008"/>
          </a:xfrm>
          <a:prstGeom prst="rect">
            <a:avLst/>
          </a:prstGeom>
          <a:noFill/>
          <a:ln w="9525">
            <a:noFill/>
            <a:miter lim="800000"/>
            <a:headEnd/>
            <a:tailEnd/>
          </a:ln>
        </p:spPr>
      </p:pic>
      <p:pic>
        <p:nvPicPr>
          <p:cNvPr id="7171" name="Picture 3"/>
          <p:cNvPicPr>
            <a:picLocks noChangeAspect="1" noChangeArrowheads="1"/>
          </p:cNvPicPr>
          <p:nvPr/>
        </p:nvPicPr>
        <p:blipFill>
          <a:blip r:embed="rId5" cstate="print"/>
          <a:srcRect/>
          <a:stretch>
            <a:fillRect/>
          </a:stretch>
        </p:blipFill>
        <p:spPr bwMode="auto">
          <a:xfrm>
            <a:off x="3643306" y="4143381"/>
            <a:ext cx="2319451" cy="178594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1088</Words>
  <Application>Microsoft Office PowerPoint</Application>
  <PresentationFormat>Presentazione su schermo (4:3)</PresentationFormat>
  <Paragraphs>63</Paragraphs>
  <Slides>11</Slides>
  <Notes>9</Notes>
  <HiddenSlides>0</HiddenSlides>
  <MMClips>0</MMClips>
  <ScaleCrop>false</ScaleCrop>
  <HeadingPairs>
    <vt:vector size="4" baseType="variant">
      <vt:variant>
        <vt:lpstr>Tema</vt:lpstr>
      </vt:variant>
      <vt:variant>
        <vt:i4>1</vt:i4>
      </vt:variant>
      <vt:variant>
        <vt:lpstr>Titoli diapositive</vt:lpstr>
      </vt:variant>
      <vt:variant>
        <vt:i4>11</vt:i4>
      </vt:variant>
    </vt:vector>
  </HeadingPairs>
  <TitlesOfParts>
    <vt:vector size="12" baseType="lpstr">
      <vt:lpstr>Tema di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Matteo</dc:creator>
  <cp:lastModifiedBy>Matteo</cp:lastModifiedBy>
  <cp:revision>2</cp:revision>
  <dcterms:created xsi:type="dcterms:W3CDTF">2010-01-14T22:25:47Z</dcterms:created>
  <dcterms:modified xsi:type="dcterms:W3CDTF">2010-01-14T22:53:08Z</dcterms:modified>
</cp:coreProperties>
</file>