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81" r:id="rId3"/>
    <p:sldId id="256" r:id="rId4"/>
    <p:sldId id="258" r:id="rId5"/>
    <p:sldId id="264" r:id="rId6"/>
    <p:sldId id="260" r:id="rId7"/>
    <p:sldId id="280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7606-4FE8-40B5-BD5C-BD5FE2A3B4E1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A9A71-5FAE-4BD2-87CD-DBA4BA1547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15/01/2010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428604"/>
            <a:ext cx="67627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0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</a:t>
            </a:r>
            <a:r>
              <a:rPr lang="it-IT" sz="4000" b="1" dirty="0" smtClean="0">
                <a:solidFill>
                  <a:schemeClr val="bg1"/>
                </a:solidFill>
                <a:latin typeface="Monotype Corsiva" pitchFamily="66" charset="0"/>
              </a:rPr>
              <a:t>i:</a:t>
            </a:r>
            <a:endParaRPr lang="it-IT" sz="40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Parametri di un motore  </a:t>
            </a: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Parametri di un motore passo-passo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2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8" name="Immagine 17" descr="Immagine1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71546"/>
            <a:ext cx="9144000" cy="5286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Parametri di un motore passo-passo: elettrici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3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428596" y="1714488"/>
            <a:ext cx="8286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 parametri forniti dal costruttore che consentono di conoscere le prestazioni del motore passo-passo</a:t>
            </a:r>
          </a:p>
          <a:p>
            <a:r>
              <a:rPr lang="it-IT" dirty="0" smtClean="0"/>
              <a:t>sono sia di tipo elettrico, sia di tipo meccanico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I parametri elettrici sono:</a:t>
            </a:r>
          </a:p>
          <a:p>
            <a:pPr>
              <a:buFontTx/>
              <a:buChar char="-"/>
            </a:pPr>
            <a:r>
              <a:rPr lang="it-IT" b="1" dirty="0" smtClean="0"/>
              <a:t>La </a:t>
            </a:r>
            <a:r>
              <a:rPr lang="it-IT" b="1" dirty="0" smtClean="0"/>
              <a:t>tensione massima di alimentazione (</a:t>
            </a:r>
            <a:r>
              <a:rPr lang="it-IT" b="1" i="1" dirty="0" err="1" smtClean="0"/>
              <a:t>rated</a:t>
            </a:r>
            <a:r>
              <a:rPr lang="it-IT" b="1" i="1" dirty="0" smtClean="0"/>
              <a:t> </a:t>
            </a:r>
            <a:r>
              <a:rPr lang="it-IT" b="1" i="1" dirty="0" err="1" smtClean="0"/>
              <a:t>voltage</a:t>
            </a:r>
            <a:r>
              <a:rPr lang="it-IT" b="1" i="1" dirty="0" smtClean="0"/>
              <a:t>)</a:t>
            </a:r>
          </a:p>
          <a:p>
            <a:pPr>
              <a:buFontTx/>
              <a:buChar char="-"/>
            </a:pPr>
            <a:r>
              <a:rPr lang="it-IT" dirty="0" smtClean="0"/>
              <a:t> </a:t>
            </a:r>
            <a:r>
              <a:rPr lang="it-IT" b="1" dirty="0" smtClean="0"/>
              <a:t>La massima corrente di fase </a:t>
            </a:r>
            <a:r>
              <a:rPr lang="it-IT" b="1" i="1" dirty="0" smtClean="0"/>
              <a:t>(</a:t>
            </a:r>
            <a:r>
              <a:rPr lang="it-IT" b="1" i="1" dirty="0" err="1" smtClean="0"/>
              <a:t>rated</a:t>
            </a:r>
            <a:r>
              <a:rPr lang="it-IT" b="1" i="1" dirty="0" smtClean="0"/>
              <a:t> </a:t>
            </a:r>
            <a:r>
              <a:rPr lang="it-IT" b="1" i="1" dirty="0" err="1" smtClean="0"/>
              <a:t>phase</a:t>
            </a:r>
            <a:r>
              <a:rPr lang="it-IT" b="1" i="1" dirty="0" smtClean="0"/>
              <a:t> </a:t>
            </a:r>
            <a:r>
              <a:rPr lang="it-IT" b="1" i="1" dirty="0" err="1" smtClean="0"/>
              <a:t>current</a:t>
            </a:r>
            <a:r>
              <a:rPr lang="it-IT" b="1" i="1" dirty="0" smtClean="0"/>
              <a:t> </a:t>
            </a:r>
            <a:r>
              <a:rPr lang="it-IT" b="1" i="1" dirty="0" err="1" smtClean="0"/>
              <a:t>voltage</a:t>
            </a:r>
            <a:r>
              <a:rPr lang="it-IT" b="1" i="1" dirty="0" smtClean="0"/>
              <a:t>)3</a:t>
            </a:r>
          </a:p>
          <a:p>
            <a:r>
              <a:rPr lang="it-IT" dirty="0" smtClean="0"/>
              <a:t>- </a:t>
            </a:r>
            <a:r>
              <a:rPr lang="it-IT" b="1" dirty="0" smtClean="0"/>
              <a:t>La resistenza e la reattanza di fase, che consentono di determinare il valore della costante di</a:t>
            </a:r>
          </a:p>
          <a:p>
            <a:r>
              <a:rPr lang="it-IT" dirty="0" smtClean="0"/>
              <a:t>tempo elettrica del motore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</a:t>
            </a:r>
            <a:r>
              <a:rPr lang="it-IT" sz="4400" dirty="0" smtClean="0">
                <a:latin typeface="Monotype Corsiva" pitchFamily="66" charset="0"/>
              </a:rPr>
              <a:t>Parametri di un motore passo-passo: </a:t>
            </a:r>
            <a:r>
              <a:rPr lang="it-IT" sz="4400" dirty="0" smtClean="0">
                <a:latin typeface="Monotype Corsiva" pitchFamily="66" charset="0"/>
              </a:rPr>
              <a:t>meccanici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4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428596" y="3071810"/>
            <a:ext cx="8286808" cy="1168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1400" dirty="0" smtClean="0"/>
              <a:t>I parametri meccanici sono: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L’ angolo di passo</a:t>
            </a:r>
            <a:r>
              <a:rPr lang="it-IT" sz="1400" b="1" i="1" dirty="0" smtClean="0"/>
              <a:t>(</a:t>
            </a:r>
            <a:r>
              <a:rPr lang="it-IT" sz="1400" b="1" i="1" dirty="0" err="1" smtClean="0"/>
              <a:t>step</a:t>
            </a:r>
            <a:r>
              <a:rPr lang="it-IT" sz="1400" b="1" i="1" dirty="0" smtClean="0"/>
              <a:t> angle): è questo l'angolo di cui si sposta il rotore quando, non </a:t>
            </a:r>
            <a:r>
              <a:rPr lang="it-IT" sz="1400" b="1" i="1" dirty="0" smtClean="0"/>
              <a:t>soggetto </a:t>
            </a:r>
            <a:r>
              <a:rPr lang="it-IT" sz="1400" dirty="0" smtClean="0"/>
              <a:t>ad </a:t>
            </a:r>
            <a:r>
              <a:rPr lang="it-IT" sz="1400" dirty="0" smtClean="0"/>
              <a:t>alcun carico, viene eccitato con un impulso. E' possibile definirlo anche come numero </a:t>
            </a:r>
            <a:r>
              <a:rPr lang="it-IT" sz="1400" dirty="0" smtClean="0"/>
              <a:t>di passi </a:t>
            </a:r>
            <a:r>
              <a:rPr lang="it-IT" sz="1400" dirty="0" smtClean="0"/>
              <a:t>per rotazione. Il valore dell'angolo può essere compreso tra 0,72° e 90°.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Precisione del passo: è l'errore commesso nel posizionarsi rispetto al valore nominale, </a:t>
            </a:r>
            <a:r>
              <a:rPr lang="it-IT" sz="1400" b="1" dirty="0" smtClean="0"/>
              <a:t>dovuto </a:t>
            </a:r>
            <a:r>
              <a:rPr lang="it-IT" sz="1400" dirty="0" smtClean="0"/>
              <a:t>ad </a:t>
            </a:r>
            <a:r>
              <a:rPr lang="it-IT" sz="1400" dirty="0" smtClean="0"/>
              <a:t>imperfezioni di costruzione: è dato in percentuale dell'angolo di passo. Valori possibili </a:t>
            </a:r>
            <a:r>
              <a:rPr lang="it-IT" sz="1400" dirty="0" smtClean="0"/>
              <a:t>sono compresi </a:t>
            </a:r>
            <a:r>
              <a:rPr lang="it-IT" sz="1400" dirty="0" smtClean="0"/>
              <a:t>tra 5% e 30%. Non è un errore cumulativo.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Il numero di passi per giro (</a:t>
            </a:r>
            <a:r>
              <a:rPr lang="it-IT" sz="1400" b="1" i="1" dirty="0" err="1" smtClean="0"/>
              <a:t>step</a:t>
            </a:r>
            <a:r>
              <a:rPr lang="it-IT" sz="1400" b="1" i="1" dirty="0" smtClean="0"/>
              <a:t> </a:t>
            </a:r>
            <a:r>
              <a:rPr lang="it-IT" sz="1400" b="1" i="1" dirty="0" err="1" smtClean="0"/>
              <a:t>for</a:t>
            </a:r>
            <a:r>
              <a:rPr lang="it-IT" sz="1400" b="1" i="1" dirty="0" smtClean="0"/>
              <a:t> </a:t>
            </a:r>
            <a:r>
              <a:rPr lang="it-IT" sz="1400" b="1" i="1" dirty="0" err="1" smtClean="0"/>
              <a:t>revolution</a:t>
            </a:r>
            <a:r>
              <a:rPr lang="it-IT" sz="1400" b="1" i="1" dirty="0" smtClean="0"/>
              <a:t>)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La tolleranza del passo </a:t>
            </a:r>
            <a:r>
              <a:rPr lang="it-IT" sz="1400" b="1" i="1" dirty="0" smtClean="0"/>
              <a:t>(</a:t>
            </a:r>
            <a:r>
              <a:rPr lang="it-IT" sz="1400" b="1" i="1" dirty="0" err="1" smtClean="0"/>
              <a:t>step</a:t>
            </a:r>
            <a:r>
              <a:rPr lang="it-IT" sz="1400" b="1" i="1" dirty="0" smtClean="0"/>
              <a:t> angle </a:t>
            </a:r>
            <a:r>
              <a:rPr lang="it-IT" sz="1400" b="1" i="1" dirty="0" err="1" smtClean="0"/>
              <a:t>accuracy</a:t>
            </a:r>
            <a:r>
              <a:rPr lang="it-IT" sz="1400" b="1" i="1" dirty="0" smtClean="0"/>
              <a:t>) che definisce la precisione con la quale </a:t>
            </a:r>
            <a:r>
              <a:rPr lang="it-IT" sz="1400" b="1" i="1" dirty="0" smtClean="0"/>
              <a:t>viene </a:t>
            </a:r>
            <a:r>
              <a:rPr lang="it-IT" sz="1400" dirty="0" smtClean="0"/>
              <a:t>compiuto </a:t>
            </a:r>
            <a:r>
              <a:rPr lang="it-IT" sz="1400" dirty="0" smtClean="0"/>
              <a:t>un passo. In generale tale parametro è espresso in percentuale rispetto al valore </a:t>
            </a:r>
            <a:r>
              <a:rPr lang="it-IT" sz="1400" dirty="0" smtClean="0"/>
              <a:t>di passo.</a:t>
            </a:r>
            <a:endParaRPr lang="it-IT" sz="1400" dirty="0" smtClean="0"/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Coppia statica (o di ritenuta o ancora di mantenimento) ( </a:t>
            </a:r>
            <a:r>
              <a:rPr lang="it-IT" sz="1400" b="1" i="1" dirty="0" smtClean="0"/>
              <a:t>holding </a:t>
            </a:r>
            <a:r>
              <a:rPr lang="it-IT" sz="1400" b="1" i="1" dirty="0" err="1" smtClean="0"/>
              <a:t>torque</a:t>
            </a:r>
            <a:r>
              <a:rPr lang="it-IT" sz="1400" b="1" i="1" dirty="0" smtClean="0"/>
              <a:t>): è la </a:t>
            </a:r>
            <a:r>
              <a:rPr lang="it-IT" sz="1400" b="1" i="1" dirty="0" smtClean="0"/>
              <a:t>massima </a:t>
            </a:r>
            <a:r>
              <a:rPr lang="it-IT" sz="1400" dirty="0" smtClean="0"/>
              <a:t>coppia </a:t>
            </a:r>
            <a:r>
              <a:rPr lang="it-IT" sz="1400" dirty="0" smtClean="0"/>
              <a:t>all'albero di macchina quando lo statore è alimentato a corrente nominale, che </a:t>
            </a:r>
            <a:r>
              <a:rPr lang="it-IT" sz="1400" dirty="0" smtClean="0"/>
              <a:t>non provochi </a:t>
            </a:r>
            <a:r>
              <a:rPr lang="it-IT" sz="1400" dirty="0" smtClean="0"/>
              <a:t>la rotazione di passo.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Coppia residua </a:t>
            </a:r>
            <a:r>
              <a:rPr lang="it-IT" sz="1400" b="1" i="1" dirty="0" smtClean="0"/>
              <a:t>(</a:t>
            </a:r>
            <a:r>
              <a:rPr lang="it-IT" sz="1400" b="1" i="1" dirty="0" err="1" smtClean="0"/>
              <a:t>detent</a:t>
            </a:r>
            <a:r>
              <a:rPr lang="it-IT" sz="1400" b="1" i="1" dirty="0" smtClean="0"/>
              <a:t> </a:t>
            </a:r>
            <a:r>
              <a:rPr lang="it-IT" sz="1400" b="1" i="1" dirty="0" err="1" smtClean="0"/>
              <a:t>torque</a:t>
            </a:r>
            <a:r>
              <a:rPr lang="it-IT" sz="1400" b="1" i="1" dirty="0" smtClean="0"/>
              <a:t>): è la massima coppia presente all'albero quando nessuna </a:t>
            </a:r>
            <a:r>
              <a:rPr lang="it-IT" sz="1400" b="1" i="1" dirty="0" smtClean="0"/>
              <a:t>fase </a:t>
            </a:r>
            <a:r>
              <a:rPr lang="it-IT" sz="1400" dirty="0" smtClean="0"/>
              <a:t>di </a:t>
            </a:r>
            <a:r>
              <a:rPr lang="it-IT" sz="1400" dirty="0" smtClean="0"/>
              <a:t>statore è alimentata (nel motore a riluttanza variabile la coppia residua è nulla).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Coppia sincrona (</a:t>
            </a:r>
            <a:r>
              <a:rPr lang="it-IT" sz="1400" b="1" i="1" dirty="0" smtClean="0"/>
              <a:t>pull out </a:t>
            </a:r>
            <a:r>
              <a:rPr lang="it-IT" sz="1400" b="1" i="1" dirty="0" err="1" smtClean="0"/>
              <a:t>torque</a:t>
            </a:r>
            <a:r>
              <a:rPr lang="it-IT" sz="1400" b="1" i="1" dirty="0" smtClean="0"/>
              <a:t>): è la massima coppia resistente che può essere applicata </a:t>
            </a:r>
            <a:r>
              <a:rPr lang="it-IT" sz="1400" b="1" i="1" dirty="0" smtClean="0"/>
              <a:t>al </a:t>
            </a:r>
            <a:r>
              <a:rPr lang="it-IT" sz="1400" dirty="0" smtClean="0"/>
              <a:t>motore </a:t>
            </a:r>
            <a:r>
              <a:rPr lang="it-IT" sz="1400" dirty="0" smtClean="0"/>
              <a:t>che ruota con una determinata velocità, senza che si determini la perdita del passo.</a:t>
            </a:r>
          </a:p>
          <a:p>
            <a:r>
              <a:rPr lang="it-IT" sz="1400" dirty="0" smtClean="0"/>
              <a:t>- </a:t>
            </a:r>
            <a:r>
              <a:rPr lang="it-IT" sz="1400" b="1" dirty="0" smtClean="0"/>
              <a:t>Coppia </a:t>
            </a:r>
            <a:r>
              <a:rPr lang="it-IT" sz="1400" b="1" dirty="0" smtClean="0"/>
              <a:t>sincronizzante (pull in </a:t>
            </a:r>
            <a:r>
              <a:rPr lang="it-IT" sz="1400" b="1" dirty="0" err="1" smtClean="0"/>
              <a:t>torque</a:t>
            </a:r>
            <a:r>
              <a:rPr lang="it-IT" sz="1400" b="1" dirty="0" smtClean="0"/>
              <a:t>): è il valore massimo della coppia di carico con la </a:t>
            </a:r>
            <a:r>
              <a:rPr lang="it-IT" sz="1400" b="1" dirty="0" smtClean="0"/>
              <a:t>quale </a:t>
            </a:r>
            <a:r>
              <a:rPr lang="it-IT" sz="1400" dirty="0" smtClean="0"/>
              <a:t>il </a:t>
            </a:r>
            <a:r>
              <a:rPr lang="it-IT" sz="1400" dirty="0" smtClean="0"/>
              <a:t>motore può essere avviato, mantenuto a regime e </a:t>
            </a:r>
            <a:r>
              <a:rPr lang="it-IT" sz="1400" dirty="0" smtClean="0"/>
              <a:t>fermato. Per </a:t>
            </a:r>
            <a:r>
              <a:rPr lang="it-IT" sz="1400" dirty="0" smtClean="0"/>
              <a:t>determinare i valori di queste coppie e individuare quindi le condizioni di corretto </a:t>
            </a:r>
            <a:r>
              <a:rPr lang="it-IT" sz="1400" dirty="0" smtClean="0"/>
              <a:t>funzionamento del </a:t>
            </a:r>
            <a:r>
              <a:rPr lang="it-IT" sz="1400" dirty="0" smtClean="0"/>
              <a:t>motore risultano molto utili le curve delle prestazioni meccaniche fornite dal costruttore.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571472" y="-214338"/>
            <a:ext cx="6858048" cy="1245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Confronto dei parametri di tre principali motori passo</a:t>
            </a:r>
            <a:r>
              <a:rPr kumimoji="0" lang="it-IT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</a:t>
            </a:r>
            <a:r>
              <a:rPr kumimoji="0" lang="it-IT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passo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5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428596" y="1428736"/>
            <a:ext cx="8286808" cy="11686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9" name="Rectangle 2"/>
          <p:cNvSpPr txBox="1">
            <a:spLocks noChangeAspect="1" noChangeArrowheads="1"/>
          </p:cNvSpPr>
          <p:nvPr/>
        </p:nvSpPr>
        <p:spPr>
          <a:xfrm>
            <a:off x="428596" y="3143248"/>
            <a:ext cx="8286808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FontTx/>
              <a:buChar char="•"/>
            </a:pPr>
            <a:r>
              <a:rPr lang="it-IT" dirty="0" smtClean="0"/>
              <a:t>Per ciascuna delle configurazioni il principio di funzionamento è il medesimo. Quando le bobine sono alimentate, si generano nello statore dei poli magnetici, e il rotore si allinea in accordo con la direzione del campo magnetico generato nello statore.</a:t>
            </a:r>
          </a:p>
          <a:p>
            <a:pPr algn="just">
              <a:buFontTx/>
              <a:buChar char="•"/>
            </a:pPr>
            <a:r>
              <a:rPr lang="it-IT" dirty="0" smtClean="0"/>
              <a:t>Inoltre la presenza di più poli e più fasi rende possibile l’allineamento in una tra un numero finito di posizioni. </a:t>
            </a:r>
          </a:p>
          <a:p>
            <a:pPr algn="just">
              <a:buFontTx/>
              <a:buChar char="•"/>
            </a:pPr>
            <a:r>
              <a:rPr lang="it-IT" dirty="0" smtClean="0"/>
              <a:t>Ad esempio, in questo caso se </a:t>
            </a:r>
            <a:r>
              <a:rPr lang="it-IT" i="1" dirty="0" smtClean="0"/>
              <a:t>i</a:t>
            </a:r>
            <a:r>
              <a:rPr lang="it-IT" baseline="-25000" dirty="0" smtClean="0"/>
              <a:t>1</a:t>
            </a:r>
            <a:r>
              <a:rPr lang="it-IT" dirty="0" smtClean="0"/>
              <a:t>=0 e </a:t>
            </a:r>
            <a:r>
              <a:rPr lang="it-IT" i="1" dirty="0" smtClean="0"/>
              <a:t>i</a:t>
            </a:r>
            <a:r>
              <a:rPr lang="it-IT" baseline="-25000" dirty="0" smtClean="0"/>
              <a:t>2</a:t>
            </a:r>
            <a:r>
              <a:rPr lang="it-IT" dirty="0" smtClean="0"/>
              <a:t>&gt;0 il rotore girerà di 90° in senso orario.</a:t>
            </a:r>
          </a:p>
          <a:p>
            <a:pPr algn="just">
              <a:buFontTx/>
              <a:buChar char="•"/>
            </a:pPr>
            <a:r>
              <a:rPr lang="it-IT" dirty="0" smtClean="0"/>
              <a:t>Se entrambe le correnti sono diverse da zero è possibile far allineare il rotore tra i poli dello statore, a 45°. Complessivamente, è possibile ottenere incrementi di 45°. Una risoluzione ancora più fine richiederebbe un aumento del numero di avvolgimenti e di denti nello statore.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1500174"/>
            <a:ext cx="58388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571472" y="-214338"/>
            <a:ext cx="6858048" cy="1245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Motori passo-passo: </a:t>
            </a:r>
            <a:r>
              <a:rPr kumimoji="0" lang="it-IT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pregi e difetti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6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428596" y="1428736"/>
            <a:ext cx="8286808" cy="11686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9" name="Rectangle 2"/>
          <p:cNvSpPr txBox="1">
            <a:spLocks noChangeAspect="1" noChangeArrowheads="1"/>
          </p:cNvSpPr>
          <p:nvPr/>
        </p:nvSpPr>
        <p:spPr>
          <a:xfrm>
            <a:off x="428596" y="1571612"/>
            <a:ext cx="8501122" cy="3929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b="1" dirty="0" smtClean="0"/>
              <a:t>Pregi </a:t>
            </a:r>
          </a:p>
          <a:p>
            <a:r>
              <a:rPr lang="it-IT" dirty="0" smtClean="0"/>
              <a:t>Le piccole dimensioni, la buona robustezza meccanica ed elettrica e l’assenza di elementi striscianti. </a:t>
            </a:r>
          </a:p>
          <a:p>
            <a:r>
              <a:rPr lang="it-IT" dirty="0" smtClean="0"/>
              <a:t>La possibilità di controllarne la posizione e la velocità ad anello aperto anche attraverso un computer. </a:t>
            </a:r>
          </a:p>
          <a:p>
            <a:r>
              <a:rPr lang="it-IT" dirty="0" smtClean="0"/>
              <a:t>L’alto numero di giri raggiungibile, la capacità di compiere piccole rotazioni, la buona precisione di posizionamento, la possibilità di rimanere bloccato “in coppia”, di ruotare a bassi numeri di giri senza impiego quindi di riduttori meccanici fanno di questo motore l’ideale per molte applicazioni. </a:t>
            </a:r>
          </a:p>
          <a:p>
            <a:r>
              <a:rPr lang="it-IT" b="1" dirty="0" smtClean="0"/>
              <a:t>Difetti </a:t>
            </a:r>
          </a:p>
          <a:p>
            <a:r>
              <a:rPr lang="it-IT" dirty="0" smtClean="0"/>
              <a:t>I valori coppia non elevati, l’impossibilità di eseguire rapide accelerazioni e decelerazioni a causa di una possibile perdita di passo, l’incertezza sul posizionamento effettivamente raggiunto nell’anello aperto, la necessità dell’azionamento attraverso una scheda di controllo, il funzionamento a scatti a basse velocità e la bassa potenza meccanica rappresentano alcuni limiti di questo motore.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428604"/>
            <a:ext cx="676275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4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i: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Parametri di un motore  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7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sellaDiTesto 12"/>
          <p:cNvSpPr txBox="1"/>
          <p:nvPr/>
        </p:nvSpPr>
        <p:spPr>
          <a:xfrm rot="20083564">
            <a:off x="3178164" y="1983676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600" dirty="0" smtClean="0">
                <a:latin typeface="Monotype Corsiva" pitchFamily="66" charset="0"/>
              </a:rPr>
              <a:t>FINE</a:t>
            </a:r>
            <a:endParaRPr lang="it-IT" sz="9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834</Words>
  <Application>Microsoft Office PowerPoint</Application>
  <PresentationFormat>Presentazione su schermo (4:3)</PresentationFormat>
  <Paragraphs>59</Paragraphs>
  <Slides>7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Matteo</dc:creator>
  <cp:lastModifiedBy>Matteo</cp:lastModifiedBy>
  <cp:revision>37</cp:revision>
  <dcterms:created xsi:type="dcterms:W3CDTF">2010-01-14T19:06:07Z</dcterms:created>
  <dcterms:modified xsi:type="dcterms:W3CDTF">2010-01-15T18:05:41Z</dcterms:modified>
</cp:coreProperties>
</file>