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8" r:id="rId4"/>
    <p:sldId id="264" r:id="rId5"/>
    <p:sldId id="260" r:id="rId6"/>
    <p:sldId id="266" r:id="rId7"/>
    <p:sldId id="267" r:id="rId8"/>
    <p:sldId id="261" r:id="rId9"/>
    <p:sldId id="268" r:id="rId10"/>
    <p:sldId id="269" r:id="rId11"/>
    <p:sldId id="262" r:id="rId12"/>
    <p:sldId id="270" r:id="rId13"/>
    <p:sldId id="263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7606-4FE8-40B5-BD5C-BD5FE2A3B4E1}" type="datetimeFigureOut">
              <a:rPr lang="it-IT" smtClean="0"/>
              <a:t>14/01/2010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A9A71-5FAE-4BD2-87CD-DBA4BA1547E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es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3562" cy="23400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85992"/>
            <a:ext cx="9144000" cy="1571636"/>
          </a:xfrm>
          <a:prstGeom prst="rect">
            <a:avLst/>
          </a:prstGeom>
          <a:gradFill flip="none" rotWithShape="1">
            <a:gsLst>
              <a:gs pos="30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Ad opera di:</a:t>
            </a:r>
          </a:p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Matteo </a:t>
            </a:r>
            <a:r>
              <a:rPr lang="it-IT" sz="3200" dirty="0" err="1" smtClean="0">
                <a:solidFill>
                  <a:schemeClr val="bg1"/>
                </a:solidFill>
                <a:latin typeface="Monotype Corsiva" pitchFamily="66" charset="0"/>
              </a:rPr>
              <a:t>Donatelli</a:t>
            </a:r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 e Maurizio Di Paolo</a:t>
            </a:r>
            <a:endParaRPr lang="it-IT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71802" y="0"/>
            <a:ext cx="6072198" cy="228599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logo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466" y="2000240"/>
            <a:ext cx="2298534" cy="214314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14612" y="428604"/>
            <a:ext cx="67627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Presentazione su i:</a:t>
            </a:r>
          </a:p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Motori  passo-passo</a:t>
            </a:r>
            <a:endParaRPr lang="it-IT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7055"/>
            <a:ext cx="2857488" cy="29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01024" y="6286520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289583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469960" cy="18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principi di funzionamento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10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2" name="Rectangle 2"/>
          <p:cNvSpPr txBox="1">
            <a:spLocks noChangeAspect="1" noChangeArrowheads="1"/>
          </p:cNvSpPr>
          <p:nvPr/>
        </p:nvSpPr>
        <p:spPr>
          <a:xfrm>
            <a:off x="428596" y="1500174"/>
            <a:ext cx="8286808" cy="4429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b="1" dirty="0" smtClean="0"/>
              <a:t>Punto 3</a:t>
            </a:r>
            <a:endParaRPr lang="it-IT" b="1" dirty="0" smtClean="0"/>
          </a:p>
          <a:p>
            <a:r>
              <a:rPr lang="it-IT" dirty="0" smtClean="0"/>
              <a:t>Al terzo passo colleghiamo ancora l'avvolgimento </a:t>
            </a:r>
            <a:r>
              <a:rPr lang="it-IT" dirty="0" smtClean="0"/>
              <a:t>verticale, ma </a:t>
            </a:r>
            <a:r>
              <a:rPr lang="it-IT" dirty="0" smtClean="0"/>
              <a:t>invertendo la polarità della batteria: la corrente circola </a:t>
            </a:r>
            <a:r>
              <a:rPr lang="it-IT" dirty="0" smtClean="0"/>
              <a:t>in senso </a:t>
            </a:r>
            <a:r>
              <a:rPr lang="it-IT" dirty="0" smtClean="0"/>
              <a:t>inverso, il polo S è ora in basso e quello N in alto. </a:t>
            </a:r>
            <a:r>
              <a:rPr lang="it-IT" dirty="0" smtClean="0"/>
              <a:t>La calamita </a:t>
            </a:r>
            <a:r>
              <a:rPr lang="it-IT" dirty="0" smtClean="0"/>
              <a:t>ruota di un altro quarto di giro in senso </a:t>
            </a:r>
            <a:r>
              <a:rPr lang="it-IT" dirty="0" smtClean="0"/>
              <a:t>orario, attirata </a:t>
            </a:r>
            <a:r>
              <a:rPr lang="it-IT" dirty="0" smtClean="0"/>
              <a:t>dai poli opposti. La situazione è simmetrica </a:t>
            </a:r>
            <a:r>
              <a:rPr lang="it-IT" dirty="0" smtClean="0"/>
              <a:t>rispetto al </a:t>
            </a:r>
            <a:r>
              <a:rPr lang="it-IT" dirty="0" smtClean="0"/>
              <a:t>primo passo.</a:t>
            </a:r>
          </a:p>
          <a:p>
            <a:r>
              <a:rPr lang="it-IT" b="1" dirty="0" smtClean="0"/>
              <a:t>Punto 4</a:t>
            </a:r>
            <a:endParaRPr lang="it-IT" b="1" dirty="0" smtClean="0"/>
          </a:p>
          <a:p>
            <a:r>
              <a:rPr lang="it-IT" dirty="0" smtClean="0"/>
              <a:t>Nell'ultimo passo si alimentano di nuovo i </a:t>
            </a:r>
            <a:r>
              <a:rPr lang="it-IT" dirty="0" err="1" smtClean="0"/>
              <a:t>solenodi</a:t>
            </a:r>
            <a:r>
              <a:rPr lang="it-IT" dirty="0" smtClean="0"/>
              <a:t> </a:t>
            </a:r>
            <a:r>
              <a:rPr lang="it-IT" dirty="0" smtClean="0"/>
              <a:t>in orizzontale</a:t>
            </a:r>
            <a:r>
              <a:rPr lang="it-IT" dirty="0" smtClean="0"/>
              <a:t>, con polarità rovesciata rispetto al </a:t>
            </a:r>
            <a:r>
              <a:rPr lang="it-IT" dirty="0" smtClean="0"/>
              <a:t>secondo passo</a:t>
            </a:r>
            <a:r>
              <a:rPr lang="it-IT" dirty="0" smtClean="0"/>
              <a:t>. La calamita ruota di un ulteriore quarto di giro, </a:t>
            </a:r>
            <a:r>
              <a:rPr lang="it-IT" dirty="0" smtClean="0"/>
              <a:t>per avvicinare </a:t>
            </a:r>
            <a:r>
              <a:rPr lang="it-IT" dirty="0" smtClean="0"/>
              <a:t>il proprio polo N al polo S che ora si trova </a:t>
            </a:r>
            <a:r>
              <a:rPr lang="it-IT" dirty="0" smtClean="0"/>
              <a:t>a sinistra</a:t>
            </a:r>
            <a:r>
              <a:rPr lang="it-IT" dirty="0" smtClean="0"/>
              <a:t>, ed il proprio polo S al polo N che ora è a destra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 smtClean="0"/>
              <a:t>sequenza prosegue ricominciando dal passo 1: così facendo la calamita tornerà alla </a:t>
            </a:r>
            <a:r>
              <a:rPr lang="it-IT" dirty="0" err="1" smtClean="0"/>
              <a:t>posizioneiniziale</a:t>
            </a:r>
            <a:r>
              <a:rPr lang="it-IT" dirty="0" smtClean="0"/>
              <a:t> </a:t>
            </a:r>
            <a:r>
              <a:rPr lang="it-IT" dirty="0" smtClean="0"/>
              <a:t>e avrà compiuto un giro intero.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principi di funzionamento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spect="1" noChangeArrowheads="1"/>
          </p:cNvSpPr>
          <p:nvPr/>
        </p:nvSpPr>
        <p:spPr>
          <a:xfrm>
            <a:off x="428596" y="1428737"/>
            <a:ext cx="828680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dirty="0" smtClean="0"/>
              <a:t>C’è un’altra sequenza idonea a fare ruotare un motore </a:t>
            </a:r>
            <a:r>
              <a:rPr lang="it-IT" dirty="0" err="1" smtClean="0"/>
              <a:t>passopasso</a:t>
            </a:r>
            <a:r>
              <a:rPr lang="it-IT" dirty="0" smtClean="0"/>
              <a:t>:</a:t>
            </a:r>
          </a:p>
          <a:p>
            <a:pPr algn="ctr"/>
            <a:r>
              <a:rPr lang="it-IT" dirty="0" smtClean="0"/>
              <a:t>la cosiddetta </a:t>
            </a:r>
            <a:r>
              <a:rPr lang="it-IT" i="1" dirty="0" err="1" smtClean="0"/>
              <a:t>half-step</a:t>
            </a:r>
            <a:r>
              <a:rPr lang="it-IT" i="1" dirty="0" smtClean="0"/>
              <a:t>, ovvero mezzo passo.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357430"/>
            <a:ext cx="3872613" cy="350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 txBox="1">
            <a:spLocks noChangeAspect="1" noChangeArrowheads="1"/>
          </p:cNvSpPr>
          <p:nvPr/>
        </p:nvSpPr>
        <p:spPr>
          <a:xfrm>
            <a:off x="4572000" y="2143116"/>
            <a:ext cx="4214842" cy="385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Si </a:t>
            </a:r>
            <a:r>
              <a:rPr lang="it-IT" dirty="0" smtClean="0"/>
              <a:t>ottiene dalla </a:t>
            </a:r>
            <a:r>
              <a:rPr lang="it-IT" dirty="0" smtClean="0"/>
              <a:t>sequenza precedente</a:t>
            </a:r>
            <a:r>
              <a:rPr lang="it-IT" dirty="0" smtClean="0"/>
              <a:t>, in cui fra ogni passo ed </a:t>
            </a:r>
            <a:r>
              <a:rPr lang="it-IT" dirty="0" smtClean="0"/>
              <a:t>il successivo </a:t>
            </a:r>
            <a:r>
              <a:rPr lang="it-IT" dirty="0" smtClean="0"/>
              <a:t>si aggiunge un </a:t>
            </a:r>
            <a:r>
              <a:rPr lang="it-IT" dirty="0" smtClean="0"/>
              <a:t>passo creato </a:t>
            </a:r>
            <a:r>
              <a:rPr lang="it-IT" dirty="0" smtClean="0"/>
              <a:t>unendo gli altri due</a:t>
            </a:r>
            <a:r>
              <a:rPr lang="it-IT" dirty="0" smtClean="0"/>
              <a:t>.</a:t>
            </a:r>
            <a:r>
              <a:rPr lang="it-IT" dirty="0" smtClean="0"/>
              <a:t> Passo 1 </a:t>
            </a:r>
            <a:r>
              <a:rPr lang="it-IT" dirty="0" smtClean="0"/>
              <a:t>e mezzo</a:t>
            </a:r>
            <a:r>
              <a:rPr lang="it-IT" dirty="0" smtClean="0"/>
              <a:t>:</a:t>
            </a:r>
          </a:p>
          <a:p>
            <a:r>
              <a:rPr lang="it-IT" dirty="0" smtClean="0"/>
              <a:t>In questo passo si collegano </a:t>
            </a:r>
            <a:r>
              <a:rPr lang="it-IT" dirty="0" smtClean="0"/>
              <a:t>gli avvolgimenti </a:t>
            </a:r>
            <a:r>
              <a:rPr lang="it-IT" dirty="0" smtClean="0"/>
              <a:t>sia del </a:t>
            </a:r>
            <a:r>
              <a:rPr lang="it-IT" dirty="0" smtClean="0"/>
              <a:t>primo passo</a:t>
            </a:r>
            <a:r>
              <a:rPr lang="it-IT" dirty="0" smtClean="0"/>
              <a:t>, sia del </a:t>
            </a:r>
            <a:r>
              <a:rPr lang="it-IT" dirty="0" smtClean="0"/>
              <a:t>secondo. La </a:t>
            </a:r>
            <a:r>
              <a:rPr lang="it-IT" dirty="0" smtClean="0"/>
              <a:t>calamita ruota di un ottavo di giro, per avvicinare </a:t>
            </a:r>
            <a:r>
              <a:rPr lang="it-IT" dirty="0" smtClean="0"/>
              <a:t>portare il </a:t>
            </a:r>
            <a:r>
              <a:rPr lang="it-IT" dirty="0" smtClean="0"/>
              <a:t>proprio polo N in una posizione intermedia fra i due </a:t>
            </a:r>
            <a:r>
              <a:rPr lang="it-IT" dirty="0" smtClean="0"/>
              <a:t>poli S </a:t>
            </a:r>
            <a:r>
              <a:rPr lang="it-IT" dirty="0" smtClean="0"/>
              <a:t>che ora si trovano in sia alto e sia a </a:t>
            </a:r>
            <a:r>
              <a:rPr lang="it-IT" dirty="0" smtClean="0"/>
              <a:t>destra. La </a:t>
            </a:r>
            <a:r>
              <a:rPr lang="it-IT" dirty="0" smtClean="0"/>
              <a:t>sequenza </a:t>
            </a:r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 è quindi composta da 8 passi anziché 4.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principi di funzionamento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Per variare la velocità di uno </a:t>
            </a:r>
            <a:r>
              <a:rPr lang="it-IT" dirty="0" err="1" smtClean="0"/>
              <a:t>stepper</a:t>
            </a:r>
            <a:r>
              <a:rPr lang="it-IT" dirty="0" smtClean="0"/>
              <a:t> basta variare il tempo in cui si rimane nel passo. Per </a:t>
            </a:r>
            <a:r>
              <a:rPr lang="it-IT" dirty="0" smtClean="0"/>
              <a:t>fermarsi, invece</a:t>
            </a:r>
            <a:r>
              <a:rPr lang="it-IT" dirty="0" smtClean="0"/>
              <a:t>, ci sono due modi:</a:t>
            </a:r>
          </a:p>
          <a:p>
            <a:r>
              <a:rPr lang="it-IT" dirty="0" smtClean="0"/>
              <a:t>·  si può lasciare l'alimentazione inserita, in tal caso il motore si bloccherà saldamente </a:t>
            </a:r>
            <a:r>
              <a:rPr lang="it-IT" dirty="0" smtClean="0"/>
              <a:t>nella posizione </a:t>
            </a:r>
            <a:r>
              <a:rPr lang="it-IT" dirty="0" smtClean="0"/>
              <a:t>assunta</a:t>
            </a:r>
          </a:p>
          <a:p>
            <a:r>
              <a:rPr lang="it-IT" dirty="0" smtClean="0"/>
              <a:t>·  si può scollegare l'alimentazione, in tal caso il motore sarà libero di </a:t>
            </a:r>
            <a:r>
              <a:rPr lang="it-IT" dirty="0" smtClean="0"/>
              <a:t>girare</a:t>
            </a:r>
            <a:r>
              <a:rPr lang="it-IT" i="1" dirty="0" smtClean="0"/>
              <a:t>. </a:t>
            </a:r>
            <a:r>
              <a:rPr lang="it-IT" dirty="0" smtClean="0"/>
              <a:t>Il </a:t>
            </a:r>
            <a:r>
              <a:rPr lang="it-IT" dirty="0" smtClean="0"/>
              <a:t>simbolo del motore passo-passo ricorda l'esempio: i terminali A+A- alimentano </a:t>
            </a:r>
            <a:r>
              <a:rPr lang="it-IT" dirty="0" smtClean="0"/>
              <a:t>i solenoidi verticali, mentre </a:t>
            </a:r>
            <a:r>
              <a:rPr lang="it-IT" dirty="0" smtClean="0"/>
              <a:t>B+B- alimentano quelli </a:t>
            </a:r>
            <a:r>
              <a:rPr lang="it-IT" dirty="0" smtClean="0"/>
              <a:t>orizzontali.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Questi </a:t>
            </a:r>
            <a:r>
              <a:rPr lang="it-IT" dirty="0" smtClean="0"/>
              <a:t>motori si chiamano bipolari perché hanno 4 fili.</a:t>
            </a:r>
          </a:p>
          <a:p>
            <a:r>
              <a:rPr lang="it-IT" dirty="0" smtClean="0"/>
              <a:t>·  Con un tester possiamo separare l'avvolgimento A da quello B verificando </a:t>
            </a:r>
            <a:r>
              <a:rPr lang="it-IT" dirty="0" smtClean="0"/>
              <a:t>la continuità elettrica</a:t>
            </a:r>
            <a:endParaRPr lang="it-IT" dirty="0" smtClean="0"/>
          </a:p>
          <a:p>
            <a:r>
              <a:rPr lang="it-IT" dirty="0" smtClean="0"/>
              <a:t>·  Non è importante sapere quale filo sia il separare l'avvolgimento A da quello </a:t>
            </a:r>
            <a:r>
              <a:rPr lang="it-IT" dirty="0" smtClean="0"/>
              <a:t>B verificando la continuità </a:t>
            </a:r>
            <a:r>
              <a:rPr lang="it-IT" dirty="0" smtClean="0"/>
              <a:t>elettrica. + e quale il -, invertendoli il motore funziona ugualmente anche </a:t>
            </a:r>
            <a:r>
              <a:rPr lang="it-IT" dirty="0" smtClean="0"/>
              <a:t>se gira al contrario</a:t>
            </a:r>
            <a:r>
              <a:rPr lang="it-IT" dirty="0" smtClean="0"/>
              <a:t>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7332" y="3059665"/>
            <a:ext cx="1723626" cy="15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vantaggi e svantaggi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" name="Immagine 19" descr="Imghgmag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6470"/>
            <a:ext cx="9144000" cy="529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vantaggi e svantaggi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spect="1" noChangeArrowheads="1"/>
          </p:cNvSpPr>
          <p:nvPr/>
        </p:nvSpPr>
        <p:spPr>
          <a:xfrm>
            <a:off x="428595" y="1428736"/>
            <a:ext cx="8257359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t-IT" dirty="0" smtClean="0"/>
              <a:t>I pregi dei motori passo </a:t>
            </a:r>
            <a:r>
              <a:rPr lang="it-IT" dirty="0" err="1" smtClean="0"/>
              <a:t>passo</a:t>
            </a:r>
            <a:r>
              <a:rPr lang="it-IT" dirty="0" smtClean="0"/>
              <a:t>:</a:t>
            </a:r>
          </a:p>
          <a:p>
            <a:r>
              <a:rPr lang="it-IT" dirty="0" smtClean="0"/>
              <a:t>- Non necessitano di alcuna manutenzione periodica in quanto privi di spazzole. La vita di un motore di questo tipo dipende dal consumo delle bronzine che permettono la rotazione dell'asse.</a:t>
            </a:r>
          </a:p>
          <a:p>
            <a:r>
              <a:rPr lang="it-IT" dirty="0" smtClean="0"/>
              <a:t>- Sono precisi, infatti essi realizzano posizionamenti con errori che possono variare tra il 3% e il 5% del valore del passo; tale errore non si accumula passo dopo passo, ma costituisce l’errore complessivo.</a:t>
            </a:r>
          </a:p>
          <a:p>
            <a:r>
              <a:rPr lang="it-IT" dirty="0" smtClean="0"/>
              <a:t>- Possono essere pilotati da forme d'onda impulsive, cosa che rende molto semplice l'interfaccia con un computer ; sono necessari infatti pochi componenti esterni per realizzare le corrette forme d'onda di pilotaggio .</a:t>
            </a:r>
          </a:p>
          <a:p>
            <a:r>
              <a:rPr lang="it-IT" dirty="0" smtClean="0"/>
              <a:t>- La velocità di rotazione può essere molto bassa anche senza l'uso di riduttori meccanici.</a:t>
            </a:r>
          </a:p>
          <a:p>
            <a:r>
              <a:rPr lang="it-IT" dirty="0" smtClean="0"/>
              <a:t>- E' possibile realizzare azionamenti di precisione controllati da computer in catena aperta, cioè senza utilizzare sensori di posizione o di velocità. Sono quindi utilizzabili con relativa semplicità.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vantaggi e svantaggi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spect="1" noChangeArrowheads="1"/>
          </p:cNvSpPr>
          <p:nvPr/>
        </p:nvSpPr>
        <p:spPr>
          <a:xfrm>
            <a:off x="428595" y="1428736"/>
            <a:ext cx="8257359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- </a:t>
            </a:r>
            <a:r>
              <a:rPr lang="it-IT" dirty="0" smtClean="0"/>
              <a:t>Hanno un'elevata robustezza meccanica ed elettrica: infatti non esistono contatti </a:t>
            </a:r>
            <a:r>
              <a:rPr lang="it-IT" dirty="0" smtClean="0"/>
              <a:t>elettrici striscianti </a:t>
            </a:r>
            <a:r>
              <a:rPr lang="it-IT" dirty="0" smtClean="0"/>
              <a:t>e, se necessario, possono essere realizzati anche in </a:t>
            </a:r>
            <a:r>
              <a:rPr lang="it-IT" dirty="0" smtClean="0"/>
              <a:t>esecuzione completamente stagna</a:t>
            </a:r>
            <a:r>
              <a:rPr lang="it-IT" dirty="0" smtClean="0"/>
              <a:t>.</a:t>
            </a:r>
          </a:p>
          <a:p>
            <a:r>
              <a:rPr lang="it-IT" dirty="0" smtClean="0"/>
              <a:t>- </a:t>
            </a:r>
            <a:r>
              <a:rPr lang="it-IT" dirty="0" smtClean="0"/>
              <a:t>E' facile far compiere all'albero piccole rotazioni angolari arbitrarie in ambedue </a:t>
            </a:r>
            <a:r>
              <a:rPr lang="it-IT" dirty="0" smtClean="0"/>
              <a:t>i versi e bloccarlo </a:t>
            </a:r>
            <a:r>
              <a:rPr lang="it-IT" dirty="0" smtClean="0"/>
              <a:t>in una determinata posizione.</a:t>
            </a:r>
          </a:p>
          <a:p>
            <a:r>
              <a:rPr lang="it-IT" dirty="0" smtClean="0"/>
              <a:t>Ovviamente hanno anche </a:t>
            </a:r>
            <a:r>
              <a:rPr lang="it-IT" dirty="0" smtClean="0"/>
              <a:t>difetti:</a:t>
            </a:r>
            <a:endParaRPr lang="it-IT" dirty="0" smtClean="0"/>
          </a:p>
          <a:p>
            <a:r>
              <a:rPr lang="it-IT" dirty="0" smtClean="0"/>
              <a:t>- </a:t>
            </a:r>
            <a:r>
              <a:rPr lang="it-IT" dirty="0" smtClean="0"/>
              <a:t>Richiedono sempre circuiti elettronici per il pilotaggio, in genere di tipo digitale.</a:t>
            </a:r>
          </a:p>
          <a:p>
            <a:r>
              <a:rPr lang="it-IT" dirty="0" smtClean="0"/>
              <a:t>- </a:t>
            </a:r>
            <a:r>
              <a:rPr lang="it-IT" dirty="0" smtClean="0"/>
              <a:t>Hanno un funzionano a scatti e con forti vibrazioni, soprattutto ai bassi regimi e se si </a:t>
            </a:r>
            <a:r>
              <a:rPr lang="it-IT" dirty="0" smtClean="0"/>
              <a:t>adottano le </a:t>
            </a:r>
            <a:r>
              <a:rPr lang="it-IT" dirty="0" smtClean="0"/>
              <a:t>tecniche di pilotaggio più semplici.</a:t>
            </a:r>
          </a:p>
          <a:p>
            <a:r>
              <a:rPr lang="it-IT" dirty="0" smtClean="0"/>
              <a:t>- </a:t>
            </a:r>
            <a:r>
              <a:rPr lang="it-IT" dirty="0" smtClean="0"/>
              <a:t>Il loro rendimento energetico è basso e, in genere, la potenza meccanica è piccola.</a:t>
            </a:r>
          </a:p>
          <a:p>
            <a:r>
              <a:rPr lang="it-IT" dirty="0" smtClean="0"/>
              <a:t>- </a:t>
            </a:r>
            <a:r>
              <a:rPr lang="it-IT" dirty="0" smtClean="0"/>
              <a:t>Hanno un costo elevato, relativamente ad altri tipi di motore con </a:t>
            </a:r>
            <a:r>
              <a:rPr lang="it-IT" dirty="0" smtClean="0"/>
              <a:t>analoghe prestazioni</a:t>
            </a:r>
            <a:r>
              <a:rPr lang="it-IT" dirty="0" smtClean="0"/>
              <a:t>.</a:t>
            </a:r>
          </a:p>
          <a:p>
            <a:r>
              <a:rPr lang="it-IT" dirty="0" smtClean="0"/>
              <a:t>- </a:t>
            </a:r>
            <a:r>
              <a:rPr lang="it-IT" dirty="0" smtClean="0"/>
              <a:t>Difficilmente raggiungono velocità di rotazione elevate.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Motori passo-passo: classificazione</a:t>
            </a:r>
            <a:endParaRPr kumimoji="0" lang="it-IT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16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spect="1" noChangeArrowheads="1"/>
          </p:cNvSpPr>
          <p:nvPr/>
        </p:nvSpPr>
        <p:spPr>
          <a:xfrm>
            <a:off x="428595" y="1428736"/>
            <a:ext cx="8257359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Esistono in commercio diversi tipi diversi di motori </a:t>
            </a:r>
            <a:r>
              <a:rPr lang="it-IT" dirty="0" err="1" smtClean="0"/>
              <a:t>passo-passo</a:t>
            </a:r>
            <a:r>
              <a:rPr lang="it-IT" dirty="0" smtClean="0"/>
              <a:t>. Essi possono essere raggruppati in</a:t>
            </a:r>
          </a:p>
          <a:p>
            <a:r>
              <a:rPr lang="it-IT" dirty="0" smtClean="0"/>
              <a:t>famiglie o classificati in funzione di tre diversi parametri :</a:t>
            </a:r>
          </a:p>
          <a:p>
            <a:r>
              <a:rPr lang="it-IT" dirty="0" smtClean="0"/>
              <a:t>1. il numero delle fasi presenti nello statore.</a:t>
            </a:r>
          </a:p>
          <a:p>
            <a:r>
              <a:rPr lang="it-IT" dirty="0" smtClean="0"/>
              <a:t>2. il tipo di tecnologia per la realizzazione del rotore ;</a:t>
            </a:r>
          </a:p>
          <a:p>
            <a:r>
              <a:rPr lang="it-IT" dirty="0" smtClean="0"/>
              <a:t>3. il senso di circolazione della corrente negli avvolgimenti di ciascuna delle fasi </a:t>
            </a:r>
            <a:r>
              <a:rPr lang="it-IT" dirty="0" err="1" smtClean="0"/>
              <a:t>statoriche</a:t>
            </a:r>
            <a:r>
              <a:rPr lang="it-IT" dirty="0" smtClean="0"/>
              <a:t>.</a:t>
            </a:r>
            <a:endParaRPr lang="it-IT" dirty="0" smtClean="0"/>
          </a:p>
          <a:p>
            <a:r>
              <a:rPr lang="it-IT" dirty="0" smtClean="0"/>
              <a:t>In funzione del numero delle fasi i motori passo </a:t>
            </a:r>
            <a:r>
              <a:rPr lang="it-IT" dirty="0" err="1" smtClean="0"/>
              <a:t>passo</a:t>
            </a:r>
            <a:r>
              <a:rPr lang="it-IT" dirty="0" smtClean="0"/>
              <a:t> possono essere classificati in motori monofase </a:t>
            </a:r>
            <a:r>
              <a:rPr lang="it-IT" dirty="0" smtClean="0"/>
              <a:t>e polifase. </a:t>
            </a:r>
          </a:p>
          <a:p>
            <a:endParaRPr lang="it-IT" b="1" dirty="0" smtClean="0"/>
          </a:p>
          <a:p>
            <a:r>
              <a:rPr lang="it-IT" b="1" dirty="0" smtClean="0"/>
              <a:t>I </a:t>
            </a:r>
            <a:r>
              <a:rPr lang="it-IT" b="1" dirty="0" smtClean="0"/>
              <a:t>motori passo-passo polifase</a:t>
            </a:r>
          </a:p>
          <a:p>
            <a:r>
              <a:rPr lang="it-IT" dirty="0" smtClean="0"/>
              <a:t>I tipi attualmente impiegati sono i motori a magnete permanente, quelli a riluttanza variabile e quelli </a:t>
            </a:r>
            <a:r>
              <a:rPr lang="it-IT" dirty="0" smtClean="0"/>
              <a:t>di tipo </a:t>
            </a:r>
            <a:r>
              <a:rPr lang="it-IT" dirty="0" smtClean="0"/>
              <a:t>ibrido.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a magnete permanente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17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spect="1" noChangeArrowheads="1"/>
          </p:cNvSpPr>
          <p:nvPr/>
        </p:nvSpPr>
        <p:spPr>
          <a:xfrm>
            <a:off x="428595" y="1428736"/>
            <a:ext cx="8257359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 </a:t>
            </a:r>
            <a:r>
              <a:rPr lang="it-IT" b="1" i="1" dirty="0" smtClean="0"/>
              <a:t>Motori passo-passo a magnete permanente (pm):</a:t>
            </a:r>
          </a:p>
          <a:p>
            <a:r>
              <a:rPr lang="it-IT" dirty="0" smtClean="0"/>
              <a:t>Questo è un motore nel quale la struttura rotorica è costituita da materiale del magnete permanente</a:t>
            </a:r>
          </a:p>
          <a:p>
            <a:r>
              <a:rPr lang="it-IT" dirty="0" smtClean="0"/>
              <a:t>magnetizzato radialmente.</a:t>
            </a:r>
          </a:p>
          <a:p>
            <a:r>
              <a:rPr lang="it-IT" dirty="0" smtClean="0"/>
              <a:t>La struttura </a:t>
            </a:r>
            <a:r>
              <a:rPr lang="it-IT" dirty="0" err="1" smtClean="0"/>
              <a:t>statorica</a:t>
            </a:r>
            <a:r>
              <a:rPr lang="it-IT" dirty="0" smtClean="0"/>
              <a:t> è composta da un pacco di lamierini e presenta vari poli salienti; nei motori</a:t>
            </a:r>
          </a:p>
          <a:p>
            <a:r>
              <a:rPr lang="it-IT" dirty="0" smtClean="0"/>
              <a:t>con molti poli magnetizzati sul rotore la struttura </a:t>
            </a:r>
            <a:r>
              <a:rPr lang="it-IT" dirty="0" err="1" smtClean="0"/>
              <a:t>statorica</a:t>
            </a:r>
            <a:r>
              <a:rPr lang="it-IT" dirty="0" smtClean="0"/>
              <a:t> viene semplificata per ridurre il costo e</a:t>
            </a:r>
          </a:p>
          <a:p>
            <a:r>
              <a:rPr lang="it-IT" dirty="0" smtClean="0"/>
              <a:t>l'ingombro. Il numero di passi interi per giro realizzabile con questo tipo di motore è usualmente</a:t>
            </a:r>
          </a:p>
          <a:p>
            <a:r>
              <a:rPr lang="it-IT" dirty="0" smtClean="0"/>
              <a:t>abbastanza basso: da 8 a 48.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a riluttanza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variabile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18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spect="1" noChangeArrowheads="1"/>
          </p:cNvSpPr>
          <p:nvPr/>
        </p:nvSpPr>
        <p:spPr>
          <a:xfrm>
            <a:off x="428595" y="1428736"/>
            <a:ext cx="8257359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  </a:t>
            </a:r>
            <a:r>
              <a:rPr lang="it-IT" b="1" i="1" dirty="0" smtClean="0"/>
              <a:t>Motori passo-passo a riluttanza variabile (</a:t>
            </a:r>
            <a:r>
              <a:rPr lang="it-IT" b="1" i="1" dirty="0" err="1" smtClean="0"/>
              <a:t>vr</a:t>
            </a:r>
            <a:r>
              <a:rPr lang="it-IT" b="1" i="1" dirty="0" smtClean="0"/>
              <a:t>):</a:t>
            </a:r>
          </a:p>
          <a:p>
            <a:r>
              <a:rPr lang="it-IT" dirty="0" smtClean="0"/>
              <a:t>Questo è un motore nel quale la struttura rotorica, è generalmente costituita da un cilindro di </a:t>
            </a:r>
            <a:r>
              <a:rPr lang="it-IT" dirty="0" smtClean="0"/>
              <a:t>ferro scanalato</a:t>
            </a:r>
            <a:r>
              <a:rPr lang="it-IT" dirty="0" smtClean="0"/>
              <a:t>; lo statore è invece costituito da un pacco di lamierini a poli </a:t>
            </a:r>
            <a:r>
              <a:rPr lang="it-IT" dirty="0" smtClean="0"/>
              <a:t>dentati. Il </a:t>
            </a:r>
            <a:r>
              <a:rPr lang="it-IT" dirty="0" smtClean="0"/>
              <a:t>principio di funzionamento di questo motore differisce da quello descritto in precedenza infatti, </a:t>
            </a:r>
            <a:r>
              <a:rPr lang="it-IT" dirty="0" smtClean="0"/>
              <a:t>a seguito </a:t>
            </a:r>
            <a:r>
              <a:rPr lang="it-IT" dirty="0" smtClean="0"/>
              <a:t>dell'alimentazione degli avvolgimenti delle fasi, la struttura rotorica si porta in </a:t>
            </a:r>
            <a:r>
              <a:rPr lang="it-IT" dirty="0" smtClean="0"/>
              <a:t>una posizione </a:t>
            </a:r>
            <a:r>
              <a:rPr lang="it-IT" dirty="0" smtClean="0"/>
              <a:t>a riluttanza </a:t>
            </a:r>
            <a:r>
              <a:rPr lang="it-IT" dirty="0" smtClean="0"/>
              <a:t>minima. E</a:t>
            </a:r>
            <a:r>
              <a:rPr lang="it-IT" dirty="0" smtClean="0"/>
              <a:t>' importante osservare che per l'assenza di una magnetizzazione proprio della struttura rotorica, </a:t>
            </a:r>
            <a:r>
              <a:rPr lang="it-IT" dirty="0" smtClean="0"/>
              <a:t>il motore </a:t>
            </a:r>
            <a:r>
              <a:rPr lang="it-IT" dirty="0" smtClean="0"/>
              <a:t>a riluttanza variabile necessita di almeno 3 fasi per poter funzionare correttamente; il </a:t>
            </a:r>
            <a:r>
              <a:rPr lang="it-IT" dirty="0" smtClean="0"/>
              <a:t>rotore può </a:t>
            </a:r>
            <a:r>
              <a:rPr lang="it-IT" dirty="0" smtClean="0"/>
              <a:t>muoversi indifferentemente in senso orario, antiorario oppure non spostarsi affatto. </a:t>
            </a:r>
            <a:r>
              <a:rPr lang="it-IT" dirty="0" smtClean="0"/>
              <a:t>Il comportamento </a:t>
            </a:r>
            <a:r>
              <a:rPr lang="it-IT" dirty="0" smtClean="0"/>
              <a:t>di un tale motore risulta pertanto </a:t>
            </a:r>
            <a:r>
              <a:rPr lang="it-IT" dirty="0" smtClean="0"/>
              <a:t>irregolare. Per </a:t>
            </a:r>
            <a:r>
              <a:rPr lang="it-IT" dirty="0" smtClean="0"/>
              <a:t>questo tipo di motore il numero di passi interi per giro è compreso nel campo </a:t>
            </a:r>
            <a:r>
              <a:rPr lang="it-IT" dirty="0" smtClean="0"/>
              <a:t>12 72</a:t>
            </a:r>
            <a:r>
              <a:rPr lang="it-IT" dirty="0" smtClean="0"/>
              <a:t>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i tre tipi di motori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19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spect="1" noChangeArrowheads="1"/>
          </p:cNvSpPr>
          <p:nvPr/>
        </p:nvSpPr>
        <p:spPr>
          <a:xfrm>
            <a:off x="428595" y="1428736"/>
            <a:ext cx="8257359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dirty="0" smtClean="0"/>
              <a:t>  </a:t>
            </a:r>
            <a:r>
              <a:rPr lang="it-IT" sz="3200" b="1" i="1" dirty="0" smtClean="0"/>
              <a:t>I tre tipi di motori:</a:t>
            </a:r>
            <a:endParaRPr lang="it-IT" sz="3200" b="1" i="1" dirty="0" smtClean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285992"/>
            <a:ext cx="2428892" cy="31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428868"/>
            <a:ext cx="242889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428868"/>
            <a:ext cx="228601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Motori passo-passo: introduzione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28596" y="1714488"/>
            <a:ext cx="8286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it-IT" dirty="0" smtClean="0"/>
              <a:t>I </a:t>
            </a:r>
            <a:r>
              <a:rPr lang="it-IT" b="1" dirty="0" smtClean="0"/>
              <a:t>motori passo-passo </a:t>
            </a:r>
            <a:r>
              <a:rPr lang="it-IT" dirty="0" smtClean="0"/>
              <a:t>(</a:t>
            </a:r>
            <a:r>
              <a:rPr lang="it-IT" i="1" dirty="0" err="1" smtClean="0"/>
              <a:t>stepping</a:t>
            </a:r>
            <a:r>
              <a:rPr lang="it-IT" i="1" dirty="0" smtClean="0"/>
              <a:t> o </a:t>
            </a:r>
            <a:r>
              <a:rPr lang="it-IT" i="1" dirty="0" err="1" smtClean="0"/>
              <a:t>stepper</a:t>
            </a:r>
            <a:r>
              <a:rPr lang="it-IT" i="1" dirty="0" smtClean="0"/>
              <a:t> </a:t>
            </a:r>
            <a:r>
              <a:rPr lang="it-IT" i="1" dirty="0" err="1" smtClean="0"/>
              <a:t>motors</a:t>
            </a:r>
            <a:r>
              <a:rPr lang="it-IT" dirty="0" smtClean="0"/>
              <a:t>) convertono l’informazione digitale in movimento meccanico. Come suggerito dal nome, essi ruotano per passi distinti e la loro posizione può essere controllata per mezzo di segnali logici. Applicazioni tipiche sono le stampanti riga per riga, il posizionamento delle testine nei drive dei dischi magnetici e nei plotter, il controllo della posizione delle valvole e gli apparati per la somministrazione di medicine nelle applicazioni </a:t>
            </a:r>
            <a:r>
              <a:rPr lang="it-IT" dirty="0" err="1" smtClean="0"/>
              <a:t>biomediche</a:t>
            </a:r>
            <a:r>
              <a:rPr lang="it-IT" dirty="0" smtClean="0"/>
              <a:t>, la robotica. Ovvero tutte quelle situazioni che richiedono un accurato spostamento continuo o discreto.</a:t>
            </a:r>
          </a:p>
          <a:p>
            <a:pPr algn="just">
              <a:buFontTx/>
              <a:buChar char="•"/>
            </a:pPr>
            <a:r>
              <a:rPr lang="it-IT" dirty="0" smtClean="0"/>
              <a:t>I motori passo-passo si dividono in tre categorie: a riluttanza variabile, a magnete permanente e ibridi. </a:t>
            </a:r>
          </a:p>
          <a:p>
            <a:pPr algn="just">
              <a:buFontTx/>
              <a:buChar char="•"/>
            </a:pPr>
            <a:r>
              <a:rPr lang="it-IT" dirty="0" smtClean="0"/>
              <a:t>La loro caratteristica più importante è che l’angolo di rotazione del motore è direttamente proporzionale al numero di impulsi in ingresso. L’errore angolare per impulso è molto piccolo. Essi sono molto veloci ai comandi di partenza, fermata, inversione del moto e possono essere comandati direttamente da segnali digitali.</a:t>
            </a:r>
          </a:p>
          <a:p>
            <a:pPr algn="just">
              <a:buFontTx/>
              <a:buChar char="•"/>
            </a:pPr>
            <a:r>
              <a:rPr lang="it-IT" dirty="0" smtClean="0"/>
              <a:t>Un’altra caratteristica è quella di essere autobloccanti, per cui il rotore può essere mantenuto in una posizione fissa senza bisogno di freni.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a riluttanza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variabile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20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spect="1" noChangeArrowheads="1"/>
          </p:cNvSpPr>
          <p:nvPr/>
        </p:nvSpPr>
        <p:spPr>
          <a:xfrm>
            <a:off x="428596" y="500042"/>
            <a:ext cx="8257359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  </a:t>
            </a:r>
            <a:r>
              <a:rPr lang="it-IT" b="1" i="1" dirty="0" smtClean="0"/>
              <a:t>Motori passo-passo ibrido (</a:t>
            </a:r>
            <a:r>
              <a:rPr lang="it-IT" b="1" i="1" dirty="0" err="1" smtClean="0"/>
              <a:t>hy</a:t>
            </a:r>
            <a:r>
              <a:rPr lang="it-IT" b="1" i="1" dirty="0" smtClean="0"/>
              <a:t>)</a:t>
            </a:r>
          </a:p>
          <a:p>
            <a:r>
              <a:rPr lang="it-IT" dirty="0" smtClean="0"/>
              <a:t>Il motore ibrido unisce alcune caratteristiche del motore a riluttanza variabile e di quello a </a:t>
            </a:r>
            <a:r>
              <a:rPr lang="it-IT" dirty="0" smtClean="0"/>
              <a:t>magnete permanente</a:t>
            </a:r>
            <a:r>
              <a:rPr lang="it-IT" dirty="0" smtClean="0"/>
              <a:t>; sfruttando un rotore costituito da nuclei di ferro dentati circondato da un </a:t>
            </a:r>
            <a:r>
              <a:rPr lang="it-IT" dirty="0" smtClean="0"/>
              <a:t>magnete permanente </a:t>
            </a:r>
            <a:r>
              <a:rPr lang="it-IT" dirty="0" smtClean="0"/>
              <a:t>e uno statore composto da lamierini a poli dentati riesce ad ottenere un elevato </a:t>
            </a:r>
            <a:r>
              <a:rPr lang="it-IT" dirty="0" smtClean="0"/>
              <a:t>numero di </a:t>
            </a:r>
            <a:r>
              <a:rPr lang="it-IT" dirty="0" smtClean="0"/>
              <a:t>passi per giro tipicamente da 100 a </a:t>
            </a:r>
            <a:r>
              <a:rPr lang="it-IT" dirty="0" smtClean="0"/>
              <a:t>400. Tra </a:t>
            </a:r>
            <a:r>
              <a:rPr lang="it-IT" dirty="0" smtClean="0"/>
              <a:t>i tre tipi i migliori sono i motori ibridi e per tale motivo la quasi totalità di quelli oggi </a:t>
            </a:r>
            <a:r>
              <a:rPr lang="it-IT" dirty="0" smtClean="0"/>
              <a:t>reperibili sono </a:t>
            </a:r>
            <a:r>
              <a:rPr lang="it-IT" dirty="0" smtClean="0"/>
              <a:t>proprio di questo tipo; per cui mi limiterò a descrivere brevemente la struttura di </a:t>
            </a:r>
            <a:r>
              <a:rPr lang="it-IT" dirty="0" smtClean="0"/>
              <a:t>questi ultimi. </a:t>
            </a:r>
            <a:r>
              <a:rPr lang="it-IT" dirty="0" smtClean="0"/>
              <a:t>Un motore ibrido è costituito da un rotore e da uno statore; nella fotografia seguente riporto </a:t>
            </a:r>
            <a:r>
              <a:rPr lang="it-IT" dirty="0" smtClean="0"/>
              <a:t>un esemplare </a:t>
            </a:r>
            <a:r>
              <a:rPr lang="it-IT" dirty="0" smtClean="0"/>
              <a:t>non particolarmente recente ma in cui si vede chiaramente la struttura.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14818"/>
            <a:ext cx="2389345" cy="17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monofase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57359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  </a:t>
            </a:r>
            <a:r>
              <a:rPr lang="it-IT" b="1" dirty="0" smtClean="0"/>
              <a:t>Motori passo-passo monofase</a:t>
            </a:r>
          </a:p>
          <a:p>
            <a:r>
              <a:rPr lang="it-IT" dirty="0" smtClean="0"/>
              <a:t>In questi tipi di motore un avvolgimento ed un'alimentazione non sono in grado di imporre al </a:t>
            </a:r>
            <a:r>
              <a:rPr lang="it-IT" dirty="0" smtClean="0"/>
              <a:t>motore un </a:t>
            </a:r>
            <a:r>
              <a:rPr lang="it-IT" dirty="0" smtClean="0"/>
              <a:t>senso di rotazione preferenziale ma solo una posizione di equilibrio; per realizzare un </a:t>
            </a:r>
            <a:r>
              <a:rPr lang="it-IT" dirty="0" smtClean="0"/>
              <a:t>moto rotatorio </a:t>
            </a:r>
            <a:r>
              <a:rPr lang="it-IT" dirty="0" smtClean="0"/>
              <a:t>è necessario introdurre una </a:t>
            </a:r>
            <a:r>
              <a:rPr lang="it-IT" dirty="0" err="1" smtClean="0"/>
              <a:t>dissimetria</a:t>
            </a:r>
            <a:r>
              <a:rPr lang="it-IT" dirty="0" smtClean="0"/>
              <a:t> di tipo statico o dinamico. Per fare </a:t>
            </a:r>
            <a:r>
              <a:rPr lang="it-IT" dirty="0" smtClean="0"/>
              <a:t>ciò sono </a:t>
            </a:r>
            <a:r>
              <a:rPr lang="it-IT" dirty="0" smtClean="0"/>
              <a:t>utilizzati:</a:t>
            </a:r>
          </a:p>
          <a:p>
            <a:r>
              <a:rPr lang="it-IT" dirty="0" smtClean="0"/>
              <a:t>·  Poli o denti asimmetrici sullo statore: è una tecnica impiegata frequentemente per motori del </a:t>
            </a:r>
            <a:r>
              <a:rPr lang="it-IT" dirty="0" smtClean="0"/>
              <a:t>tipo magnete </a:t>
            </a:r>
            <a:r>
              <a:rPr lang="it-IT" dirty="0" smtClean="0"/>
              <a:t>permanente.</a:t>
            </a:r>
          </a:p>
          <a:p>
            <a:r>
              <a:rPr lang="it-IT" dirty="0" smtClean="0"/>
              <a:t>·  Zone di circuito magnetico saturabile: metodo che prevede l'associazione di zone saturabili e </a:t>
            </a:r>
            <a:r>
              <a:rPr lang="it-IT" dirty="0" smtClean="0"/>
              <a:t>di traferri </a:t>
            </a:r>
            <a:r>
              <a:rPr lang="it-IT" dirty="0" smtClean="0"/>
              <a:t>asimmetrici per migliorare la regolarità della coppia motrice.</a:t>
            </a:r>
          </a:p>
          <a:p>
            <a:r>
              <a:rPr lang="it-IT" dirty="0" smtClean="0"/>
              <a:t>·  Impiego di un magnete ausiliario: consente di ottenere uno sfasamento voluto fra le posizioni </a:t>
            </a:r>
            <a:r>
              <a:rPr lang="it-IT" dirty="0" smtClean="0"/>
              <a:t>di equilibrio </a:t>
            </a:r>
            <a:r>
              <a:rPr lang="it-IT" dirty="0" smtClean="0"/>
              <a:t>del motore.</a:t>
            </a:r>
          </a:p>
          <a:p>
            <a:r>
              <a:rPr lang="it-IT" dirty="0" smtClean="0"/>
              <a:t>·  Impiego di una struttura dentata ausiliaria: altro modo di ottenere lo sfasamento tra le posizioni </a:t>
            </a:r>
            <a:r>
              <a:rPr lang="it-IT" dirty="0" smtClean="0"/>
              <a:t>di equilibrio </a:t>
            </a:r>
            <a:r>
              <a:rPr lang="it-IT" dirty="0" smtClean="0"/>
              <a:t>con una struttura </a:t>
            </a:r>
            <a:r>
              <a:rPr lang="it-IT" dirty="0" err="1" smtClean="0"/>
              <a:t>statorica</a:t>
            </a:r>
            <a:r>
              <a:rPr lang="it-IT" dirty="0" smtClean="0"/>
              <a:t> dotata di denti ausiliari posizionati in </a:t>
            </a:r>
            <a:r>
              <a:rPr lang="it-IT" dirty="0" smtClean="0"/>
              <a:t>modo asimmetrico</a:t>
            </a:r>
            <a:r>
              <a:rPr lang="it-IT" dirty="0" smtClean="0"/>
              <a:t>.</a:t>
            </a:r>
          </a:p>
          <a:p>
            <a:r>
              <a:rPr lang="it-IT" dirty="0" smtClean="0"/>
              <a:t>·  Impiego di spire in corto circuito: impiego di fili in corto circuito avvolti intorno ai poli </a:t>
            </a:r>
            <a:r>
              <a:rPr lang="it-IT" dirty="0" smtClean="0"/>
              <a:t>dello statore</a:t>
            </a:r>
            <a:r>
              <a:rPr lang="it-IT" dirty="0" smtClean="0"/>
              <a:t>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unipolari e bipolari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57359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  </a:t>
            </a:r>
            <a:r>
              <a:rPr lang="it-IT" b="1" i="1" dirty="0" smtClean="0"/>
              <a:t>Motori unipolari e bipolari</a:t>
            </a:r>
          </a:p>
          <a:p>
            <a:r>
              <a:rPr lang="it-IT" dirty="0" smtClean="0"/>
              <a:t>I vari motori </a:t>
            </a:r>
            <a:r>
              <a:rPr lang="it-IT" dirty="0" err="1" smtClean="0"/>
              <a:t>passo-passo</a:t>
            </a:r>
            <a:r>
              <a:rPr lang="it-IT" dirty="0" smtClean="0"/>
              <a:t> sono ulteriormente classificabili in motori bipolari e motori unipolari </a:t>
            </a:r>
            <a:r>
              <a:rPr lang="it-IT" dirty="0" smtClean="0"/>
              <a:t>a seconda </a:t>
            </a:r>
            <a:r>
              <a:rPr lang="it-IT" dirty="0" smtClean="0"/>
              <a:t>che la corrente negli avvolgimenti </a:t>
            </a:r>
            <a:r>
              <a:rPr lang="it-IT" dirty="0" err="1" smtClean="0"/>
              <a:t>statorici</a:t>
            </a:r>
            <a:r>
              <a:rPr lang="it-IT" dirty="0" smtClean="0"/>
              <a:t> scorra nei due versi od in un verso </a:t>
            </a:r>
            <a:r>
              <a:rPr lang="it-IT" dirty="0" smtClean="0"/>
              <a:t>soltanto. L'orientamento </a:t>
            </a:r>
            <a:r>
              <a:rPr lang="it-IT" dirty="0" smtClean="0"/>
              <a:t>del campo magnetico </a:t>
            </a:r>
            <a:r>
              <a:rPr lang="it-IT" dirty="0" err="1" smtClean="0"/>
              <a:t>statorico</a:t>
            </a:r>
            <a:r>
              <a:rPr lang="it-IT" dirty="0" smtClean="0"/>
              <a:t> all'interno del motore dipende dal verso delle correnti </a:t>
            </a:r>
            <a:r>
              <a:rPr lang="it-IT" dirty="0" smtClean="0"/>
              <a:t>di fase </a:t>
            </a:r>
            <a:r>
              <a:rPr lang="it-IT" dirty="0" smtClean="0"/>
              <a:t>che lo generano. Pertanto, in un motore con una struttura rotorica magnetizzata, a seconda </a:t>
            </a:r>
            <a:r>
              <a:rPr lang="it-IT" dirty="0" smtClean="0"/>
              <a:t>del verso </a:t>
            </a:r>
            <a:r>
              <a:rPr lang="it-IT" dirty="0" smtClean="0"/>
              <a:t>della corrente negli avvolgimenti </a:t>
            </a:r>
            <a:r>
              <a:rPr lang="it-IT" dirty="0" err="1" smtClean="0"/>
              <a:t>statorici</a:t>
            </a:r>
            <a:r>
              <a:rPr lang="it-IT" dirty="0" smtClean="0"/>
              <a:t>, si configurano delle posizioni di equilibrio </a:t>
            </a:r>
            <a:r>
              <a:rPr lang="it-IT" dirty="0" smtClean="0"/>
              <a:t>distinte. Un'eccezione </a:t>
            </a:r>
            <a:r>
              <a:rPr lang="it-IT" dirty="0" smtClean="0"/>
              <a:t>è rappresentata dal motore a riluttanza variabile dove l'inversione della corrente in </a:t>
            </a:r>
            <a:r>
              <a:rPr lang="it-IT" dirty="0" smtClean="0"/>
              <a:t>una fase </a:t>
            </a:r>
            <a:r>
              <a:rPr lang="it-IT" dirty="0" smtClean="0"/>
              <a:t>non produce nessun cambiamento sulle posizioni di </a:t>
            </a:r>
            <a:r>
              <a:rPr lang="it-IT" dirty="0" smtClean="0"/>
              <a:t>equilibrio. I </a:t>
            </a:r>
            <a:r>
              <a:rPr lang="it-IT" dirty="0" smtClean="0"/>
              <a:t>motori bipolari sono i più utilizzati perché più semplici dal punto di vista costruttivo e garantiscono, </a:t>
            </a:r>
            <a:r>
              <a:rPr lang="it-IT" dirty="0" smtClean="0"/>
              <a:t>a parità </a:t>
            </a:r>
            <a:r>
              <a:rPr lang="it-IT" dirty="0" smtClean="0"/>
              <a:t>di dimensioni e numero di fasi, prestazioni maggiori.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es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3562" cy="23400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85992"/>
            <a:ext cx="9144000" cy="1571636"/>
          </a:xfrm>
          <a:prstGeom prst="rect">
            <a:avLst/>
          </a:prstGeom>
          <a:gradFill flip="none" rotWithShape="1">
            <a:gsLst>
              <a:gs pos="30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Ad opera di:</a:t>
            </a:r>
          </a:p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Matteo </a:t>
            </a:r>
            <a:r>
              <a:rPr lang="it-IT" sz="3200" dirty="0" err="1" smtClean="0">
                <a:solidFill>
                  <a:schemeClr val="bg1"/>
                </a:solidFill>
                <a:latin typeface="Monotype Corsiva" pitchFamily="66" charset="0"/>
              </a:rPr>
              <a:t>Donatelli</a:t>
            </a:r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 e Maurizio Di Paolo</a:t>
            </a:r>
            <a:endParaRPr lang="it-IT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71802" y="0"/>
            <a:ext cx="6072198" cy="228599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logo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466" y="2000240"/>
            <a:ext cx="2298534" cy="214314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14612" y="428604"/>
            <a:ext cx="67627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Presentazione su i:</a:t>
            </a:r>
          </a:p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Motori  passo-passo</a:t>
            </a:r>
            <a:endParaRPr lang="it-IT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7055"/>
            <a:ext cx="2857488" cy="29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01024" y="6286520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289583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469960" cy="18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 rot="20083564">
            <a:off x="3178164" y="1983676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latin typeface="Monotype Corsiva" pitchFamily="66" charset="0"/>
              </a:rPr>
              <a:t>FINE</a:t>
            </a:r>
            <a:endParaRPr lang="it-IT" sz="9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Motori passo-passo: introduzione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Il motore passo-passo è un trasduttore elettromeccanico che converte impulsi</a:t>
            </a:r>
          </a:p>
          <a:p>
            <a:r>
              <a:rPr lang="it-IT" dirty="0" smtClean="0"/>
              <a:t>elettrici di comando in rotazioni angolari. In altre parole ad ogni impulso di</a:t>
            </a:r>
          </a:p>
          <a:p>
            <a:r>
              <a:rPr lang="it-IT" dirty="0" smtClean="0"/>
              <a:t>comando, l'albero ruota di un certo angolo, chiamato passo.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500306"/>
            <a:ext cx="498024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500306"/>
            <a:ext cx="151362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principi di funzionamento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spect="1" noChangeArrowheads="1"/>
          </p:cNvSpPr>
          <p:nvPr/>
        </p:nvSpPr>
        <p:spPr>
          <a:xfrm>
            <a:off x="428596" y="1357298"/>
            <a:ext cx="8286808" cy="292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FontTx/>
              <a:buChar char="•"/>
            </a:pPr>
            <a:r>
              <a:rPr lang="it-IT" dirty="0" smtClean="0"/>
              <a:t>Per ciascuna delle configurazioni il principio di funzionamento è il medesimo. Quando le bobine sono alimentate, si generano nello statore dei poli magnetici, e il rotore si allinea in accordo con la direzione del campo magnetico generato nello statore.</a:t>
            </a:r>
          </a:p>
          <a:p>
            <a:pPr algn="just">
              <a:buFontTx/>
              <a:buChar char="•"/>
            </a:pPr>
            <a:r>
              <a:rPr lang="it-IT" dirty="0" smtClean="0"/>
              <a:t>Inoltre la presenza di più poli e più fasi rende possibile l’allineamento in una tra un numero finito di posizioni. </a:t>
            </a:r>
          </a:p>
          <a:p>
            <a:pPr algn="just">
              <a:buFontTx/>
              <a:buChar char="•"/>
            </a:pPr>
            <a:r>
              <a:rPr lang="it-IT" dirty="0" smtClean="0"/>
              <a:t>Ad esempio, in questo caso se </a:t>
            </a:r>
            <a:r>
              <a:rPr lang="it-IT" i="1" dirty="0" smtClean="0"/>
              <a:t>i</a:t>
            </a:r>
            <a:r>
              <a:rPr lang="it-IT" baseline="-25000" dirty="0" smtClean="0"/>
              <a:t>1</a:t>
            </a:r>
            <a:r>
              <a:rPr lang="it-IT" dirty="0" smtClean="0"/>
              <a:t>=0 e </a:t>
            </a:r>
            <a:r>
              <a:rPr lang="it-IT" i="1" dirty="0" smtClean="0"/>
              <a:t>i</a:t>
            </a:r>
            <a:r>
              <a:rPr lang="it-IT" baseline="-25000" dirty="0" smtClean="0"/>
              <a:t>2</a:t>
            </a:r>
            <a:r>
              <a:rPr lang="it-IT" dirty="0" smtClean="0"/>
              <a:t>&gt;0 il rotore girerà di 90° in senso orario.</a:t>
            </a:r>
          </a:p>
          <a:p>
            <a:pPr algn="just">
              <a:buFontTx/>
              <a:buChar char="•"/>
            </a:pPr>
            <a:r>
              <a:rPr lang="it-IT" dirty="0" smtClean="0"/>
              <a:t>Se entrambe le correnti sono diverse da zero è possibile far allineare il rotore tra i poli dello statore, a 45°. Complessivamente, è possibile ottenere incrementi di 45°. Una risoluzione ancora più fine richiederebbe un aumento del numero di avvolgimenti e di denti nello </a:t>
            </a:r>
            <a:r>
              <a:rPr lang="it-IT" dirty="0" smtClean="0"/>
              <a:t>statore.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2393555" cy="1714512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14818"/>
            <a:ext cx="1544638" cy="1704975"/>
          </a:xfrm>
          <a:prstGeom prst="rect">
            <a:avLst/>
          </a:prstGeom>
          <a:noFill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14818"/>
            <a:ext cx="1619250" cy="1739900"/>
          </a:xfrm>
          <a:prstGeom prst="rect">
            <a:avLst/>
          </a:prstGeom>
          <a:noFill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143380"/>
            <a:ext cx="134302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principi di funzionamento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spect="1" noChangeArrowheads="1"/>
          </p:cNvSpPr>
          <p:nvPr/>
        </p:nvSpPr>
        <p:spPr>
          <a:xfrm>
            <a:off x="5143504" y="2071678"/>
            <a:ext cx="3786214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I motori passo </a:t>
            </a:r>
            <a:r>
              <a:rPr lang="it-IT" dirty="0" err="1" smtClean="0"/>
              <a:t>passo</a:t>
            </a:r>
            <a:endParaRPr lang="it-IT" dirty="0" smtClean="0"/>
          </a:p>
          <a:p>
            <a:r>
              <a:rPr lang="it-IT" dirty="0" smtClean="0"/>
              <a:t>funzionano facendo ruotare</a:t>
            </a:r>
          </a:p>
          <a:p>
            <a:r>
              <a:rPr lang="it-IT" dirty="0" smtClean="0"/>
              <a:t>un magnete, attirandolo da</a:t>
            </a:r>
          </a:p>
          <a:p>
            <a:r>
              <a:rPr lang="it-IT" dirty="0" smtClean="0"/>
              <a:t>un passo all'altro con delle</a:t>
            </a:r>
          </a:p>
          <a:p>
            <a:r>
              <a:rPr lang="it-IT" dirty="0" smtClean="0"/>
              <a:t>elettrocalamite</a:t>
            </a:r>
          </a:p>
          <a:p>
            <a:r>
              <a:rPr lang="it-IT" dirty="0" smtClean="0"/>
              <a:t>opportunamente </a:t>
            </a:r>
            <a:r>
              <a:rPr lang="it-IT" dirty="0" err="1" smtClean="0"/>
              <a:t>disposte</a:t>
            </a:r>
            <a:r>
              <a:rPr lang="it-IT" dirty="0" err="1" smtClean="0"/>
              <a:t>…</a:t>
            </a:r>
            <a:endParaRPr lang="it-IT" dirty="0" smtClean="0"/>
          </a:p>
          <a:p>
            <a:r>
              <a:rPr lang="it-IT" dirty="0" smtClean="0"/>
              <a:t>A differenza degli altri tipi di motore, </a:t>
            </a:r>
            <a:r>
              <a:rPr lang="it-IT" dirty="0" smtClean="0"/>
              <a:t>in questo </a:t>
            </a:r>
            <a:r>
              <a:rPr lang="it-IT" dirty="0" smtClean="0"/>
              <a:t>tipo di motore non ci sono contatti striscianti: per ottenere il movimento dobbiamo alternare</a:t>
            </a:r>
          </a:p>
          <a:p>
            <a:r>
              <a:rPr lang="it-IT" dirty="0" smtClean="0"/>
              <a:t>dall'esterno il passaggio della </a:t>
            </a:r>
            <a:endParaRPr lang="it-IT" dirty="0" smtClean="0"/>
          </a:p>
          <a:p>
            <a:r>
              <a:rPr lang="it-IT" dirty="0" smtClean="0"/>
              <a:t>corrente </a:t>
            </a:r>
            <a:r>
              <a:rPr lang="it-IT" dirty="0" smtClean="0"/>
              <a:t>nei suoi </a:t>
            </a:r>
            <a:r>
              <a:rPr lang="it-IT" dirty="0" err="1" smtClean="0"/>
              <a:t>avvoglimenti</a:t>
            </a:r>
            <a:r>
              <a:rPr lang="it-IT" dirty="0" smtClean="0"/>
              <a:t>.</a:t>
            </a:r>
          </a:p>
          <a:p>
            <a:r>
              <a:rPr lang="it-IT" dirty="0" smtClean="0"/>
              <a:t>Nel farlo, dobbiamo rispettare una sequenza ben precisa infatti se essa non è quella giusta, il motore</a:t>
            </a:r>
          </a:p>
          <a:p>
            <a:r>
              <a:rPr lang="it-IT" dirty="0" smtClean="0"/>
              <a:t>vibrerà e ronzerà, ma non girerà.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604179"/>
            <a:ext cx="3714776" cy="422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principi di funzionamento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6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spect="1" noChangeArrowheads="1"/>
          </p:cNvSpPr>
          <p:nvPr/>
        </p:nvSpPr>
        <p:spPr>
          <a:xfrm>
            <a:off x="428596" y="2071678"/>
            <a:ext cx="8358246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II rotore e lo statore posseggono molti poli allo scopo di consentire all’albero di ruotare anche a </a:t>
            </a:r>
            <a:r>
              <a:rPr lang="it-IT" dirty="0" smtClean="0"/>
              <a:t>piccoli passi </a:t>
            </a:r>
            <a:r>
              <a:rPr lang="it-IT" dirty="0" smtClean="0"/>
              <a:t>(piccoli angoli di rotazione).</a:t>
            </a:r>
          </a:p>
          <a:p>
            <a:r>
              <a:rPr lang="it-IT" dirty="0" smtClean="0"/>
              <a:t>II campo magnetico prodotto dalle bobine viene reso ruotante mediante commutazione </a:t>
            </a:r>
            <a:r>
              <a:rPr lang="it-IT" dirty="0" smtClean="0"/>
              <a:t>sequenziale delle </a:t>
            </a:r>
            <a:r>
              <a:rPr lang="it-IT" dirty="0" smtClean="0"/>
              <a:t>correnti circolanti negli avvolgimenti dello statore; alla sequenza di commutazione delle </a:t>
            </a:r>
            <a:r>
              <a:rPr lang="it-IT" dirty="0" smtClean="0"/>
              <a:t>correnti dello </a:t>
            </a:r>
            <a:r>
              <a:rPr lang="it-IT" dirty="0" smtClean="0"/>
              <a:t>statore corrisponderà un angolo noto sequenziale a scatto, o a passi del </a:t>
            </a:r>
            <a:r>
              <a:rPr lang="it-IT" dirty="0" smtClean="0"/>
              <a:t>rotore. L'angolo </a:t>
            </a:r>
            <a:r>
              <a:rPr lang="it-IT" dirty="0" smtClean="0"/>
              <a:t>del passo nei motori di questo tipo dipenderà pertanto dalla regolazione tra il numero dei </a:t>
            </a:r>
            <a:r>
              <a:rPr lang="it-IT" dirty="0" smtClean="0"/>
              <a:t>poli presenti </a:t>
            </a:r>
            <a:r>
              <a:rPr lang="it-IT" dirty="0" smtClean="0"/>
              <a:t>sullo statore e il numero dei poli magnetici presenti sul </a:t>
            </a:r>
            <a:r>
              <a:rPr lang="it-IT" dirty="0" smtClean="0"/>
              <a:t>rotore. Siccome </a:t>
            </a:r>
            <a:r>
              <a:rPr lang="it-IT" dirty="0" smtClean="0"/>
              <a:t>quest' ultimo non è altro che un magnete cilindrico, i poli saranno fissi e di numero limitato</a:t>
            </a:r>
            <a:r>
              <a:rPr lang="it-IT" dirty="0" smtClean="0"/>
              <a:t>.</a:t>
            </a:r>
            <a:r>
              <a:rPr lang="it-IT" dirty="0" smtClean="0"/>
              <a:t> Si potrebbe aumentare il loro numero aumentando il diametro del magnete permanente del rotore </a:t>
            </a:r>
            <a:r>
              <a:rPr lang="it-IT" dirty="0" smtClean="0"/>
              <a:t>ma in </a:t>
            </a:r>
            <a:r>
              <a:rPr lang="it-IT" dirty="0" smtClean="0"/>
              <a:t>questo caso aumenterebbe notevolmente anche l'inerzia del rotore, per cui il motore non avrebbe </a:t>
            </a:r>
            <a:r>
              <a:rPr lang="it-IT" dirty="0" smtClean="0"/>
              <a:t>una risposta </a:t>
            </a:r>
            <a:r>
              <a:rPr lang="it-IT" dirty="0" smtClean="0"/>
              <a:t>pronta all'impulso.</a:t>
            </a:r>
          </a:p>
          <a:p>
            <a:r>
              <a:rPr lang="it-IT" dirty="0" smtClean="0"/>
              <a:t>Utilizzando motori con rotore a magnete permanente si riescono ad ottenere angoli di passo </a:t>
            </a:r>
            <a:r>
              <a:rPr lang="it-IT" dirty="0" smtClean="0"/>
              <a:t>al massimo </a:t>
            </a:r>
            <a:r>
              <a:rPr lang="it-IT" dirty="0" smtClean="0"/>
              <a:t>di 3,75</a:t>
            </a:r>
            <a:r>
              <a:rPr lang="it-IT" dirty="0" smtClean="0"/>
              <a:t>°. Lo </a:t>
            </a:r>
            <a:r>
              <a:rPr lang="it-IT" dirty="0" smtClean="0"/>
              <a:t>statore del motore è composto da due o più poli e ognuno ha un avvolgimento che crea </a:t>
            </a:r>
            <a:r>
              <a:rPr lang="it-IT" dirty="0" smtClean="0"/>
              <a:t>l'opportuno campo </a:t>
            </a:r>
            <a:r>
              <a:rPr lang="it-IT" dirty="0" smtClean="0"/>
              <a:t>magnetico al passaggio della corrente. Invertendo il senso della corrente nell'avvolgimento, </a:t>
            </a:r>
            <a:r>
              <a:rPr lang="it-IT" dirty="0" smtClean="0"/>
              <a:t>il "nord</a:t>
            </a:r>
            <a:r>
              <a:rPr lang="it-IT" dirty="0" smtClean="0"/>
              <a:t>" ed il "sud" si invertiranno.</a:t>
            </a:r>
          </a:p>
          <a:p>
            <a:endParaRPr lang="it-IT" dirty="0" smtClean="0"/>
          </a:p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principi di funzionamento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7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00108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spect="1" noChangeArrowheads="1"/>
          </p:cNvSpPr>
          <p:nvPr/>
        </p:nvSpPr>
        <p:spPr>
          <a:xfrm>
            <a:off x="214282" y="4286256"/>
            <a:ext cx="4500594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it-IT" dirty="0" smtClean="0"/>
              <a:t>Struttura e principio di funzionamento dei principali tipi di motore passo </a:t>
            </a:r>
            <a:r>
              <a:rPr lang="it-IT" dirty="0" err="1" smtClean="0"/>
              <a:t>passo</a:t>
            </a:r>
            <a:endParaRPr lang="it-IT" dirty="0" smtClean="0"/>
          </a:p>
          <a:p>
            <a:pPr algn="r"/>
            <a:r>
              <a:rPr lang="it-IT" dirty="0" smtClean="0"/>
              <a:t>a = con rotore a magnete permanente</a:t>
            </a:r>
          </a:p>
          <a:p>
            <a:pPr algn="r"/>
            <a:r>
              <a:rPr lang="it-IT" dirty="0" smtClean="0"/>
              <a:t>b = a riluttanza variabile</a:t>
            </a:r>
          </a:p>
          <a:p>
            <a:pPr algn="r"/>
            <a:r>
              <a:rPr lang="it-IT" dirty="0" smtClean="0"/>
              <a:t>c = ibridi</a:t>
            </a:r>
          </a:p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36"/>
            <a:ext cx="42957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28736"/>
            <a:ext cx="40285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principi di funzionamento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8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1" name="Immagine 20" descr="Imfdffgmag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546"/>
            <a:ext cx="9144000" cy="5286412"/>
          </a:xfrm>
          <a:prstGeom prst="rect">
            <a:avLst/>
          </a:prstGeom>
        </p:spPr>
      </p:pic>
      <p:sp>
        <p:nvSpPr>
          <p:cNvPr id="22" name="Rectangle 2"/>
          <p:cNvSpPr txBox="1">
            <a:spLocks noChangeAspect="1" noChangeArrowheads="1"/>
          </p:cNvSpPr>
          <p:nvPr/>
        </p:nvSpPr>
        <p:spPr>
          <a:xfrm>
            <a:off x="0" y="857232"/>
            <a:ext cx="9144000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dirty="0" smtClean="0"/>
              <a:t>Per semplicità facciamo riferimento a un motore caratterizzato da 4 passi/giro, cioè </a:t>
            </a:r>
          </a:p>
          <a:p>
            <a:pPr algn="ctr"/>
            <a:r>
              <a:rPr lang="it-IT" dirty="0" smtClean="0"/>
              <a:t>costituito da 4 elettromagneti, disposti a croce con al centro una calamita libera di ruotare </a:t>
            </a:r>
            <a:endParaRPr lang="it-IT" dirty="0"/>
          </a:p>
        </p:txBody>
      </p:sp>
      <p:sp>
        <p:nvSpPr>
          <p:cNvPr id="23" name="Rectangle 2"/>
          <p:cNvSpPr txBox="1">
            <a:spLocks noChangeAspect="1" noChangeArrowheads="1"/>
          </p:cNvSpPr>
          <p:nvPr/>
        </p:nvSpPr>
        <p:spPr>
          <a:xfrm>
            <a:off x="-285784" y="2143116"/>
            <a:ext cx="958443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1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4" name="Rectangle 2"/>
          <p:cNvSpPr txBox="1">
            <a:spLocks noChangeAspect="1" noChangeArrowheads="1"/>
          </p:cNvSpPr>
          <p:nvPr/>
        </p:nvSpPr>
        <p:spPr>
          <a:xfrm>
            <a:off x="4429124" y="1857364"/>
            <a:ext cx="958443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2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5" name="Rectangle 2"/>
          <p:cNvSpPr txBox="1">
            <a:spLocks noChangeAspect="1" noChangeArrowheads="1"/>
          </p:cNvSpPr>
          <p:nvPr/>
        </p:nvSpPr>
        <p:spPr>
          <a:xfrm>
            <a:off x="7358082" y="4071942"/>
            <a:ext cx="958443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3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6" name="Rectangle 2"/>
          <p:cNvSpPr txBox="1">
            <a:spLocks noChangeAspect="1" noChangeArrowheads="1"/>
          </p:cNvSpPr>
          <p:nvPr/>
        </p:nvSpPr>
        <p:spPr>
          <a:xfrm>
            <a:off x="714348" y="5072074"/>
            <a:ext cx="958443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4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571472" y="-214338"/>
            <a:ext cx="6858048" cy="1245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Motori passo-passo: principi di funzionamento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9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116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2" name="Rectangle 2"/>
          <p:cNvSpPr txBox="1">
            <a:spLocks noChangeAspect="1" noChangeArrowheads="1"/>
          </p:cNvSpPr>
          <p:nvPr/>
        </p:nvSpPr>
        <p:spPr>
          <a:xfrm>
            <a:off x="428596" y="1428736"/>
            <a:ext cx="8286808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b="1" dirty="0" smtClean="0"/>
              <a:t>Punto 1</a:t>
            </a:r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 smtClean="0"/>
              <a:t>primo passo alimentiamo i due elettromagneti </a:t>
            </a:r>
            <a:r>
              <a:rPr lang="it-IT" dirty="0" smtClean="0"/>
              <a:t>in verticale</a:t>
            </a:r>
            <a:r>
              <a:rPr lang="it-IT" dirty="0" smtClean="0"/>
              <a:t>. I due magneti sono in serie, il solenoide in </a:t>
            </a:r>
            <a:r>
              <a:rPr lang="it-IT" dirty="0" smtClean="0"/>
              <a:t>alto affaccia </a:t>
            </a:r>
            <a:r>
              <a:rPr lang="it-IT" dirty="0" smtClean="0"/>
              <a:t>il polo S alla calamita mentre il solenoide in </a:t>
            </a:r>
            <a:r>
              <a:rPr lang="it-IT" dirty="0" smtClean="0"/>
              <a:t>basso mostra </a:t>
            </a:r>
            <a:r>
              <a:rPr lang="it-IT" dirty="0" smtClean="0"/>
              <a:t>il proprio polo N. Poli opposti si attraggono, </a:t>
            </a:r>
            <a:r>
              <a:rPr lang="it-IT" dirty="0" smtClean="0"/>
              <a:t>perciò la </a:t>
            </a:r>
            <a:r>
              <a:rPr lang="it-IT" dirty="0" smtClean="0"/>
              <a:t>calamita si porterà con il polo N in alto ed il S in basso.</a:t>
            </a:r>
          </a:p>
          <a:p>
            <a:r>
              <a:rPr lang="it-IT" b="1" dirty="0" smtClean="0"/>
              <a:t>Punto 2</a:t>
            </a:r>
            <a:endParaRPr lang="it-IT" b="1" dirty="0" smtClean="0"/>
          </a:p>
          <a:p>
            <a:r>
              <a:rPr lang="it-IT" dirty="0" smtClean="0"/>
              <a:t>Al passo successivo, alimentiamo i due magneti posti </a:t>
            </a:r>
            <a:r>
              <a:rPr lang="it-IT" dirty="0" smtClean="0"/>
              <a:t>in orizzontale</a:t>
            </a:r>
            <a:r>
              <a:rPr lang="it-IT" dirty="0" smtClean="0"/>
              <a:t>. Anche questi solenoidi sono collegati in </a:t>
            </a:r>
            <a:r>
              <a:rPr lang="it-IT" dirty="0" smtClean="0"/>
              <a:t>serie. La </a:t>
            </a:r>
            <a:r>
              <a:rPr lang="it-IT" dirty="0" smtClean="0"/>
              <a:t>calamita "vedrà" il polo S a destra ed il N a sinistra, e </a:t>
            </a:r>
            <a:r>
              <a:rPr lang="it-IT" dirty="0" smtClean="0"/>
              <a:t>si porterà </a:t>
            </a:r>
            <a:r>
              <a:rPr lang="it-IT" dirty="0" smtClean="0"/>
              <a:t>in questa posizione compiendo un quarto di giro </a:t>
            </a:r>
            <a:r>
              <a:rPr lang="it-IT" dirty="0" smtClean="0"/>
              <a:t>in senso </a:t>
            </a:r>
            <a:r>
              <a:rPr lang="it-IT" dirty="0" smtClean="0"/>
              <a:t>orario. Non ruota dalla parte opposta </a:t>
            </a:r>
            <a:r>
              <a:rPr lang="it-IT" dirty="0" err="1" smtClean="0"/>
              <a:t>perchè</a:t>
            </a:r>
            <a:r>
              <a:rPr lang="it-IT" dirty="0" smtClean="0"/>
              <a:t> </a:t>
            </a:r>
            <a:r>
              <a:rPr lang="it-IT" dirty="0" smtClean="0"/>
              <a:t>poli uguali </a:t>
            </a:r>
            <a:r>
              <a:rPr lang="it-IT" dirty="0" smtClean="0"/>
              <a:t>si respingono</a:t>
            </a:r>
            <a:r>
              <a:rPr lang="it-IT" dirty="0" smtClean="0"/>
              <a:t>.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2888</Words>
  <Application>Microsoft Office PowerPoint</Application>
  <PresentationFormat>Presentazione su schermo (4:3)</PresentationFormat>
  <Paragraphs>198</Paragraphs>
  <Slides>23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Matteo</dc:creator>
  <cp:lastModifiedBy>Matteo</cp:lastModifiedBy>
  <cp:revision>31</cp:revision>
  <dcterms:created xsi:type="dcterms:W3CDTF">2010-01-14T19:06:07Z</dcterms:created>
  <dcterms:modified xsi:type="dcterms:W3CDTF">2010-01-14T21:51:59Z</dcterms:modified>
</cp:coreProperties>
</file>