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0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57606-4FE8-40B5-BD5C-BD5FE2A3B4E1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A9A71-5FAE-4BD2-87CD-DBA4BA1547E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 descr="ester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03562" cy="2340086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2285992"/>
            <a:ext cx="9144000" cy="1571636"/>
          </a:xfrm>
          <a:prstGeom prst="rect">
            <a:avLst/>
          </a:prstGeom>
          <a:gradFill flip="none" rotWithShape="1">
            <a:gsLst>
              <a:gs pos="30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42910" y="2428868"/>
            <a:ext cx="57864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Ad opera di:</a:t>
            </a:r>
          </a:p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Matteo </a:t>
            </a:r>
            <a:r>
              <a:rPr lang="it-IT" sz="3200" dirty="0" err="1" smtClean="0">
                <a:solidFill>
                  <a:schemeClr val="bg1"/>
                </a:solidFill>
                <a:latin typeface="Monotype Corsiva" pitchFamily="66" charset="0"/>
              </a:rPr>
              <a:t>Donatelli</a:t>
            </a:r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 e Maurizio Di Paolo</a:t>
            </a:r>
            <a:endParaRPr lang="it-IT" sz="32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071802" y="0"/>
            <a:ext cx="6072198" cy="228599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 descr="logo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45466" y="2000240"/>
            <a:ext cx="2298534" cy="2143140"/>
          </a:xfrm>
          <a:prstGeom prst="rect">
            <a:avLst/>
          </a:prstGeom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714612" y="0"/>
            <a:ext cx="676275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Presentazione su :</a:t>
            </a: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Dispositivi per il controllo </a:t>
            </a: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della potenza</a:t>
            </a:r>
            <a:endParaRPr lang="it-IT" sz="36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947055"/>
            <a:ext cx="2857488" cy="2910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001024" y="6286520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1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3929066"/>
            <a:ext cx="2895839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4357694"/>
            <a:ext cx="2469960" cy="180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Dispositivi per il controllo della potenza: </a:t>
            </a:r>
            <a:r>
              <a:rPr lang="it-IT" sz="2200" dirty="0" smtClean="0">
                <a:latin typeface="Monotype Corsiva" pitchFamily="66" charset="0"/>
              </a:rPr>
              <a:t>I circuiti di controllo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10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642910" y="1714488"/>
            <a:ext cx="8001056" cy="37862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Questo viene </a:t>
            </a:r>
            <a:r>
              <a:rPr lang="it-IT" dirty="0" smtClean="0"/>
              <a:t>ottenuto regolando opportunamente il valore della corrente in ciascuna fase, in modo </a:t>
            </a:r>
            <a:r>
              <a:rPr lang="it-IT" dirty="0" smtClean="0"/>
              <a:t>da polarizzare </a:t>
            </a:r>
            <a:r>
              <a:rPr lang="it-IT" dirty="0" smtClean="0"/>
              <a:t>(e quindi magnetizzare) solo parzialmente alcune delle espansioni polari dello statore, </a:t>
            </a:r>
            <a:r>
              <a:rPr lang="it-IT" dirty="0" smtClean="0"/>
              <a:t>e quindi </a:t>
            </a:r>
            <a:r>
              <a:rPr lang="it-IT" dirty="0" smtClean="0"/>
              <a:t>allineare i denti del rotore in più posizioni intermedie.</a:t>
            </a:r>
          </a:p>
          <a:p>
            <a:r>
              <a:rPr lang="it-IT" dirty="0" smtClean="0"/>
              <a:t>In molti di questi circuiti vengono altresì attuate tecniche sofisticate, come ad esempio </a:t>
            </a:r>
            <a:r>
              <a:rPr lang="it-IT" dirty="0" smtClean="0"/>
              <a:t>la regolazione </a:t>
            </a:r>
            <a:r>
              <a:rPr lang="it-IT" dirty="0" err="1" smtClean="0"/>
              <a:t>switching</a:t>
            </a:r>
            <a:r>
              <a:rPr lang="it-IT" dirty="0" smtClean="0"/>
              <a:t> degli impulsi di pilotaggio (in modo da ridurre la potenza dissipata), </a:t>
            </a:r>
            <a:r>
              <a:rPr lang="it-IT" dirty="0" smtClean="0"/>
              <a:t>la modulazione </a:t>
            </a:r>
            <a:r>
              <a:rPr lang="it-IT" dirty="0" smtClean="0"/>
              <a:t>della tensione di alimentazione del motore (in modo da rendere più veloci le fasi di </a:t>
            </a:r>
            <a:r>
              <a:rPr lang="it-IT" dirty="0" smtClean="0"/>
              <a:t>salita e </a:t>
            </a:r>
            <a:r>
              <a:rPr lang="it-IT" dirty="0" smtClean="0"/>
              <a:t>discesa della corrente in ciascuna fase), la disponibilità di reti di “</a:t>
            </a:r>
            <a:r>
              <a:rPr lang="it-IT" dirty="0" err="1" smtClean="0"/>
              <a:t>snubber</a:t>
            </a:r>
            <a:r>
              <a:rPr lang="it-IT" dirty="0" smtClean="0"/>
              <a:t>” integrate (per </a:t>
            </a:r>
            <a:r>
              <a:rPr lang="it-IT" dirty="0" smtClean="0"/>
              <a:t>migliorare la </a:t>
            </a:r>
            <a:r>
              <a:rPr lang="it-IT" dirty="0" smtClean="0"/>
              <a:t>protezione dei transistor interni ed estenderne l’area operativa di sicurezza), ed altre ancora.</a:t>
            </a:r>
          </a:p>
          <a:p>
            <a:r>
              <a:rPr lang="it-IT" dirty="0" smtClean="0"/>
              <a:t>Questi circuiti possono essere pilotati da circuiti logici classici oppure tramite bus da parte </a:t>
            </a:r>
            <a:r>
              <a:rPr lang="it-IT" dirty="0" smtClean="0"/>
              <a:t>di processori </a:t>
            </a:r>
            <a:r>
              <a:rPr lang="it-IT" dirty="0" smtClean="0"/>
              <a:t>o controller.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 descr="ester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03562" cy="2340086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2285992"/>
            <a:ext cx="9144000" cy="1571636"/>
          </a:xfrm>
          <a:prstGeom prst="rect">
            <a:avLst/>
          </a:prstGeom>
          <a:gradFill flip="none" rotWithShape="1">
            <a:gsLst>
              <a:gs pos="30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42910" y="2428868"/>
            <a:ext cx="57864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Ad opera di:</a:t>
            </a:r>
          </a:p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Matteo </a:t>
            </a:r>
            <a:r>
              <a:rPr lang="it-IT" sz="3200" dirty="0" err="1" smtClean="0">
                <a:solidFill>
                  <a:schemeClr val="bg1"/>
                </a:solidFill>
                <a:latin typeface="Monotype Corsiva" pitchFamily="66" charset="0"/>
              </a:rPr>
              <a:t>Donatelli</a:t>
            </a:r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 e Maurizio Di Paolo</a:t>
            </a:r>
            <a:endParaRPr lang="it-IT" sz="32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071802" y="0"/>
            <a:ext cx="6072198" cy="228599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 descr="logo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45466" y="2000240"/>
            <a:ext cx="2298534" cy="2143140"/>
          </a:xfrm>
          <a:prstGeom prst="rect">
            <a:avLst/>
          </a:prstGeom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714612" y="0"/>
            <a:ext cx="676275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Presentazione su :</a:t>
            </a: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Dispositivi per il controllo </a:t>
            </a: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della potenza</a:t>
            </a:r>
            <a:endParaRPr lang="it-IT" sz="36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947055"/>
            <a:ext cx="2857488" cy="2910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001024" y="6286520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11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3929066"/>
            <a:ext cx="2895839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4357694"/>
            <a:ext cx="2469960" cy="180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asellaDiTesto 12"/>
          <p:cNvSpPr txBox="1"/>
          <p:nvPr/>
        </p:nvSpPr>
        <p:spPr>
          <a:xfrm rot="20083564">
            <a:off x="3178164" y="1983676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600" dirty="0" smtClean="0">
                <a:latin typeface="Monotype Corsiva" pitchFamily="66" charset="0"/>
              </a:rPr>
              <a:t>FINE</a:t>
            </a:r>
            <a:endParaRPr lang="it-IT" sz="96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decel="100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decel="100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decel="100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Dispositivi per il controllo della potenza: </a:t>
            </a:r>
            <a:r>
              <a:rPr lang="it-IT" sz="2200" dirty="0" smtClean="0">
                <a:latin typeface="Monotype Corsiva" pitchFamily="66" charset="0"/>
              </a:rPr>
              <a:t>I circuiti di controllo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2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428596" y="1643050"/>
            <a:ext cx="828680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Al fine di fornire alle quattro fasi A, B, C, D del motore </a:t>
            </a:r>
            <a:r>
              <a:rPr lang="it-IT" dirty="0" err="1" smtClean="0"/>
              <a:t>passo-passo</a:t>
            </a:r>
            <a:r>
              <a:rPr lang="it-IT" dirty="0" smtClean="0"/>
              <a:t> la corretta sequenza </a:t>
            </a:r>
            <a:r>
              <a:rPr lang="it-IT" dirty="0" smtClean="0"/>
              <a:t>di impulsi è </a:t>
            </a:r>
            <a:r>
              <a:rPr lang="it-IT" dirty="0" smtClean="0"/>
              <a:t>necessario utilizzare circuiti logici pilotati da un generatore di clock, eventualmente </a:t>
            </a:r>
            <a:r>
              <a:rPr lang="it-IT" dirty="0" smtClean="0"/>
              <a:t>variabile al </a:t>
            </a:r>
            <a:r>
              <a:rPr lang="it-IT" dirty="0" smtClean="0"/>
              <a:t>fine di controllarne la velocità. E’ possibile sfruttare un generatore di clock basato ad esempio su </a:t>
            </a:r>
            <a:r>
              <a:rPr lang="it-IT" dirty="0" smtClean="0"/>
              <a:t>di un </a:t>
            </a:r>
            <a:r>
              <a:rPr lang="it-IT" dirty="0" smtClean="0"/>
              <a:t>oscillatore astabile a 555 seguito da un divisore e da una rete logica che ricavi i segnali </a:t>
            </a:r>
            <a:r>
              <a:rPr lang="it-IT" dirty="0" smtClean="0"/>
              <a:t>necessari. Questi </a:t>
            </a:r>
            <a:r>
              <a:rPr lang="it-IT" dirty="0" smtClean="0"/>
              <a:t>segnali non potranno però essere utilizzati direttamente per il pilotaggio del motore, </a:t>
            </a:r>
            <a:r>
              <a:rPr lang="it-IT" dirty="0" smtClean="0"/>
              <a:t>ma richiederanno </a:t>
            </a:r>
            <a:r>
              <a:rPr lang="it-IT" dirty="0" smtClean="0"/>
              <a:t>un’amplificazione della corrente ed un’eventuale innalzamento della tensione, </a:t>
            </a:r>
            <a:r>
              <a:rPr lang="it-IT" dirty="0" smtClean="0"/>
              <a:t>a seconda </a:t>
            </a:r>
            <a:r>
              <a:rPr lang="it-IT" dirty="0" smtClean="0"/>
              <a:t>del tipo di motore utilizzato. Lo schema a blocchi generico è quello </a:t>
            </a:r>
            <a:r>
              <a:rPr lang="it-IT" dirty="0" smtClean="0"/>
              <a:t>mostrato in </a:t>
            </a:r>
            <a:r>
              <a:rPr lang="it-IT" b="1" dirty="0" smtClean="0"/>
              <a:t>figura 9.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3857628"/>
            <a:ext cx="7319983" cy="2093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2"/>
          <p:cNvSpPr txBox="1">
            <a:spLocks noChangeAspect="1" noChangeArrowheads="1"/>
          </p:cNvSpPr>
          <p:nvPr/>
        </p:nvSpPr>
        <p:spPr>
          <a:xfrm>
            <a:off x="928662" y="5286388"/>
            <a:ext cx="750099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t-IT" b="1" i="1" dirty="0" smtClean="0"/>
              <a:t>Fig. 9 – Schema a blocchi del circuito di pilotaggio di un motore </a:t>
            </a:r>
            <a:r>
              <a:rPr lang="it-IT" b="1" i="1" dirty="0" err="1" smtClean="0"/>
              <a:t>passo-passo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Dispositivi per il controllo della potenza: </a:t>
            </a:r>
            <a:r>
              <a:rPr lang="it-IT" sz="2200" dirty="0" smtClean="0">
                <a:latin typeface="Monotype Corsiva" pitchFamily="66" charset="0"/>
              </a:rPr>
              <a:t>I circuiti di controllo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3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428596" y="2571744"/>
            <a:ext cx="828680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E’ ovvio comunque che è possibile realizzare tutte le necessarie funzioni richieste per </a:t>
            </a:r>
            <a:r>
              <a:rPr lang="it-IT" dirty="0" smtClean="0"/>
              <a:t>la generazione </a:t>
            </a:r>
            <a:r>
              <a:rPr lang="it-IT" dirty="0" smtClean="0"/>
              <a:t>dei segnali tramite un </a:t>
            </a:r>
            <a:r>
              <a:rPr lang="it-IT" dirty="0" err="1" smtClean="0"/>
              <a:t>microcontroller</a:t>
            </a:r>
            <a:r>
              <a:rPr lang="it-IT" dirty="0" smtClean="0"/>
              <a:t>, il quale necessita solo del driver di potenza per </a:t>
            </a:r>
            <a:r>
              <a:rPr lang="it-IT" dirty="0" smtClean="0"/>
              <a:t>il pilotaggio </a:t>
            </a:r>
            <a:r>
              <a:rPr lang="it-IT" dirty="0" smtClean="0"/>
              <a:t>del motore. In commercio sono comunque disponibili circuiti di controllo specifici, </a:t>
            </a:r>
            <a:r>
              <a:rPr lang="it-IT" dirty="0" smtClean="0"/>
              <a:t>che richiedono </a:t>
            </a:r>
            <a:r>
              <a:rPr lang="it-IT" dirty="0" smtClean="0"/>
              <a:t>solo pochi componenti esterni ed eventualmente il solo driver di </a:t>
            </a:r>
            <a:r>
              <a:rPr lang="it-IT" dirty="0" smtClean="0"/>
              <a:t>potenza. Nella </a:t>
            </a:r>
            <a:r>
              <a:rPr lang="it-IT" dirty="0" smtClean="0"/>
              <a:t>scelta o nella progettazione dei vari tipi possibili di circuiti di pilotaggio, l’unica </a:t>
            </a:r>
            <a:r>
              <a:rPr lang="it-IT" dirty="0" smtClean="0"/>
              <a:t>variabile che </a:t>
            </a:r>
            <a:r>
              <a:rPr lang="it-IT" dirty="0" smtClean="0"/>
              <a:t>è necessario predeterminare è il tipo di motore da controllare, che condiziona la tipologia </a:t>
            </a:r>
            <a:r>
              <a:rPr lang="it-IT" dirty="0" smtClean="0"/>
              <a:t>del driver </a:t>
            </a:r>
            <a:r>
              <a:rPr lang="it-IT" dirty="0" smtClean="0"/>
              <a:t>di potenza. Infatti, a seconda che il motore prescelto sia unipolare o bipolare, il circuito </a:t>
            </a:r>
            <a:r>
              <a:rPr lang="it-IT" dirty="0" smtClean="0"/>
              <a:t>driver deve </a:t>
            </a:r>
            <a:r>
              <a:rPr lang="it-IT" dirty="0" smtClean="0"/>
              <a:t>essere adeguato. Nel caso di motore unipolare, il driver deve unicamente assorbire corrente </a:t>
            </a:r>
            <a:r>
              <a:rPr lang="it-IT" dirty="0" smtClean="0"/>
              <a:t>da ciascuna </a:t>
            </a:r>
            <a:r>
              <a:rPr lang="it-IT" dirty="0" smtClean="0"/>
              <a:t>fase verso massa, mentre se il motore è bipolare, il driver deve sia assorbire che </a:t>
            </a:r>
            <a:r>
              <a:rPr lang="it-IT" dirty="0" smtClean="0"/>
              <a:t>erogare corrente</a:t>
            </a:r>
            <a:r>
              <a:rPr lang="it-IT" dirty="0" smtClean="0"/>
              <a:t>, proprio per invertire il senso della corrente. I corrispondenti schemi di principio sono </a:t>
            </a:r>
            <a:r>
              <a:rPr lang="it-IT" dirty="0" smtClean="0"/>
              <a:t>quelli riportati </a:t>
            </a:r>
            <a:r>
              <a:rPr lang="it-IT" dirty="0" smtClean="0"/>
              <a:t>in </a:t>
            </a:r>
            <a:r>
              <a:rPr lang="it-IT" b="1" dirty="0" smtClean="0"/>
              <a:t>figura 10.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Dispositivi per il controllo della potenza: </a:t>
            </a:r>
            <a:r>
              <a:rPr lang="it-IT" sz="2200" dirty="0" smtClean="0">
                <a:latin typeface="Monotype Corsiva" pitchFamily="66" charset="0"/>
              </a:rPr>
              <a:t>I circuiti di controllo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4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5286380" y="2714620"/>
            <a:ext cx="3357586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Fig. 10 </a:t>
            </a:r>
            <a:r>
              <a:rPr lang="it-IT" i="1" dirty="0" smtClean="0"/>
              <a:t>– Nel caso del</a:t>
            </a:r>
          </a:p>
          <a:p>
            <a:r>
              <a:rPr lang="it-IT" i="1" dirty="0" smtClean="0"/>
              <a:t>motore unipolare </a:t>
            </a:r>
            <a:r>
              <a:rPr lang="it-IT" i="1" dirty="0" smtClean="0"/>
              <a:t>i transistor </a:t>
            </a:r>
            <a:r>
              <a:rPr lang="it-IT" i="1" dirty="0" smtClean="0"/>
              <a:t>(indicati </a:t>
            </a:r>
            <a:r>
              <a:rPr lang="it-IT" i="1" dirty="0" smtClean="0"/>
              <a:t>come interruttori </a:t>
            </a:r>
            <a:r>
              <a:rPr lang="it-IT" i="1" dirty="0" smtClean="0"/>
              <a:t>e </a:t>
            </a:r>
            <a:r>
              <a:rPr lang="it-IT" i="1" dirty="0" smtClean="0"/>
              <a:t>deviatori) polarizzano </a:t>
            </a:r>
            <a:r>
              <a:rPr lang="it-IT" i="1" dirty="0" smtClean="0"/>
              <a:t>una fase </a:t>
            </a:r>
            <a:r>
              <a:rPr lang="it-IT" i="1" dirty="0" smtClean="0"/>
              <a:t>alla volta</a:t>
            </a:r>
            <a:r>
              <a:rPr lang="it-IT" i="1" dirty="0" smtClean="0"/>
              <a:t>, mentre per </a:t>
            </a:r>
            <a:r>
              <a:rPr lang="it-IT" i="1" dirty="0" smtClean="0"/>
              <a:t>il motore bipolare commutano simultaneamente in modo </a:t>
            </a:r>
            <a:r>
              <a:rPr lang="it-IT" i="1" dirty="0" smtClean="0"/>
              <a:t>da invertire il </a:t>
            </a:r>
            <a:r>
              <a:rPr lang="it-IT" i="1" dirty="0" smtClean="0"/>
              <a:t>verso della </a:t>
            </a:r>
            <a:r>
              <a:rPr lang="it-IT" i="1" dirty="0" smtClean="0"/>
              <a:t>corrente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2428868"/>
            <a:ext cx="4636918" cy="2662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Dispositivi per il controllo della potenza: </a:t>
            </a:r>
            <a:r>
              <a:rPr lang="it-IT" sz="2200" dirty="0" smtClean="0">
                <a:latin typeface="Monotype Corsiva" pitchFamily="66" charset="0"/>
              </a:rPr>
              <a:t>I circuiti di controllo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5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5000628" y="2071678"/>
            <a:ext cx="3643338" cy="3214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Chiarito il principio </a:t>
            </a:r>
            <a:r>
              <a:rPr lang="it-IT" dirty="0" smtClean="0"/>
              <a:t>di funzionamento, non </a:t>
            </a:r>
            <a:r>
              <a:rPr lang="it-IT" dirty="0" smtClean="0"/>
              <a:t>è difficile dedurre gli </a:t>
            </a:r>
            <a:r>
              <a:rPr lang="it-IT" dirty="0" smtClean="0"/>
              <a:t>schemi reali dello stadio </a:t>
            </a:r>
            <a:r>
              <a:rPr lang="it-IT" dirty="0" smtClean="0"/>
              <a:t>driver, che nel caso </a:t>
            </a:r>
            <a:r>
              <a:rPr lang="it-IT" dirty="0" smtClean="0"/>
              <a:t>del pilotaggio </a:t>
            </a:r>
            <a:r>
              <a:rPr lang="it-IT" dirty="0" smtClean="0"/>
              <a:t>di </a:t>
            </a:r>
            <a:r>
              <a:rPr lang="it-IT" dirty="0" smtClean="0"/>
              <a:t>un motore </a:t>
            </a:r>
            <a:r>
              <a:rPr lang="it-IT" dirty="0" smtClean="0"/>
              <a:t>passo-passo di tipo unipolare </a:t>
            </a:r>
            <a:r>
              <a:rPr lang="it-IT" dirty="0" smtClean="0"/>
              <a:t>si presenta </a:t>
            </a:r>
            <a:r>
              <a:rPr lang="it-IT" dirty="0" smtClean="0"/>
              <a:t>come in </a:t>
            </a:r>
            <a:r>
              <a:rPr lang="it-IT" b="1" dirty="0" smtClean="0"/>
              <a:t>figura 11</a:t>
            </a:r>
            <a:r>
              <a:rPr lang="it-IT" dirty="0" smtClean="0"/>
              <a:t>, dove i </a:t>
            </a:r>
            <a:r>
              <a:rPr lang="it-IT" dirty="0" smtClean="0"/>
              <a:t>transistor bipolari </a:t>
            </a:r>
            <a:r>
              <a:rPr lang="it-IT" dirty="0" smtClean="0"/>
              <a:t>possono all’occorrenza essere </a:t>
            </a:r>
            <a:r>
              <a:rPr lang="it-IT" dirty="0" smtClean="0"/>
              <a:t>sostituiti da </a:t>
            </a:r>
            <a:r>
              <a:rPr lang="it-IT" dirty="0" err="1" smtClean="0"/>
              <a:t>Mosfet</a:t>
            </a:r>
            <a:r>
              <a:rPr lang="it-IT" dirty="0" smtClean="0"/>
              <a:t> o </a:t>
            </a:r>
            <a:r>
              <a:rPr lang="it-IT" dirty="0" err="1" smtClean="0"/>
              <a:t>Igbt</a:t>
            </a:r>
            <a:r>
              <a:rPr lang="it-IT" dirty="0" smtClean="0"/>
              <a:t>, anche se in </a:t>
            </a:r>
            <a:r>
              <a:rPr lang="it-IT" dirty="0" smtClean="0"/>
              <a:t>realtà non esistono </a:t>
            </a:r>
            <a:r>
              <a:rPr lang="it-IT" dirty="0" smtClean="0"/>
              <a:t>problemi di velocità di </a:t>
            </a:r>
            <a:r>
              <a:rPr lang="it-IT" dirty="0" smtClean="0"/>
              <a:t>commutazione, in </a:t>
            </a:r>
            <a:r>
              <a:rPr lang="it-IT" dirty="0" smtClean="0"/>
              <a:t>quanto la velocità massima di rotazione </a:t>
            </a:r>
            <a:r>
              <a:rPr lang="it-IT" dirty="0" smtClean="0"/>
              <a:t>del motore </a:t>
            </a:r>
            <a:r>
              <a:rPr lang="it-IT" dirty="0" smtClean="0"/>
              <a:t>è limitata, e quindi </a:t>
            </a:r>
            <a:r>
              <a:rPr lang="it-IT" dirty="0" smtClean="0"/>
              <a:t>la massima frequenza </a:t>
            </a:r>
            <a:r>
              <a:rPr lang="it-IT" dirty="0" smtClean="0"/>
              <a:t>di </a:t>
            </a:r>
            <a:r>
              <a:rPr lang="it-IT" dirty="0" smtClean="0"/>
              <a:t>commutazione dei transistor rimane </a:t>
            </a:r>
            <a:r>
              <a:rPr lang="it-IT" dirty="0" smtClean="0"/>
              <a:t>alla portata di </a:t>
            </a:r>
            <a:r>
              <a:rPr lang="it-IT" dirty="0" smtClean="0"/>
              <a:t>qualunque tipo di transistor</a:t>
            </a:r>
            <a:r>
              <a:rPr lang="it-IT" dirty="0" smtClean="0"/>
              <a:t>.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1571612"/>
            <a:ext cx="4295775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Dispositivi per il controllo della potenza: </a:t>
            </a:r>
            <a:r>
              <a:rPr lang="it-IT" sz="2200" dirty="0" smtClean="0">
                <a:latin typeface="Monotype Corsiva" pitchFamily="66" charset="0"/>
              </a:rPr>
              <a:t>I circuiti di controllo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6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500034" y="1857364"/>
            <a:ext cx="8143932" cy="37862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Va precisato che lo schema di figura </a:t>
            </a:r>
            <a:r>
              <a:rPr lang="it-IT" dirty="0" smtClean="0"/>
              <a:t>11 è </a:t>
            </a:r>
            <a:r>
              <a:rPr lang="it-IT" dirty="0" smtClean="0"/>
              <a:t>di principio, in quanto si rende </a:t>
            </a:r>
            <a:r>
              <a:rPr lang="it-IT" dirty="0" smtClean="0"/>
              <a:t>necessario proteggere </a:t>
            </a:r>
            <a:r>
              <a:rPr lang="it-IT" dirty="0" smtClean="0"/>
              <a:t>ciascun transistor dai picchi </a:t>
            </a:r>
            <a:r>
              <a:rPr lang="it-IT" dirty="0" smtClean="0"/>
              <a:t>di tensione </a:t>
            </a:r>
            <a:r>
              <a:rPr lang="it-IT" dirty="0" smtClean="0"/>
              <a:t>indotti dalle commutazioni </a:t>
            </a:r>
            <a:r>
              <a:rPr lang="it-IT" dirty="0" smtClean="0"/>
              <a:t>sugli avvolgimenti </a:t>
            </a:r>
            <a:r>
              <a:rPr lang="it-IT" dirty="0" smtClean="0"/>
              <a:t>del motore, che provoca – ad </a:t>
            </a:r>
            <a:r>
              <a:rPr lang="it-IT" dirty="0" smtClean="0"/>
              <a:t>ogni spegnimento </a:t>
            </a:r>
            <a:r>
              <a:rPr lang="it-IT" dirty="0" smtClean="0"/>
              <a:t>della corrente – una </a:t>
            </a:r>
            <a:r>
              <a:rPr lang="it-IT" dirty="0" err="1" smtClean="0"/>
              <a:t>f.e.m.</a:t>
            </a:r>
            <a:r>
              <a:rPr lang="it-IT" dirty="0" smtClean="0"/>
              <a:t> </a:t>
            </a:r>
            <a:r>
              <a:rPr lang="it-IT" dirty="0" smtClean="0"/>
              <a:t>indotta che </a:t>
            </a:r>
            <a:r>
              <a:rPr lang="it-IT" dirty="0" smtClean="0"/>
              <a:t>si somma alla VM. Per tale motivo in antiparallelo ad ogni avvolgimento va collegato un </a:t>
            </a:r>
            <a:r>
              <a:rPr lang="it-IT" dirty="0" smtClean="0"/>
              <a:t>diodo (possibilmente </a:t>
            </a:r>
            <a:r>
              <a:rPr lang="it-IT" dirty="0" smtClean="0"/>
              <a:t>veloce) di “ricircolo” della corrente, con l’obiettivo di sopprimere l’inversione di </a:t>
            </a:r>
            <a:r>
              <a:rPr lang="it-IT" dirty="0" smtClean="0"/>
              <a:t>polarità su </a:t>
            </a:r>
            <a:r>
              <a:rPr lang="it-IT" dirty="0" smtClean="0"/>
              <a:t>ciascun </a:t>
            </a:r>
            <a:r>
              <a:rPr lang="it-IT" dirty="0" smtClean="0"/>
              <a:t>avvolgimento. Per </a:t>
            </a:r>
            <a:r>
              <a:rPr lang="it-IT" dirty="0" smtClean="0"/>
              <a:t>quanto riguarda i motori bipolari, i quattro deviatori di figura 10 vengono realizzati con </a:t>
            </a:r>
            <a:r>
              <a:rPr lang="it-IT" dirty="0" smtClean="0"/>
              <a:t>otto transistor</a:t>
            </a:r>
            <a:r>
              <a:rPr lang="it-IT" dirty="0" smtClean="0"/>
              <a:t>, sfruttando la tipica configurazione “a ponte ad H”, riportata in </a:t>
            </a:r>
            <a:r>
              <a:rPr lang="it-IT" b="1" dirty="0" smtClean="0"/>
              <a:t>figura 12. Si noti che </a:t>
            </a:r>
            <a:r>
              <a:rPr lang="it-IT" b="1" dirty="0" smtClean="0"/>
              <a:t>in </a:t>
            </a:r>
            <a:r>
              <a:rPr lang="it-IT" dirty="0" smtClean="0"/>
              <a:t>questo </a:t>
            </a:r>
            <a:r>
              <a:rPr lang="it-IT" dirty="0" smtClean="0"/>
              <a:t>schema sono riportati i componenti necessari al pilotaggio delle sole fasi A e B, mentre </a:t>
            </a:r>
            <a:r>
              <a:rPr lang="it-IT" dirty="0" smtClean="0"/>
              <a:t>lo schema </a:t>
            </a:r>
            <a:r>
              <a:rPr lang="it-IT" dirty="0" smtClean="0"/>
              <a:t>completo deve comprendere anche un’analoga configurazione per le altre due fasi C e D, </a:t>
            </a:r>
            <a:r>
              <a:rPr lang="it-IT" dirty="0" smtClean="0"/>
              <a:t>per cui </a:t>
            </a:r>
            <a:r>
              <a:rPr lang="it-IT" dirty="0" smtClean="0"/>
              <a:t>diviene decisamente più complesso che nel caso unipolare.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Dispositivi per il controllo della potenza: </a:t>
            </a:r>
            <a:r>
              <a:rPr lang="it-IT" sz="2200" dirty="0" smtClean="0">
                <a:latin typeface="Monotype Corsiva" pitchFamily="66" charset="0"/>
              </a:rPr>
              <a:t>I circuiti di controllo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7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500034" y="1857364"/>
            <a:ext cx="8143932" cy="37862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Come si può osservare analizzando la figura 12, questo schema è progettato in modo che </a:t>
            </a:r>
            <a:r>
              <a:rPr lang="it-IT" dirty="0" smtClean="0"/>
              <a:t>il circuito </a:t>
            </a:r>
            <a:r>
              <a:rPr lang="it-IT" dirty="0" smtClean="0"/>
              <a:t>di controllo fornisce un’onda quadra nelle cui fasi a livello alto vengono mandati in </a:t>
            </a:r>
            <a:r>
              <a:rPr lang="it-IT" dirty="0" smtClean="0"/>
              <a:t>conduzione i </a:t>
            </a:r>
            <a:r>
              <a:rPr lang="it-IT" dirty="0" smtClean="0"/>
              <a:t>transistor T1 e T4, in modo che la corrente possa fluire attraverso l’avvolgimento A-B del motore </a:t>
            </a:r>
            <a:r>
              <a:rPr lang="it-IT" dirty="0" smtClean="0"/>
              <a:t>da sinistra </a:t>
            </a:r>
            <a:r>
              <a:rPr lang="it-IT" dirty="0" smtClean="0"/>
              <a:t>a destra. Durante le fasi a livello basso vengono bloccati T1 e T2 ed entrano in </a:t>
            </a:r>
            <a:r>
              <a:rPr lang="it-IT" dirty="0" smtClean="0"/>
              <a:t>conduzione T3 </a:t>
            </a:r>
            <a:r>
              <a:rPr lang="it-IT" dirty="0" smtClean="0"/>
              <a:t>e T4, in modo da invertire la corrente </a:t>
            </a:r>
            <a:r>
              <a:rPr lang="it-IT" dirty="0" smtClean="0"/>
              <a:t>nell’avvolgimento. Si </a:t>
            </a:r>
            <a:r>
              <a:rPr lang="it-IT" dirty="0" smtClean="0"/>
              <a:t>ricordi che – al pari della figura 11 – anche lo schema di figura 12 è da intendersi </a:t>
            </a:r>
            <a:r>
              <a:rPr lang="it-IT" dirty="0" smtClean="0"/>
              <a:t>di principio</a:t>
            </a:r>
            <a:r>
              <a:rPr lang="it-IT" dirty="0" smtClean="0"/>
              <a:t>, in quanto in realtà occorrono dei driver traslatori, che siano in grado di pilotare sia i </a:t>
            </a:r>
            <a:r>
              <a:rPr lang="it-IT" dirty="0" smtClean="0"/>
              <a:t>transistor di </a:t>
            </a:r>
            <a:r>
              <a:rPr lang="it-IT" dirty="0" smtClean="0"/>
              <a:t>pull-up (T1 e T3, il cui segnale di base va riferito </a:t>
            </a:r>
            <a:r>
              <a:rPr lang="it-IT" dirty="0" smtClean="0"/>
              <a:t>al potenziale </a:t>
            </a:r>
            <a:r>
              <a:rPr lang="it-IT" dirty="0" smtClean="0"/>
              <a:t>delle fasi A e B del motore) sia </a:t>
            </a:r>
            <a:r>
              <a:rPr lang="it-IT" dirty="0" smtClean="0"/>
              <a:t>quelli di </a:t>
            </a:r>
            <a:r>
              <a:rPr lang="it-IT" dirty="0" smtClean="0"/>
              <a:t>pull-down (T2 e T4, il cui segnale di pilotaggio va riferito a massa). Non solo, ma occorre </a:t>
            </a:r>
            <a:r>
              <a:rPr lang="it-IT" dirty="0" smtClean="0"/>
              <a:t>anche garantire </a:t>
            </a:r>
            <a:r>
              <a:rPr lang="it-IT" dirty="0" smtClean="0"/>
              <a:t>che i transistor dello stesso ramo (T1 e T2 da un lato e T3 e T4 dall’altro) non si trovino </a:t>
            </a:r>
            <a:r>
              <a:rPr lang="it-IT" dirty="0" smtClean="0"/>
              <a:t>a condurre </a:t>
            </a:r>
            <a:r>
              <a:rPr lang="it-IT" dirty="0" smtClean="0"/>
              <a:t>simultaneamente, al fine di non provocare il corto fra VM e massa. </a:t>
            </a:r>
            <a:r>
              <a:rPr lang="it-IT" dirty="0" smtClean="0"/>
              <a:t>Sebbene possa sembrare </a:t>
            </a:r>
            <a:r>
              <a:rPr lang="it-IT" dirty="0" smtClean="0"/>
              <a:t>che ciò non possa avvenire, si ricordi che la “coda” della corrente di ciascun transistor </a:t>
            </a:r>
            <a:r>
              <a:rPr lang="it-IT" dirty="0" smtClean="0"/>
              <a:t>può sovrapporsi </a:t>
            </a:r>
            <a:r>
              <a:rPr lang="it-IT" dirty="0" smtClean="0"/>
              <a:t>all’inizio della conduzione di quello adiacente.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Dispositivi per il controllo della potenza: </a:t>
            </a:r>
            <a:r>
              <a:rPr lang="it-IT" sz="2200" dirty="0" smtClean="0">
                <a:latin typeface="Monotype Corsiva" pitchFamily="66" charset="0"/>
              </a:rPr>
              <a:t>I circuiti di controllo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8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6715140" y="1714488"/>
            <a:ext cx="1928826" cy="37862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b="1" dirty="0" smtClean="0"/>
              <a:t>Fig. 12 </a:t>
            </a:r>
            <a:r>
              <a:rPr lang="it-IT" i="1" dirty="0" smtClean="0"/>
              <a:t>– E’ qui</a:t>
            </a:r>
          </a:p>
          <a:p>
            <a:r>
              <a:rPr lang="it-IT" i="1" dirty="0" smtClean="0"/>
              <a:t>riportato lo</a:t>
            </a:r>
          </a:p>
          <a:p>
            <a:r>
              <a:rPr lang="it-IT" i="1" dirty="0" smtClean="0"/>
              <a:t>schema di</a:t>
            </a:r>
          </a:p>
          <a:p>
            <a:r>
              <a:rPr lang="it-IT" i="1" dirty="0" smtClean="0"/>
              <a:t>principio per il</a:t>
            </a:r>
          </a:p>
          <a:p>
            <a:r>
              <a:rPr lang="it-IT" i="1" dirty="0" smtClean="0"/>
              <a:t>pilotaggio di due</a:t>
            </a:r>
          </a:p>
          <a:p>
            <a:r>
              <a:rPr lang="it-IT" i="1" dirty="0" smtClean="0"/>
              <a:t>delle quattro fasi</a:t>
            </a:r>
          </a:p>
          <a:p>
            <a:r>
              <a:rPr lang="it-IT" i="1" dirty="0" smtClean="0"/>
              <a:t>di un motore</a:t>
            </a:r>
          </a:p>
          <a:p>
            <a:r>
              <a:rPr lang="it-IT" i="1" dirty="0" smtClean="0"/>
              <a:t>passo-passo di</a:t>
            </a:r>
          </a:p>
          <a:p>
            <a:r>
              <a:rPr lang="it-IT" i="1" dirty="0" smtClean="0"/>
              <a:t>tipo bipolare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1928803"/>
            <a:ext cx="5748757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</a:t>
            </a:r>
            <a:r>
              <a:rPr kumimoji="0" lang="it-IT" sz="2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Dispositivi per il controllo della potenza: </a:t>
            </a:r>
            <a:r>
              <a:rPr lang="it-IT" sz="2200" dirty="0" smtClean="0">
                <a:latin typeface="Monotype Corsiva" pitchFamily="66" charset="0"/>
              </a:rPr>
              <a:t>I circuiti di controllo</a:t>
            </a:r>
            <a:endParaRPr kumimoji="0" lang="it-IT" sz="2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9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>
          <a:xfrm>
            <a:off x="642910" y="1714488"/>
            <a:ext cx="8001056" cy="37862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Si noti che per questi circuiti non è possibile pensare all’impiego di diodi di ricircolo, in </a:t>
            </a:r>
            <a:r>
              <a:rPr lang="it-IT" dirty="0" smtClean="0"/>
              <a:t>quanto la </a:t>
            </a:r>
            <a:r>
              <a:rPr lang="it-IT" dirty="0" smtClean="0"/>
              <a:t>polarità della corrente attraverso gli avvolgimenti del motore cambia verso ad ogni commutazione.</a:t>
            </a:r>
          </a:p>
          <a:p>
            <a:r>
              <a:rPr lang="it-IT" dirty="0" smtClean="0"/>
              <a:t>Per quanto riguarda correnti e tensioni, vi sono motori </a:t>
            </a:r>
            <a:r>
              <a:rPr lang="it-IT" dirty="0" err="1" smtClean="0"/>
              <a:t>passo-passo</a:t>
            </a:r>
            <a:r>
              <a:rPr lang="it-IT" dirty="0" smtClean="0"/>
              <a:t> che possono </a:t>
            </a:r>
            <a:r>
              <a:rPr lang="it-IT" dirty="0" smtClean="0"/>
              <a:t>essere alimentati </a:t>
            </a:r>
            <a:r>
              <a:rPr lang="it-IT" dirty="0" smtClean="0"/>
              <a:t>con valori di VM che vanno dai 5 ai 24 Volt, mentre le correnti variano a seconda </a:t>
            </a:r>
            <a:r>
              <a:rPr lang="it-IT" dirty="0" smtClean="0"/>
              <a:t>della potenza </a:t>
            </a:r>
            <a:r>
              <a:rPr lang="it-IT" dirty="0" smtClean="0"/>
              <a:t>del motore, e vanno tipicamente dai 250 </a:t>
            </a:r>
            <a:r>
              <a:rPr lang="it-IT" dirty="0" err="1" smtClean="0"/>
              <a:t>mA</a:t>
            </a:r>
            <a:r>
              <a:rPr lang="it-IT" dirty="0" smtClean="0"/>
              <a:t> fino ai 4 </a:t>
            </a:r>
            <a:r>
              <a:rPr lang="it-IT" dirty="0" smtClean="0"/>
              <a:t>A. In </a:t>
            </a:r>
            <a:r>
              <a:rPr lang="it-IT" dirty="0" smtClean="0"/>
              <a:t>commercio esistono circuiti integrati dedicati in grado di attuare il controllo di motori </a:t>
            </a:r>
            <a:r>
              <a:rPr lang="it-IT" dirty="0" err="1" smtClean="0"/>
              <a:t>passopasso</a:t>
            </a:r>
            <a:r>
              <a:rPr lang="it-IT" dirty="0" smtClean="0"/>
              <a:t> di </a:t>
            </a:r>
            <a:r>
              <a:rPr lang="it-IT" dirty="0" smtClean="0"/>
              <a:t>tipo unipolare, bipolare oppure entrambi, con la possibilità di effettuare anche avanzamenti </a:t>
            </a:r>
            <a:r>
              <a:rPr lang="it-IT" dirty="0" smtClean="0"/>
              <a:t>a mezzo </a:t>
            </a:r>
            <a:r>
              <a:rPr lang="it-IT" dirty="0" smtClean="0"/>
              <a:t>passo. Recentemente, sono stati presentati circuiti di pilotaggio definiti “</a:t>
            </a:r>
            <a:r>
              <a:rPr lang="it-IT" dirty="0" err="1" smtClean="0"/>
              <a:t>microstepping</a:t>
            </a:r>
            <a:r>
              <a:rPr lang="it-IT" dirty="0" smtClean="0"/>
              <a:t>”, </a:t>
            </a:r>
            <a:r>
              <a:rPr lang="it-IT" dirty="0" smtClean="0"/>
              <a:t>in quanto </a:t>
            </a:r>
            <a:r>
              <a:rPr lang="it-IT" dirty="0" smtClean="0"/>
              <a:t>permettono di fornire ad un motore passo-passo sequenze di impulsi tali da imprimere </a:t>
            </a:r>
            <a:r>
              <a:rPr lang="it-IT" dirty="0" smtClean="0"/>
              <a:t>al rotore </a:t>
            </a:r>
            <a:r>
              <a:rPr lang="it-IT" dirty="0" smtClean="0"/>
              <a:t>movimenti al di sotto del mezzo passo, ovvero a quarto o addirittura </a:t>
            </a:r>
            <a:r>
              <a:rPr lang="it-IT" dirty="0" smtClean="0"/>
              <a:t>ad ottavo </a:t>
            </a:r>
            <a:r>
              <a:rPr lang="it-IT" dirty="0" smtClean="0"/>
              <a:t>di passo.</a:t>
            </a:r>
            <a:endParaRPr kumimoji="0" lang="it-IT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1485</Words>
  <Application>Microsoft Office PowerPoint</Application>
  <PresentationFormat>Presentazione su schermo (4:3)</PresentationFormat>
  <Paragraphs>71</Paragraphs>
  <Slides>11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Matteo</dc:creator>
  <cp:lastModifiedBy>Matteo</cp:lastModifiedBy>
  <cp:revision>57</cp:revision>
  <dcterms:created xsi:type="dcterms:W3CDTF">2010-01-14T19:06:07Z</dcterms:created>
  <dcterms:modified xsi:type="dcterms:W3CDTF">2010-01-16T20:26:47Z</dcterms:modified>
</cp:coreProperties>
</file>