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5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33434-7EE7-4D31-AD2E-43FD3BA462E3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AC31E-82B0-4DEF-8D96-4EBD33E1F64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ester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03562" cy="234008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2285992"/>
            <a:ext cx="9144000" cy="1571636"/>
          </a:xfrm>
          <a:prstGeom prst="rect">
            <a:avLst/>
          </a:prstGeom>
          <a:gradFill flip="none" rotWithShape="1">
            <a:gsLst>
              <a:gs pos="30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42910" y="2428868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Ad opera di:</a:t>
            </a:r>
          </a:p>
          <a:p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Matteo </a:t>
            </a:r>
            <a:r>
              <a:rPr lang="it-IT" sz="3200" dirty="0" err="1" smtClean="0">
                <a:solidFill>
                  <a:schemeClr val="bg1"/>
                </a:solidFill>
                <a:latin typeface="Monotype Corsiva" pitchFamily="66" charset="0"/>
              </a:rPr>
              <a:t>Donatelli</a:t>
            </a:r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 e Maurizio Di Paolo</a:t>
            </a:r>
            <a:endParaRPr lang="it-IT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071802" y="0"/>
            <a:ext cx="6072198" cy="228599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logo_ne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5466" y="2000240"/>
            <a:ext cx="2298534" cy="2143140"/>
          </a:xfrm>
          <a:prstGeom prst="rect">
            <a:avLst/>
          </a:prstGeom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714612" y="0"/>
            <a:ext cx="6643734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 b="1" dirty="0" smtClean="0">
                <a:solidFill>
                  <a:schemeClr val="bg1"/>
                </a:solidFill>
                <a:latin typeface="Monotype Corsiva" pitchFamily="66" charset="0"/>
              </a:rPr>
              <a:t>Presentazione su i:</a:t>
            </a:r>
          </a:p>
          <a:p>
            <a:pPr algn="ctr">
              <a:spcBef>
                <a:spcPct val="50000"/>
              </a:spcBef>
            </a:pPr>
            <a:r>
              <a:rPr lang="it-IT" sz="4000" b="1" dirty="0" smtClean="0">
                <a:solidFill>
                  <a:schemeClr val="bg1"/>
                </a:solidFill>
                <a:latin typeface="Monotype Corsiva" pitchFamily="66" charset="0"/>
              </a:rPr>
              <a:t>Motori  passo-passo  a </a:t>
            </a:r>
            <a:r>
              <a:rPr lang="it-IT" sz="4000" b="1" dirty="0" smtClean="0">
                <a:solidFill>
                  <a:schemeClr val="bg1"/>
                </a:solidFill>
                <a:latin typeface="Monotype Corsiva" pitchFamily="66" charset="0"/>
              </a:rPr>
              <a:t>riluttanza variabile e ibrido</a:t>
            </a:r>
            <a:endParaRPr lang="it-IT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47055"/>
            <a:ext cx="2857488" cy="291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001024" y="6286520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929066"/>
            <a:ext cx="289583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357694"/>
            <a:ext cx="2469960" cy="180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10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428596" y="3786190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Il rotore è composto da due ruote dentate uguali, magnetiche, di polarità opposta N-S e sfasate di mezzo passo in senso assiale (fig. 17).</a:t>
            </a:r>
            <a:endParaRPr lang="it-IT" dirty="0"/>
          </a:p>
        </p:txBody>
      </p:sp>
      <p:sp>
        <p:nvSpPr>
          <p:cNvPr id="20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it-IT" sz="4400" dirty="0" smtClean="0">
                <a:latin typeface="Monotype Corsiva" pitchFamily="66" charset="0"/>
              </a:rPr>
              <a:t>Motori passo-passo a riluttanza variabile : </a:t>
            </a:r>
            <a:r>
              <a:rPr lang="it-IT" sz="4400" dirty="0" smtClean="0">
                <a:latin typeface="Monotype Corsiva" pitchFamily="66" charset="0"/>
              </a:rPr>
              <a:t>Principio di funzionamento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500174"/>
            <a:ext cx="3571900" cy="219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4429132"/>
            <a:ext cx="50482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11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428596" y="1428736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Lo statore presenta 8 espansioni polari, pure dentate avvolte da bobine (Fig.17). </a:t>
            </a:r>
          </a:p>
          <a:p>
            <a:r>
              <a:rPr lang="it-IT" dirty="0" smtClean="0"/>
              <a:t>Ogni ruota ha di solito 50 denti (Fig. 18)</a:t>
            </a:r>
            <a:endParaRPr lang="it-IT" dirty="0"/>
          </a:p>
        </p:txBody>
      </p:sp>
      <p:sp>
        <p:nvSpPr>
          <p:cNvPr id="20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it-IT" sz="4400" dirty="0" smtClean="0">
                <a:latin typeface="Monotype Corsiva" pitchFamily="66" charset="0"/>
              </a:rPr>
              <a:t>Motori passo-passo a riluttanza variabile : </a:t>
            </a:r>
            <a:r>
              <a:rPr lang="it-IT" sz="4400" dirty="0" smtClean="0">
                <a:latin typeface="Monotype Corsiva" pitchFamily="66" charset="0"/>
              </a:rPr>
              <a:t>Principio di funzionamento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143116"/>
            <a:ext cx="40100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ester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03562" cy="234008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2285992"/>
            <a:ext cx="9144000" cy="1571636"/>
          </a:xfrm>
          <a:prstGeom prst="rect">
            <a:avLst/>
          </a:prstGeom>
          <a:gradFill flip="none" rotWithShape="1">
            <a:gsLst>
              <a:gs pos="30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42910" y="2428868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Ad opera di:</a:t>
            </a:r>
          </a:p>
          <a:p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Matteo </a:t>
            </a:r>
            <a:r>
              <a:rPr lang="it-IT" sz="3200" dirty="0" err="1" smtClean="0">
                <a:solidFill>
                  <a:schemeClr val="bg1"/>
                </a:solidFill>
                <a:latin typeface="Monotype Corsiva" pitchFamily="66" charset="0"/>
              </a:rPr>
              <a:t>Donatelli</a:t>
            </a:r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 e Maurizio Di Paolo</a:t>
            </a:r>
            <a:endParaRPr lang="it-IT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071802" y="0"/>
            <a:ext cx="6072198" cy="228599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logo_ne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5466" y="2000240"/>
            <a:ext cx="2298534" cy="2143140"/>
          </a:xfrm>
          <a:prstGeom prst="rect">
            <a:avLst/>
          </a:prstGeom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714612" y="0"/>
            <a:ext cx="676275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 b="1" dirty="0" smtClean="0">
                <a:solidFill>
                  <a:schemeClr val="bg1"/>
                </a:solidFill>
                <a:latin typeface="Monotype Corsiva" pitchFamily="66" charset="0"/>
              </a:rPr>
              <a:t>Presentazione su i:</a:t>
            </a:r>
          </a:p>
          <a:p>
            <a:pPr algn="ctr">
              <a:spcBef>
                <a:spcPct val="50000"/>
              </a:spcBef>
            </a:pPr>
            <a:r>
              <a:rPr lang="it-IT" sz="4000" b="1" dirty="0" smtClean="0">
                <a:solidFill>
                  <a:schemeClr val="bg1"/>
                </a:solidFill>
                <a:latin typeface="Monotype Corsiva" pitchFamily="66" charset="0"/>
              </a:rPr>
              <a:t>Motori  passo-passo a </a:t>
            </a:r>
            <a:r>
              <a:rPr lang="it-IT" sz="4000" b="1" dirty="0" smtClean="0">
                <a:solidFill>
                  <a:schemeClr val="bg1"/>
                </a:solidFill>
                <a:latin typeface="Monotype Corsiva" pitchFamily="66" charset="0"/>
              </a:rPr>
              <a:t>riluttanza variabile e ibrido</a:t>
            </a:r>
            <a:endParaRPr lang="it-IT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47055"/>
            <a:ext cx="2857488" cy="291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001024" y="6286520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12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929066"/>
            <a:ext cx="289583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357694"/>
            <a:ext cx="2469960" cy="180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 rot="20083564">
            <a:off x="3178164" y="1983676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 smtClean="0">
                <a:latin typeface="Monotype Corsiva" pitchFamily="66" charset="0"/>
              </a:rPr>
              <a:t>FINE</a:t>
            </a:r>
            <a:endParaRPr lang="it-IT" sz="9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Motori passo-passo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 riluttanza variabile : Introduzione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28596" y="1928802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smtClean="0"/>
              <a:t>Motori passo-passo a riluttanza variabile (</a:t>
            </a:r>
            <a:r>
              <a:rPr lang="it-IT" b="1" i="1" dirty="0" err="1" smtClean="0"/>
              <a:t>vr</a:t>
            </a:r>
            <a:r>
              <a:rPr lang="it-IT" b="1" i="1" dirty="0" smtClean="0"/>
              <a:t>):</a:t>
            </a:r>
          </a:p>
          <a:p>
            <a:r>
              <a:rPr lang="it-IT" dirty="0" smtClean="0"/>
              <a:t>Questo è un motore nel quale la struttura rotorica, è generalmente costituita da un cilindro di </a:t>
            </a:r>
            <a:r>
              <a:rPr lang="it-IT" dirty="0" smtClean="0"/>
              <a:t>ferro scanalato</a:t>
            </a:r>
            <a:r>
              <a:rPr lang="it-IT" dirty="0" smtClean="0"/>
              <a:t>; lo statore è invece costituito da un pacco di lamierini a poli </a:t>
            </a:r>
            <a:r>
              <a:rPr lang="it-IT" dirty="0" smtClean="0"/>
              <a:t>dentati. Il </a:t>
            </a:r>
            <a:r>
              <a:rPr lang="it-IT" dirty="0" smtClean="0"/>
              <a:t>principio di funzionamento di questo motore differisce da quello descritto in precedenza infatti, </a:t>
            </a:r>
            <a:r>
              <a:rPr lang="it-IT" dirty="0" smtClean="0"/>
              <a:t>a seguito </a:t>
            </a:r>
            <a:r>
              <a:rPr lang="it-IT" dirty="0" smtClean="0"/>
              <a:t>dell'alimentazione degli avvolgimenti delle fasi, </a:t>
            </a:r>
            <a:r>
              <a:rPr lang="it-IT" dirty="0" smtClean="0"/>
              <a:t>la struttura </a:t>
            </a:r>
            <a:r>
              <a:rPr lang="it-IT" dirty="0" smtClean="0"/>
              <a:t>rotorica si porta in </a:t>
            </a:r>
            <a:r>
              <a:rPr lang="it-IT" dirty="0" smtClean="0"/>
              <a:t>una posizione </a:t>
            </a:r>
            <a:r>
              <a:rPr lang="it-IT" dirty="0" smtClean="0"/>
              <a:t>a riluttanza </a:t>
            </a:r>
            <a:r>
              <a:rPr lang="it-IT" dirty="0" smtClean="0"/>
              <a:t>minima. E</a:t>
            </a:r>
            <a:r>
              <a:rPr lang="it-IT" dirty="0" smtClean="0"/>
              <a:t>' importante osservare che per l'assenza di una magnetizzazione proprio della struttura rotorica, </a:t>
            </a:r>
            <a:r>
              <a:rPr lang="it-IT" dirty="0" smtClean="0"/>
              <a:t>il motore </a:t>
            </a:r>
            <a:r>
              <a:rPr lang="it-IT" dirty="0" smtClean="0"/>
              <a:t>a riluttanza variabile necessita di almeno 3 fasi per poter funzionare correttamente; </a:t>
            </a:r>
            <a:r>
              <a:rPr lang="it-IT" dirty="0" smtClean="0"/>
              <a:t>il rotore può </a:t>
            </a:r>
            <a:r>
              <a:rPr lang="it-IT" dirty="0" smtClean="0"/>
              <a:t>muoversi indifferentemente in senso orario, antiorario oppure non spostarsi affatto. </a:t>
            </a:r>
            <a:r>
              <a:rPr lang="it-IT" dirty="0" smtClean="0"/>
              <a:t>Il comportamento </a:t>
            </a:r>
            <a:r>
              <a:rPr lang="it-IT" dirty="0" smtClean="0"/>
              <a:t>di un tale motore risulta pertanto </a:t>
            </a:r>
            <a:r>
              <a:rPr lang="it-IT" dirty="0" smtClean="0"/>
              <a:t>irregolare. Per </a:t>
            </a:r>
            <a:r>
              <a:rPr lang="it-IT" dirty="0" smtClean="0"/>
              <a:t>questo tipo di motore il numero di passi interi per giro è compreso nel campo </a:t>
            </a:r>
            <a:r>
              <a:rPr lang="it-IT" dirty="0" smtClean="0"/>
              <a:t>12 72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it-IT" sz="4400" dirty="0" smtClean="0">
                <a:latin typeface="Monotype Corsiva" pitchFamily="66" charset="0"/>
              </a:rPr>
              <a:t>Motori passo-passo </a:t>
            </a:r>
            <a:r>
              <a:rPr lang="it-IT" sz="4400" dirty="0" smtClean="0">
                <a:latin typeface="Monotype Corsiva" pitchFamily="66" charset="0"/>
              </a:rPr>
              <a:t>ibridi: </a:t>
            </a:r>
            <a:r>
              <a:rPr lang="it-IT" sz="4400" dirty="0" smtClean="0">
                <a:latin typeface="Monotype Corsiva" pitchFamily="66" charset="0"/>
              </a:rPr>
              <a:t>Introduzione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3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28596" y="1928802"/>
            <a:ext cx="57864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smtClean="0"/>
              <a:t>Motori passo-passo ibrido </a:t>
            </a:r>
          </a:p>
          <a:p>
            <a:r>
              <a:rPr lang="it-IT" dirty="0" smtClean="0"/>
              <a:t>Il motore ibrido unisce alcune caratteristiche del motore a riluttanza variabile e di quello a magnete</a:t>
            </a:r>
          </a:p>
          <a:p>
            <a:r>
              <a:rPr lang="it-IT" dirty="0" smtClean="0"/>
              <a:t>permanente; sfruttando un rotore costituito da nuclei di ferro dentati circondato da un magnete</a:t>
            </a:r>
          </a:p>
          <a:p>
            <a:r>
              <a:rPr lang="it-IT" dirty="0" smtClean="0"/>
              <a:t>permanente e uno statore composto da lamierini a poli dentati riesce ad ottenere un elevato numero</a:t>
            </a:r>
          </a:p>
          <a:p>
            <a:r>
              <a:rPr lang="it-IT" dirty="0" smtClean="0"/>
              <a:t>di passi per giro tipicamente da 100 a 400.</a:t>
            </a:r>
          </a:p>
          <a:p>
            <a:r>
              <a:rPr lang="it-IT" dirty="0" smtClean="0"/>
              <a:t>Tra i tre tipi i migliori sono i motori ibridi e per tale motivo la quasi totalità di quelli oggi reperibili</a:t>
            </a:r>
          </a:p>
          <a:p>
            <a:r>
              <a:rPr lang="it-IT" dirty="0" smtClean="0"/>
              <a:t>sono proprio di questo tipo; per cui mi limiterò a descrivere brevemente la struttura di questi</a:t>
            </a:r>
          </a:p>
          <a:p>
            <a:r>
              <a:rPr lang="it-IT" dirty="0" smtClean="0"/>
              <a:t>ultimi.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000240"/>
            <a:ext cx="2676532" cy="216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it-IT" sz="4400" dirty="0" smtClean="0">
                <a:latin typeface="Monotype Corsiva" pitchFamily="66" charset="0"/>
              </a:rPr>
              <a:t>Motori passo-passo a riluttanza variabile : </a:t>
            </a:r>
            <a:r>
              <a:rPr lang="it-IT" sz="4400" dirty="0" smtClean="0">
                <a:latin typeface="Monotype Corsiva" pitchFamily="66" charset="0"/>
              </a:rPr>
              <a:t>Principio di funzionamento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4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28596" y="1428736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Il principio di funzionamento di questo tipo di motore è molto semplice. Si prenda in esame la figura 10, in cui è rappresentato un motore a passo a riluttanza variabile. Il rotore è costituito da materiale ferro-magnetico e sono presenti 6 espansioni polari, mentre nella struttura dello statore sono evidenti 8 espansioni polari: attorno a ciascuna di queste si trova un avvolgimento di eccitazione.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000372"/>
            <a:ext cx="357610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642463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it-IT" sz="4400" dirty="0" smtClean="0">
                <a:latin typeface="Monotype Corsiva" pitchFamily="66" charset="0"/>
              </a:rPr>
              <a:t>Motori passo-passo a riluttanza variabile : Principio di funzionamento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5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28596" y="1428736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Supponiamo </a:t>
            </a:r>
            <a:r>
              <a:rPr lang="it-IT" dirty="0" smtClean="0"/>
              <a:t>che i poli 1 e 5 dello statore siano eccitati, cioè le relative bobine siano attraversate da correnti costanti fornite da un generatore di tensione esterno: le linee di flusso del campo magnetico sono tracciate in figura 11.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428596" y="4857760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Fig. 11 </a:t>
            </a:r>
            <a:r>
              <a:rPr lang="it-IT" i="1" dirty="0" smtClean="0"/>
              <a:t>Linee di flusso quando sono alimentati gli avvolgimenti relativi ai poli 1 e 5 di statore.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500306"/>
            <a:ext cx="22860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642463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it-IT" sz="4400" dirty="0" smtClean="0">
                <a:latin typeface="Monotype Corsiva" pitchFamily="66" charset="0"/>
              </a:rPr>
              <a:t>Motori passo-passo a riluttanza variabile : Principio di funzionamento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6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28596" y="1428736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Poiché il rotore si magnetizza per effetto del campo magnetico </a:t>
            </a:r>
            <a:r>
              <a:rPr lang="it-IT" dirty="0" err="1" smtClean="0"/>
              <a:t>statorico</a:t>
            </a:r>
            <a:r>
              <a:rPr lang="it-IT" dirty="0" smtClean="0"/>
              <a:t> assumendo, in corrispondenza delle due espansione polari, polarità opposte, non tende a muoversi (Fig. 12). Se poi viene sollecitato da una coppia di carico, tende a mantenere la sua posizione angolare: si manifesta quindi una coppia elettromagnetica che tende a far rimanere il rotore nella posizione di figura.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857496"/>
            <a:ext cx="2357454" cy="225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tangolo 17"/>
          <p:cNvSpPr/>
          <p:nvPr/>
        </p:nvSpPr>
        <p:spPr>
          <a:xfrm>
            <a:off x="428596" y="5072074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Supponiamo ora di </a:t>
            </a:r>
            <a:r>
              <a:rPr lang="it-IT" dirty="0" err="1" smtClean="0"/>
              <a:t>disalimentare</a:t>
            </a:r>
            <a:r>
              <a:rPr lang="it-IT" dirty="0" smtClean="0"/>
              <a:t> gli avvolgimenti 1 e 5, ed alimentare gli avvolgimenti 2 e 6: la distribuzione delle linee di campo magnetico è mostrata il figura 10.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642463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it-IT" sz="4400" dirty="0" smtClean="0">
                <a:latin typeface="Monotype Corsiva" pitchFamily="66" charset="0"/>
              </a:rPr>
              <a:t>Motori passo-passo a riluttanza variabile : Principio di funzionamento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7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28596" y="3714752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Fig. 13. </a:t>
            </a:r>
            <a:r>
              <a:rPr lang="it-IT" i="1" dirty="0" smtClean="0"/>
              <a:t>Linee di flusso per alimentazione degli avvolgimenti 2 e 6 di statore, prima del movimento di rotore. </a:t>
            </a:r>
            <a:endParaRPr lang="it-IT" i="1" dirty="0" smtClean="0"/>
          </a:p>
          <a:p>
            <a:endParaRPr lang="it-IT" i="1" dirty="0" smtClean="0"/>
          </a:p>
          <a:p>
            <a:r>
              <a:rPr lang="it-IT" dirty="0" smtClean="0"/>
              <a:t>La nuova situazione del campo magnetico è mostrata in figura 13: ed è evidente che il rotore tende ad allinearsi con lo statore, effettuando una rotazione il direzione antioraria di valore pari alla differenza tra il passo polare di statore e quello di rotore (nel caso in esame, 15°). Il rotore tenderà a rimanere nella nuova posizione angolare, e si avrà la situazione di campo riportato in figura 14. </a:t>
            </a:r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500173"/>
            <a:ext cx="2214578" cy="215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642463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it-IT" sz="4400" dirty="0" smtClean="0">
                <a:latin typeface="Monotype Corsiva" pitchFamily="66" charset="0"/>
              </a:rPr>
              <a:t>Motori passo-passo a riluttanza variabile : Principio di funzionamento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8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428596" y="3857628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Fig. 14. </a:t>
            </a:r>
            <a:r>
              <a:rPr lang="it-IT" i="1" dirty="0" smtClean="0"/>
              <a:t>Linee di flusso per alimentazione degli avvolgimenti 2 e 6 di statore, dopo il movimento di rotore. </a:t>
            </a:r>
          </a:p>
          <a:p>
            <a:r>
              <a:rPr lang="it-IT" dirty="0" smtClean="0"/>
              <a:t>Se adesso gli avvolgimenti 2 e 6 non vengono alimentati, e vengono alimentati invece gli avvolgimenti 3 e 7, il rotore compirà una nuova rotazione angolare di 15°, e così via. Perché il rotore sia spostato dalla posizione d’equilibrio è necessario alimentare un avvolgimento diverso da quello che ha prodotto la rotazione.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500174"/>
            <a:ext cx="25062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642463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it-IT" sz="4400" dirty="0" smtClean="0">
                <a:latin typeface="Monotype Corsiva" pitchFamily="66" charset="0"/>
              </a:rPr>
              <a:t>Motori passo-passo a riluttanza variabile : Principio di funzionamento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9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28596" y="1428736"/>
            <a:ext cx="8286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Con riferimento all’esempio in esame, si può affermare che: per far ruotare la macchina in senso antiorario, gli avvolgimenti devono essere alimentati uno alla volta in senso orario; la tensione di alimentazione degli avvolgimenti deve essere, in un passo, unidirezionale, cioè non deve cambiare di direzione; per invertire il senso di rotazione della macchina è sufficiente invertire la sequenza di alimentazione degli avvolgimenti; il numero di coppie di espansioni polari di statore e quello di coppie di espansioni polari di rotore devono essere primi tra loro. </a:t>
            </a:r>
          </a:p>
          <a:p>
            <a:r>
              <a:rPr lang="it-IT" dirty="0" smtClean="0"/>
              <a:t>La coppia elettromagnetica che agisce sul rotore della macchina considerata è associata alla variazione di riluttanza che viene a manifestarsi rispetto al circuito alimentato quando il rotore ruota: macchine del tipo in esame sono perciò dette a riluttanza variabile (</a:t>
            </a:r>
            <a:r>
              <a:rPr lang="it-IT" dirty="0" err="1" smtClean="0"/>
              <a:t>variable</a:t>
            </a:r>
            <a:r>
              <a:rPr lang="it-IT" dirty="0" smtClean="0"/>
              <a:t> </a:t>
            </a:r>
            <a:r>
              <a:rPr lang="it-IT" dirty="0" err="1" smtClean="0"/>
              <a:t>reluctance</a:t>
            </a:r>
            <a:r>
              <a:rPr lang="it-IT" dirty="0" smtClean="0"/>
              <a:t>, VR).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500570"/>
            <a:ext cx="2895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"/>
          <p:cNvSpPr txBox="1">
            <a:spLocks noChangeAspect="1" noChangeArrowheads="1"/>
          </p:cNvSpPr>
          <p:nvPr/>
        </p:nvSpPr>
        <p:spPr>
          <a:xfrm>
            <a:off x="4572000" y="4857760"/>
            <a:ext cx="414340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it-IT" dirty="0" smtClean="0"/>
              <a:t>Fig. 15 – Statore e rotore di un motore VR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1180</Words>
  <Application>Microsoft Office PowerPoint</Application>
  <PresentationFormat>Presentazione su schermo (4:3)</PresentationFormat>
  <Paragraphs>77</Paragraphs>
  <Slides>12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Matteo</dc:creator>
  <cp:lastModifiedBy>Matteo</cp:lastModifiedBy>
  <cp:revision>6</cp:revision>
  <dcterms:created xsi:type="dcterms:W3CDTF">2010-01-14T22:25:47Z</dcterms:created>
  <dcterms:modified xsi:type="dcterms:W3CDTF">2010-01-15T16:04:53Z</dcterms:modified>
</cp:coreProperties>
</file>