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6" r:id="rId3"/>
    <p:sldId id="281" r:id="rId4"/>
    <p:sldId id="282" r:id="rId5"/>
    <p:sldId id="283" r:id="rId6"/>
    <p:sldId id="284" r:id="rId7"/>
    <p:sldId id="285" r:id="rId8"/>
    <p:sldId id="286" r:id="rId9"/>
    <p:sldId id="280" r:id="rId10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557606-4FE8-40B5-BD5C-BD5FE2A3B4E1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A9A71-5FAE-4BD2-87CD-DBA4BA1547E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2</a:t>
            </a:fld>
            <a:endParaRPr lang="it-IT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5</a:t>
            </a:fld>
            <a:endParaRPr lang="it-IT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6</a:t>
            </a:fld>
            <a:endParaRPr lang="it-IT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7</a:t>
            </a:fld>
            <a:endParaRPr lang="it-IT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8A9A71-5FAE-4BD2-87CD-DBA4BA1547EE}" type="slidenum">
              <a:rPr lang="it-IT" smtClean="0"/>
              <a:pPr/>
              <a:t>8</a:t>
            </a:fld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6055F8-1D02-4417-9241-55C834FD9970}" type="datetimeFigureOut">
              <a:rPr lang="it-IT" smtClean="0"/>
              <a:pPr/>
              <a:t>16/01/2010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7B441-5312-499D-93C3-6E37886527FA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Immagine 4" descr="estern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03562" cy="2340086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2285992"/>
            <a:ext cx="9144000" cy="1571636"/>
          </a:xfrm>
          <a:prstGeom prst="rect">
            <a:avLst/>
          </a:prstGeom>
          <a:gradFill flip="none" rotWithShape="1">
            <a:gsLst>
              <a:gs pos="30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642910" y="2428868"/>
            <a:ext cx="57864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Ad opera di:</a:t>
            </a:r>
          </a:p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Matteo </a:t>
            </a:r>
            <a:r>
              <a:rPr lang="it-IT" sz="3200" dirty="0" err="1" smtClean="0">
                <a:solidFill>
                  <a:schemeClr val="bg1"/>
                </a:solidFill>
                <a:latin typeface="Monotype Corsiva" pitchFamily="66" charset="0"/>
              </a:rPr>
              <a:t>Donatelli</a:t>
            </a:r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 e Maurizio Di Paolo</a:t>
            </a:r>
            <a:endParaRPr lang="it-IT" sz="32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071802" y="0"/>
            <a:ext cx="6072198" cy="228599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 descr="logo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45466" y="2000240"/>
            <a:ext cx="2298534" cy="2143140"/>
          </a:xfrm>
          <a:prstGeom prst="rect">
            <a:avLst/>
          </a:prstGeom>
        </p:spPr>
      </p:pic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714612" y="428604"/>
            <a:ext cx="6762750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4000" b="1" dirty="0" smtClean="0">
                <a:solidFill>
                  <a:schemeClr val="bg1"/>
                </a:solidFill>
                <a:latin typeface="Monotype Corsiva" pitchFamily="66" charset="0"/>
              </a:rPr>
              <a:t>Presentazione su i:</a:t>
            </a:r>
          </a:p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Driver per motori passo-passo</a:t>
            </a:r>
            <a:endParaRPr lang="it-IT" sz="36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947055"/>
            <a:ext cx="2857488" cy="2910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001024" y="6286520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1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3929066"/>
            <a:ext cx="2895839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4357694"/>
            <a:ext cx="2469960" cy="1803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Parametri di un motore passo-passo: </a:t>
            </a: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Driver per il pilotaggio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2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16"/>
          <p:cNvSpPr/>
          <p:nvPr/>
        </p:nvSpPr>
        <p:spPr>
          <a:xfrm>
            <a:off x="2857488" y="1500174"/>
            <a:ext cx="578647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NUTCHIP è il nome di una famiglia di chip universali per</a:t>
            </a:r>
          </a:p>
          <a:p>
            <a:r>
              <a:rPr lang="it-IT" dirty="0" smtClean="0"/>
              <a:t>piccoli Sono differenti perché usano le tavole della verità al</a:t>
            </a:r>
          </a:p>
          <a:p>
            <a:r>
              <a:rPr lang="it-IT" dirty="0" smtClean="0"/>
              <a:t>posto di un linguaggio di programmazione. Infatti basta </a:t>
            </a:r>
            <a:r>
              <a:rPr lang="it-IT" dirty="0" smtClean="0"/>
              <a:t>riempire la </a:t>
            </a:r>
            <a:r>
              <a:rPr lang="it-IT" dirty="0" smtClean="0"/>
              <a:t>tabella che compare a video, per determinare le </a:t>
            </a:r>
            <a:r>
              <a:rPr lang="it-IT" dirty="0" smtClean="0"/>
              <a:t>combinazioni di </a:t>
            </a:r>
            <a:r>
              <a:rPr lang="it-IT" dirty="0" smtClean="0"/>
              <a:t>ingressi e uscite da ottenere. Quindi si trasferisce la matrice </a:t>
            </a:r>
            <a:r>
              <a:rPr lang="it-IT" dirty="0" smtClean="0"/>
              <a:t>al chip </a:t>
            </a:r>
            <a:r>
              <a:rPr lang="it-IT" dirty="0" smtClean="0"/>
              <a:t>tramite la porta seriale del computer.</a:t>
            </a:r>
            <a:endParaRPr lang="it-IT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1472" y="1500174"/>
            <a:ext cx="2214578" cy="1471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0034" y="3071810"/>
            <a:ext cx="2324100" cy="286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Rettangolo 17"/>
          <p:cNvSpPr/>
          <p:nvPr/>
        </p:nvSpPr>
        <p:spPr>
          <a:xfrm>
            <a:off x="2928926" y="3857628"/>
            <a:ext cx="578647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Un </a:t>
            </a:r>
            <a:r>
              <a:rPr lang="it-IT" dirty="0" err="1" smtClean="0"/>
              <a:t>Nutchip</a:t>
            </a:r>
            <a:r>
              <a:rPr lang="it-IT" dirty="0" smtClean="0"/>
              <a:t> e qualche componente esterno è tutto ciò che serve </a:t>
            </a:r>
            <a:r>
              <a:rPr lang="it-IT" dirty="0" smtClean="0"/>
              <a:t>per realizzare </a:t>
            </a:r>
            <a:r>
              <a:rPr lang="it-IT" dirty="0" smtClean="0"/>
              <a:t>migliaia di circuiti diversi. Come si è detto precedentemente </a:t>
            </a:r>
            <a:r>
              <a:rPr lang="it-IT" dirty="0" smtClean="0"/>
              <a:t>i </a:t>
            </a:r>
            <a:r>
              <a:rPr lang="it-IT" dirty="0" err="1" smtClean="0"/>
              <a:t>Nutchip</a:t>
            </a:r>
            <a:r>
              <a:rPr lang="it-IT" dirty="0" smtClean="0"/>
              <a:t> </a:t>
            </a:r>
            <a:r>
              <a:rPr lang="it-IT" dirty="0" smtClean="0"/>
              <a:t>utilizzano particolari tabelle della verità dette macchine a stati </a:t>
            </a:r>
            <a:r>
              <a:rPr lang="it-IT" dirty="0" smtClean="0"/>
              <a:t>al posto </a:t>
            </a:r>
            <a:r>
              <a:rPr lang="it-IT" dirty="0" smtClean="0"/>
              <a:t>di un linguaggio </a:t>
            </a:r>
            <a:r>
              <a:rPr lang="it-IT" dirty="0" smtClean="0"/>
              <a:t>di programmazione</a:t>
            </a:r>
            <a:r>
              <a:rPr lang="it-IT" dirty="0" smtClean="0"/>
              <a:t>.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Parametri di un motore passo-passo: </a:t>
            </a: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Driver per il pilotaggio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3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16"/>
          <p:cNvSpPr/>
          <p:nvPr/>
        </p:nvSpPr>
        <p:spPr>
          <a:xfrm>
            <a:off x="500034" y="1500174"/>
            <a:ext cx="814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Per pilotare un motore passo </a:t>
            </a:r>
            <a:r>
              <a:rPr lang="it-IT" dirty="0" err="1" smtClean="0"/>
              <a:t>passo</a:t>
            </a:r>
            <a:r>
              <a:rPr lang="it-IT" dirty="0" smtClean="0"/>
              <a:t> dobbiamo utilizzare uno stadio di potenza (driver) capace </a:t>
            </a:r>
            <a:r>
              <a:rPr lang="it-IT" dirty="0" smtClean="0"/>
              <a:t>di erogare </a:t>
            </a:r>
            <a:r>
              <a:rPr lang="it-IT" dirty="0" smtClean="0"/>
              <a:t>la corrente richiesta dagli avvolgimenti. Serve uno stadio per ogni filo del motore (4 stadi </a:t>
            </a:r>
            <a:r>
              <a:rPr lang="it-IT" dirty="0" smtClean="0"/>
              <a:t>in tutto</a:t>
            </a:r>
            <a:r>
              <a:rPr lang="it-IT" dirty="0" smtClean="0"/>
              <a:t>). Ogni stadio è pilotato da un'uscita del NUTCHIP.</a:t>
            </a: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488" y="2786058"/>
            <a:ext cx="3438525" cy="248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Parametri di un motore passo-passo: </a:t>
            </a: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Driver per il pilotaggio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4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Rettangolo 16"/>
          <p:cNvSpPr/>
          <p:nvPr/>
        </p:nvSpPr>
        <p:spPr>
          <a:xfrm>
            <a:off x="500034" y="1500174"/>
            <a:ext cx="814393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Uno stadio driver è composto da due transistor </a:t>
            </a:r>
            <a:r>
              <a:rPr lang="it-IT" dirty="0" err="1" smtClean="0"/>
              <a:t>darlington</a:t>
            </a:r>
            <a:r>
              <a:rPr lang="it-IT" dirty="0" smtClean="0"/>
              <a:t> Q1 e Q2. Il simbolo del </a:t>
            </a:r>
            <a:r>
              <a:rPr lang="it-IT" dirty="0" err="1" smtClean="0"/>
              <a:t>darlington</a:t>
            </a:r>
            <a:r>
              <a:rPr lang="it-IT" dirty="0" smtClean="0"/>
              <a:t> è </a:t>
            </a:r>
            <a:r>
              <a:rPr lang="it-IT" dirty="0" smtClean="0"/>
              <a:t>quello di </a:t>
            </a:r>
            <a:r>
              <a:rPr lang="it-IT" dirty="0" smtClean="0"/>
              <a:t>una coppia di transistor.</a:t>
            </a:r>
          </a:p>
          <a:p>
            <a:r>
              <a:rPr lang="it-IT" dirty="0" smtClean="0"/>
              <a:t>·  se l'uscita del NUTCHIP (OUT) vale 0, il driver collega il filo del motore al polo positivo</a:t>
            </a:r>
          </a:p>
          <a:p>
            <a:r>
              <a:rPr lang="it-IT" dirty="0" smtClean="0"/>
              <a:t>·  se l'uscita del NUTCHIP (OUT) vale 1, il driver collega il filo del motore al polo </a:t>
            </a:r>
            <a:r>
              <a:rPr lang="it-IT" dirty="0" smtClean="0"/>
              <a:t>negativo (GND</a:t>
            </a:r>
            <a:r>
              <a:rPr lang="it-IT" dirty="0" smtClean="0"/>
              <a:t>)</a:t>
            </a:r>
          </a:p>
          <a:p>
            <a:r>
              <a:rPr lang="it-IT" dirty="0" smtClean="0"/>
              <a:t>"</a:t>
            </a:r>
            <a:r>
              <a:rPr lang="it-IT" dirty="0" err="1" smtClean="0"/>
              <a:t>+Vmotor</a:t>
            </a:r>
            <a:r>
              <a:rPr lang="it-IT" dirty="0" smtClean="0"/>
              <a:t>" è la tensione di alimentazione positiva del motore (tipicamente 5, 9 o 12 volt</a:t>
            </a:r>
            <a:r>
              <a:rPr lang="it-IT" dirty="0" smtClean="0"/>
              <a:t>), indipendente </a:t>
            </a:r>
            <a:r>
              <a:rPr lang="it-IT" dirty="0" smtClean="0"/>
              <a:t>dai +5V che alimentano il NUTCHIP. La massa è in parallelo con la GND </a:t>
            </a:r>
            <a:r>
              <a:rPr lang="it-IT" dirty="0" smtClean="0"/>
              <a:t>del NUTCHIP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18" name="Rectangle 2"/>
          <p:cNvSpPr txBox="1">
            <a:spLocks noChangeAspect="1" noChangeArrowheads="1"/>
          </p:cNvSpPr>
          <p:nvPr/>
        </p:nvSpPr>
        <p:spPr>
          <a:xfrm>
            <a:off x="571472" y="4214818"/>
            <a:ext cx="5214974" cy="15001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Vediamo cosa succede quando utilizziamo </a:t>
            </a:r>
            <a:r>
              <a:rPr lang="it-IT" dirty="0" smtClean="0"/>
              <a:t>due driver </a:t>
            </a:r>
            <a:r>
              <a:rPr lang="it-IT" dirty="0" smtClean="0"/>
              <a:t>per pilotare l'avvolgimento verticale. </a:t>
            </a:r>
            <a:r>
              <a:rPr lang="it-IT" dirty="0" smtClean="0"/>
              <a:t>Per portarci </a:t>
            </a:r>
            <a:r>
              <a:rPr lang="it-IT" dirty="0" smtClean="0"/>
              <a:t>nel </a:t>
            </a:r>
            <a:r>
              <a:rPr lang="it-IT" dirty="0" err="1" smtClean="0"/>
              <a:t>pimo</a:t>
            </a:r>
            <a:r>
              <a:rPr lang="it-IT" dirty="0" smtClean="0"/>
              <a:t> passo della sequenza </a:t>
            </a:r>
            <a:r>
              <a:rPr lang="it-IT" dirty="0" smtClean="0"/>
              <a:t>il NUTCHIP </a:t>
            </a:r>
            <a:r>
              <a:rPr lang="it-IT" dirty="0" smtClean="0"/>
              <a:t>dà:</a:t>
            </a:r>
          </a:p>
          <a:p>
            <a:r>
              <a:rPr lang="it-IT" dirty="0" smtClean="0"/>
              <a:t>·  uno 0 al driver in alto, </a:t>
            </a:r>
            <a:r>
              <a:rPr lang="it-IT" dirty="0" smtClean="0"/>
              <a:t>che collega </a:t>
            </a:r>
            <a:r>
              <a:rPr lang="it-IT" dirty="0" smtClean="0"/>
              <a:t>il </a:t>
            </a:r>
            <a:r>
              <a:rPr lang="it-IT" dirty="0" smtClean="0"/>
              <a:t>polo positivo </a:t>
            </a:r>
            <a:r>
              <a:rPr lang="it-IT" dirty="0" smtClean="0"/>
              <a:t>al </a:t>
            </a:r>
            <a:r>
              <a:rPr lang="it-IT" dirty="0" smtClean="0"/>
              <a:t>motore </a:t>
            </a:r>
            <a:endParaRPr lang="it-IT" dirty="0" smtClean="0"/>
          </a:p>
          <a:p>
            <a:r>
              <a:rPr lang="it-IT" dirty="0" smtClean="0"/>
              <a:t>·  un 1 al driver in basso, </a:t>
            </a:r>
            <a:r>
              <a:rPr lang="it-IT" dirty="0" smtClean="0"/>
              <a:t>che collega il polo </a:t>
            </a:r>
            <a:r>
              <a:rPr lang="it-IT" dirty="0" smtClean="0"/>
              <a:t>negativo al motore.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86446" y="4071942"/>
            <a:ext cx="2758985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Parametri di un motore passo-passo: </a:t>
            </a: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Driver per il pilotaggio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5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ctangle 2"/>
          <p:cNvSpPr txBox="1">
            <a:spLocks noChangeAspect="1" noChangeArrowheads="1"/>
          </p:cNvSpPr>
          <p:nvPr/>
        </p:nvSpPr>
        <p:spPr>
          <a:xfrm>
            <a:off x="571472" y="1643050"/>
            <a:ext cx="5214974" cy="15001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Per invertire la polarità al motore, </a:t>
            </a:r>
            <a:r>
              <a:rPr lang="it-IT" dirty="0" smtClean="0"/>
              <a:t>come richiesto </a:t>
            </a:r>
            <a:r>
              <a:rPr lang="it-IT" dirty="0" smtClean="0"/>
              <a:t>dal terzo passo della sequenza, </a:t>
            </a:r>
            <a:r>
              <a:rPr lang="it-IT" dirty="0" smtClean="0"/>
              <a:t>il NUTCHIP darà</a:t>
            </a:r>
            <a:r>
              <a:rPr lang="it-IT" dirty="0" smtClean="0"/>
              <a:t>:</a:t>
            </a:r>
          </a:p>
          <a:p>
            <a:r>
              <a:rPr lang="it-IT" dirty="0" smtClean="0"/>
              <a:t>·  un 1 al driver in alto, che collega il </a:t>
            </a:r>
            <a:r>
              <a:rPr lang="it-IT" dirty="0" smtClean="0"/>
              <a:t>polo negativo </a:t>
            </a:r>
            <a:r>
              <a:rPr lang="it-IT" dirty="0" smtClean="0"/>
              <a:t>al motore e</a:t>
            </a:r>
          </a:p>
          <a:p>
            <a:r>
              <a:rPr lang="it-IT" dirty="0" smtClean="0"/>
              <a:t>·  uno 0 al driver in basso, che collega </a:t>
            </a:r>
            <a:r>
              <a:rPr lang="it-IT" dirty="0" smtClean="0"/>
              <a:t>il polo </a:t>
            </a:r>
            <a:r>
              <a:rPr lang="it-IT" dirty="0" smtClean="0"/>
              <a:t>positivo al motore.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1" y="1643051"/>
            <a:ext cx="3000396" cy="171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2"/>
          <p:cNvSpPr txBox="1">
            <a:spLocks noChangeAspect="1" noChangeArrowheads="1"/>
          </p:cNvSpPr>
          <p:nvPr/>
        </p:nvSpPr>
        <p:spPr>
          <a:xfrm>
            <a:off x="571472" y="3786190"/>
            <a:ext cx="5214974" cy="150019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Per lasciare i solenoidi verticali inattivi (come</a:t>
            </a:r>
          </a:p>
          <a:p>
            <a:r>
              <a:rPr lang="it-IT" dirty="0" smtClean="0"/>
              <a:t>nel passo 2 e 4), il NUTCHIP fornisce ai </a:t>
            </a:r>
            <a:r>
              <a:rPr lang="it-IT" dirty="0" smtClean="0"/>
              <a:t>driver una </a:t>
            </a:r>
            <a:r>
              <a:rPr lang="it-IT" dirty="0" smtClean="0"/>
              <a:t>coppia di 1.</a:t>
            </a:r>
          </a:p>
          <a:p>
            <a:r>
              <a:rPr lang="it-IT" dirty="0" smtClean="0"/>
              <a:t>·  sia il driver in alto che quello in </a:t>
            </a:r>
            <a:r>
              <a:rPr lang="it-IT" dirty="0" smtClean="0"/>
              <a:t>basso collegano </a:t>
            </a:r>
            <a:r>
              <a:rPr lang="it-IT" dirty="0" smtClean="0"/>
              <a:t>il motore al polo negativo.</a:t>
            </a:r>
          </a:p>
          <a:p>
            <a:r>
              <a:rPr lang="it-IT" dirty="0" smtClean="0"/>
              <a:t>Siccome entrambi i fili sono allo </a:t>
            </a:r>
            <a:r>
              <a:rPr lang="it-IT" dirty="0" smtClean="0"/>
              <a:t>stesso potenziale</a:t>
            </a:r>
            <a:r>
              <a:rPr lang="it-IT" dirty="0" smtClean="0"/>
              <a:t>, la corrente non circola ed </a:t>
            </a:r>
            <a:r>
              <a:rPr lang="it-IT" dirty="0" smtClean="0"/>
              <a:t>il magnete </a:t>
            </a:r>
            <a:r>
              <a:rPr lang="it-IT" dirty="0" smtClean="0"/>
              <a:t>è libero di muoversi.</a:t>
            </a:r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643570" y="3929066"/>
            <a:ext cx="3021745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Parametri di un motore passo-passo: </a:t>
            </a: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Driver per il pilotaggio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6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ctangle 2"/>
          <p:cNvSpPr txBox="1">
            <a:spLocks noChangeAspect="1" noChangeArrowheads="1"/>
          </p:cNvSpPr>
          <p:nvPr/>
        </p:nvSpPr>
        <p:spPr>
          <a:xfrm>
            <a:off x="500034" y="1357298"/>
            <a:ext cx="8143932" cy="164307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Si ottiene lo stesso risultato anche pilotando </a:t>
            </a:r>
            <a:r>
              <a:rPr lang="it-IT" dirty="0" smtClean="0"/>
              <a:t>i driver </a:t>
            </a:r>
            <a:r>
              <a:rPr lang="it-IT" dirty="0" smtClean="0"/>
              <a:t>con una coppia di 0.</a:t>
            </a:r>
          </a:p>
          <a:p>
            <a:r>
              <a:rPr lang="it-IT" dirty="0" smtClean="0"/>
              <a:t>In tal caso, entrambi i fili del motore si </a:t>
            </a:r>
            <a:r>
              <a:rPr lang="it-IT" dirty="0" smtClean="0"/>
              <a:t>portano al </a:t>
            </a:r>
            <a:r>
              <a:rPr lang="it-IT" dirty="0" smtClean="0"/>
              <a:t>polo positivo, ma essendo ancora </a:t>
            </a:r>
            <a:r>
              <a:rPr lang="it-IT" dirty="0" smtClean="0"/>
              <a:t>entrambi allo </a:t>
            </a:r>
            <a:r>
              <a:rPr lang="it-IT" dirty="0" smtClean="0"/>
              <a:t>stesso potenziale, la corrente non circola </a:t>
            </a:r>
            <a:r>
              <a:rPr lang="it-IT" dirty="0" smtClean="0"/>
              <a:t>lo stesso.</a:t>
            </a:r>
          </a:p>
          <a:p>
            <a:r>
              <a:rPr lang="it-IT" dirty="0" smtClean="0"/>
              <a:t>Schema elettrico</a:t>
            </a:r>
          </a:p>
          <a:p>
            <a:endParaRPr kumimoji="0" lang="it-IT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85852" y="2643182"/>
            <a:ext cx="6143668" cy="32871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Parametri di un motore passo-passo: </a:t>
            </a: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Driver per il pilotaggio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7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ctangle 2"/>
          <p:cNvSpPr txBox="1">
            <a:spLocks noChangeAspect="1" noChangeArrowheads="1"/>
          </p:cNvSpPr>
          <p:nvPr/>
        </p:nvSpPr>
        <p:spPr>
          <a:xfrm>
            <a:off x="500034" y="1428736"/>
            <a:ext cx="8143932" cy="4572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dirty="0" smtClean="0"/>
              <a:t>Per semplicità, in questo schema ogni </a:t>
            </a:r>
            <a:r>
              <a:rPr lang="it-IT" dirty="0" err="1" smtClean="0"/>
              <a:t>statio</a:t>
            </a:r>
            <a:r>
              <a:rPr lang="it-IT" dirty="0" smtClean="0"/>
              <a:t> driver è disegnato come un blocchetto. Se il vostro </a:t>
            </a:r>
            <a:r>
              <a:rPr lang="it-IT" dirty="0" smtClean="0"/>
              <a:t>motore è </a:t>
            </a:r>
            <a:r>
              <a:rPr lang="it-IT" dirty="0" smtClean="0"/>
              <a:t>a 5 volt, potete collegare la </a:t>
            </a:r>
            <a:r>
              <a:rPr lang="it-IT" dirty="0" err="1" smtClean="0"/>
              <a:t>+Vmot</a:t>
            </a:r>
            <a:r>
              <a:rPr lang="it-IT" dirty="0" smtClean="0"/>
              <a:t> alla +5V senza problemi. Altrimenti vi serve un </a:t>
            </a:r>
            <a:r>
              <a:rPr lang="it-IT" dirty="0" smtClean="0"/>
              <a:t>secondo alimentatore </a:t>
            </a:r>
            <a:r>
              <a:rPr lang="it-IT" dirty="0" smtClean="0"/>
              <a:t>per fornire la tensione positiva al motore (il polo positivo va collegato al negativo </a:t>
            </a:r>
            <a:r>
              <a:rPr lang="it-IT" dirty="0" smtClean="0"/>
              <a:t>che alimenta </a:t>
            </a:r>
            <a:r>
              <a:rPr lang="it-IT" dirty="0" smtClean="0"/>
              <a:t>il NUT</a:t>
            </a:r>
            <a:r>
              <a:rPr lang="it-IT" dirty="0" smtClean="0"/>
              <a:t>). Serve </a:t>
            </a:r>
            <a:r>
              <a:rPr lang="it-IT" dirty="0" smtClean="0"/>
              <a:t>una buona dose di pazienza per montare tutti gli 8 transistor </a:t>
            </a:r>
            <a:r>
              <a:rPr lang="it-IT" dirty="0" err="1" smtClean="0"/>
              <a:t>darlington</a:t>
            </a:r>
            <a:r>
              <a:rPr lang="it-IT" dirty="0" smtClean="0"/>
              <a:t> e i 12 diodi </a:t>
            </a:r>
            <a:r>
              <a:rPr lang="it-IT" dirty="0" smtClean="0"/>
              <a:t>necessari. Inoltre </a:t>
            </a:r>
            <a:r>
              <a:rPr lang="it-IT" dirty="0" smtClean="0"/>
              <a:t>bisogna scoprire quali sono i fili A e B del motore passo </a:t>
            </a:r>
            <a:r>
              <a:rPr lang="it-IT" dirty="0" err="1" smtClean="0"/>
              <a:t>passo</a:t>
            </a:r>
            <a:r>
              <a:rPr lang="it-IT" dirty="0" smtClean="0"/>
              <a:t>.</a:t>
            </a:r>
          </a:p>
          <a:p>
            <a:r>
              <a:rPr lang="it-IT" dirty="0" smtClean="0"/>
              <a:t>·  Se il vostro motore ha 4 fili, identificate (con un ohmetro) le due coppie </a:t>
            </a:r>
            <a:r>
              <a:rPr lang="it-IT" dirty="0" smtClean="0"/>
              <a:t>collegate fra </a:t>
            </a:r>
            <a:r>
              <a:rPr lang="it-IT" dirty="0" smtClean="0"/>
              <a:t>loro.</a:t>
            </a:r>
          </a:p>
          <a:p>
            <a:r>
              <a:rPr lang="it-IT" dirty="0" smtClean="0"/>
              <a:t>·  Se ha 5 fili non potete usarlo con questo circuito.</a:t>
            </a:r>
          </a:p>
          <a:p>
            <a:r>
              <a:rPr lang="it-IT" dirty="0" smtClean="0"/>
              <a:t>·  Se ha 6 fili è probabile che sia un motore con prese centrali (come quello disegnato </a:t>
            </a:r>
            <a:r>
              <a:rPr lang="it-IT" dirty="0" smtClean="0"/>
              <a:t>nello schema</a:t>
            </a:r>
            <a:r>
              <a:rPr lang="it-IT" dirty="0" smtClean="0"/>
              <a:t>). Lasciate le prese centrali scollegate. La presa centrale è quella che, con l'ohmetro, </a:t>
            </a:r>
            <a:r>
              <a:rPr lang="it-IT" dirty="0" smtClean="0"/>
              <a:t>dà metà </a:t>
            </a:r>
            <a:r>
              <a:rPr lang="it-IT" dirty="0" smtClean="0"/>
              <a:t>resistenza rispetto agli altri </a:t>
            </a:r>
            <a:r>
              <a:rPr lang="it-IT" dirty="0" err="1" smtClean="0"/>
              <a:t>filli</a:t>
            </a:r>
            <a:r>
              <a:rPr lang="it-IT" dirty="0" smtClean="0"/>
              <a:t> collegati.</a:t>
            </a:r>
          </a:p>
          <a:p>
            <a:endParaRPr lang="it-I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0" y="6500834"/>
            <a:ext cx="9144000" cy="1752600"/>
          </a:xfrm>
        </p:spPr>
        <p:txBody>
          <a:bodyPr/>
          <a:lstStyle/>
          <a:p>
            <a:pPr algn="l"/>
            <a:r>
              <a:rPr lang="it-IT" sz="2000" dirty="0" smtClean="0">
                <a:solidFill>
                  <a:schemeClr val="tx1"/>
                </a:solidFill>
              </a:rPr>
              <a:t>© 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Matteo </a:t>
            </a:r>
            <a:r>
              <a:rPr lang="it-IT" sz="2000" dirty="0" err="1" smtClean="0">
                <a:solidFill>
                  <a:schemeClr val="tx1"/>
                </a:solidFill>
                <a:latin typeface="Monotype Corsiva" pitchFamily="66" charset="0"/>
              </a:rPr>
              <a:t>Donatelli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– Maurizio Di Paolo </a:t>
            </a:r>
            <a:r>
              <a:rPr lang="it-IT" sz="2000" dirty="0" smtClean="0">
                <a:solidFill>
                  <a:schemeClr val="tx1"/>
                </a:solidFill>
                <a:latin typeface="+mj-lt"/>
              </a:rPr>
              <a:t>V</a:t>
            </a:r>
            <a:r>
              <a:rPr lang="it-IT" sz="2000" dirty="0" smtClean="0">
                <a:solidFill>
                  <a:schemeClr val="tx1"/>
                </a:solidFill>
                <a:latin typeface="Monotype Corsiva" pitchFamily="66" charset="0"/>
              </a:rPr>
              <a:t> B Elettronica A.S. 2009/2010           ITIS    Lanciano</a:t>
            </a:r>
            <a:endParaRPr lang="it-IT" sz="2000" dirty="0" smtClean="0">
              <a:solidFill>
                <a:schemeClr val="tx1"/>
              </a:solidFill>
            </a:endParaRPr>
          </a:p>
          <a:p>
            <a:endParaRPr lang="it-IT" dirty="0">
              <a:latin typeface="Monotype Corsiva" pitchFamily="66" charset="0"/>
            </a:endParaRPr>
          </a:p>
        </p:txBody>
      </p:sp>
      <p:pic>
        <p:nvPicPr>
          <p:cNvPr id="5" name="Immagine 4" descr="logo_new.gif">
            <a:hlinkClick r:id="" action="ppaction://hlinkshowjump?jump=firs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15206" y="0"/>
            <a:ext cx="928694" cy="865909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6429396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Rettangolo 6"/>
          <p:cNvSpPr/>
          <p:nvPr/>
        </p:nvSpPr>
        <p:spPr>
          <a:xfrm rot="5400000">
            <a:off x="6929466" y="6643698"/>
            <a:ext cx="35716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Rettangolo 7"/>
          <p:cNvSpPr/>
          <p:nvPr/>
        </p:nvSpPr>
        <p:spPr>
          <a:xfrm>
            <a:off x="0" y="928670"/>
            <a:ext cx="9144000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ctangle 2"/>
          <p:cNvSpPr txBox="1">
            <a:spLocks noChangeAspect="1" noChangeArrowheads="1"/>
          </p:cNvSpPr>
          <p:nvPr/>
        </p:nvSpPr>
        <p:spPr>
          <a:xfrm>
            <a:off x="719138" y="34925"/>
            <a:ext cx="5943600" cy="8382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   Parametri di un motore passo-passo: </a:t>
            </a:r>
            <a:r>
              <a:rPr kumimoji="0" lang="it-IT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Monotype Corsiva" pitchFamily="66" charset="0"/>
                <a:ea typeface="+mj-ea"/>
                <a:cs typeface="+mj-cs"/>
              </a:rPr>
              <a:t>Driver per il pilotaggio</a:t>
            </a:r>
            <a:endParaRPr kumimoji="0" lang="it-IT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Monotype Corsiva" pitchFamily="66" charset="0"/>
              <a:ea typeface="+mj-ea"/>
              <a:cs typeface="+mj-cs"/>
            </a:endParaRPr>
          </a:p>
        </p:txBody>
      </p:sp>
      <p:sp>
        <p:nvSpPr>
          <p:cNvPr id="10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215338" y="357166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8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sp>
        <p:nvSpPr>
          <p:cNvPr id="11" name="Rettangolo 10"/>
          <p:cNvSpPr/>
          <p:nvPr/>
        </p:nvSpPr>
        <p:spPr>
          <a:xfrm>
            <a:off x="8001024" y="0"/>
            <a:ext cx="1142976" cy="71438"/>
          </a:xfrm>
          <a:prstGeom prst="rect">
            <a:avLst/>
          </a:prstGeom>
          <a:gradFill flip="none" rotWithShape="1">
            <a:gsLst>
              <a:gs pos="22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2" name="Indietro o precedente 11">
            <a:hlinkClick r:id="" action="ppaction://hlinkshowjump?jump=previousslide" highlightClick="1"/>
          </p:cNvPr>
          <p:cNvSpPr/>
          <p:nvPr/>
        </p:nvSpPr>
        <p:spPr>
          <a:xfrm>
            <a:off x="0" y="0"/>
            <a:ext cx="928662" cy="428604"/>
          </a:xfrm>
          <a:prstGeom prst="actionButtonBackPrevious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Avanti o successivo 12">
            <a:hlinkClick r:id="" action="ppaction://hlinkshowjump?jump=nextslide" highlightClick="1"/>
          </p:cNvPr>
          <p:cNvSpPr/>
          <p:nvPr/>
        </p:nvSpPr>
        <p:spPr>
          <a:xfrm>
            <a:off x="0" y="500042"/>
            <a:ext cx="928662" cy="428628"/>
          </a:xfrm>
          <a:prstGeom prst="actionButtonForwardNex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0" y="1071546"/>
            <a:ext cx="9144000" cy="528641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Rettangolo 15"/>
          <p:cNvSpPr/>
          <p:nvPr/>
        </p:nvSpPr>
        <p:spPr>
          <a:xfrm>
            <a:off x="428596" y="1428736"/>
            <a:ext cx="8286808" cy="457203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ctangle 2"/>
          <p:cNvSpPr txBox="1">
            <a:spLocks noChangeAspect="1" noChangeArrowheads="1"/>
          </p:cNvSpPr>
          <p:nvPr/>
        </p:nvSpPr>
        <p:spPr>
          <a:xfrm>
            <a:off x="500034" y="1428736"/>
            <a:ext cx="8143932" cy="4572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endParaRPr lang="it-IT" dirty="0" smtClean="0"/>
          </a:p>
          <a:p>
            <a:r>
              <a:rPr lang="it-IT" dirty="0" smtClean="0"/>
              <a:t>Potete limitarvi a separare i fili in due coppie usando l'ohmetro. Il circuito infatti funziona ugualmente:</a:t>
            </a:r>
          </a:p>
          <a:p>
            <a:r>
              <a:rPr lang="it-IT" dirty="0" smtClean="0"/>
              <a:t>·  scambiando entrambi gli A con entrambi i B</a:t>
            </a:r>
          </a:p>
          <a:p>
            <a:r>
              <a:rPr lang="it-IT" dirty="0" smtClean="0"/>
              <a:t>·  invertendo </a:t>
            </a:r>
            <a:r>
              <a:rPr lang="it-IT" dirty="0" err="1" smtClean="0"/>
              <a:t>A+</a:t>
            </a:r>
            <a:r>
              <a:rPr lang="it-IT" dirty="0" smtClean="0"/>
              <a:t> con A-</a:t>
            </a:r>
          </a:p>
          <a:p>
            <a:r>
              <a:rPr lang="it-IT" dirty="0" smtClean="0"/>
              <a:t>·  invertendo </a:t>
            </a:r>
            <a:r>
              <a:rPr lang="it-IT" dirty="0" err="1" smtClean="0"/>
              <a:t>B+</a:t>
            </a:r>
            <a:r>
              <a:rPr lang="it-IT" dirty="0" smtClean="0"/>
              <a:t> con B- </a:t>
            </a:r>
            <a:endParaRPr lang="it-IT" dirty="0" smtClean="0"/>
          </a:p>
          <a:p>
            <a:endParaRPr lang="it-IT" dirty="0" smtClean="0"/>
          </a:p>
          <a:p>
            <a:r>
              <a:rPr lang="it-IT" dirty="0" smtClean="0"/>
              <a:t>In tutti </a:t>
            </a:r>
            <a:r>
              <a:rPr lang="it-IT" dirty="0" smtClean="0"/>
              <a:t>questi casi il motore girerà ugualmente, anche se al contrario. Se invece commettete altri errori</a:t>
            </a:r>
          </a:p>
          <a:p>
            <a:r>
              <a:rPr lang="it-IT" dirty="0" smtClean="0"/>
              <a:t>(ad esempio, scambiate </a:t>
            </a:r>
            <a:r>
              <a:rPr lang="it-IT" dirty="0" err="1" smtClean="0"/>
              <a:t>A+</a:t>
            </a:r>
            <a:r>
              <a:rPr lang="it-IT" dirty="0" smtClean="0"/>
              <a:t> con </a:t>
            </a:r>
            <a:r>
              <a:rPr lang="it-IT" dirty="0" err="1" smtClean="0"/>
              <a:t>B+</a:t>
            </a:r>
            <a:r>
              <a:rPr lang="it-IT" dirty="0" smtClean="0"/>
              <a:t>) il motore non girerà.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pic>
        <p:nvPicPr>
          <p:cNvPr id="5" name="Immagine 4" descr="estern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3103562" cy="2340086"/>
          </a:xfrm>
          <a:prstGeom prst="rect">
            <a:avLst/>
          </a:prstGeom>
        </p:spPr>
      </p:pic>
      <p:sp>
        <p:nvSpPr>
          <p:cNvPr id="6" name="Rettangolo 5"/>
          <p:cNvSpPr/>
          <p:nvPr/>
        </p:nvSpPr>
        <p:spPr>
          <a:xfrm>
            <a:off x="0" y="2285992"/>
            <a:ext cx="9144000" cy="1571636"/>
          </a:xfrm>
          <a:prstGeom prst="rect">
            <a:avLst/>
          </a:prstGeom>
          <a:gradFill flip="none" rotWithShape="1">
            <a:gsLst>
              <a:gs pos="3000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/>
          <p:cNvSpPr txBox="1"/>
          <p:nvPr/>
        </p:nvSpPr>
        <p:spPr>
          <a:xfrm>
            <a:off x="642910" y="2428868"/>
            <a:ext cx="578647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Ad opera di:</a:t>
            </a:r>
          </a:p>
          <a:p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Matteo </a:t>
            </a:r>
            <a:r>
              <a:rPr lang="it-IT" sz="3200" dirty="0" err="1" smtClean="0">
                <a:solidFill>
                  <a:schemeClr val="bg1"/>
                </a:solidFill>
                <a:latin typeface="Monotype Corsiva" pitchFamily="66" charset="0"/>
              </a:rPr>
              <a:t>Donatelli</a:t>
            </a:r>
            <a:r>
              <a:rPr lang="it-IT" sz="3200" dirty="0" smtClean="0">
                <a:solidFill>
                  <a:schemeClr val="bg1"/>
                </a:solidFill>
                <a:latin typeface="Monotype Corsiva" pitchFamily="66" charset="0"/>
              </a:rPr>
              <a:t> e Maurizio Di Paolo</a:t>
            </a:r>
            <a:endParaRPr lang="it-IT" sz="3200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3071802" y="0"/>
            <a:ext cx="6072198" cy="2285992"/>
          </a:xfrm>
          <a:prstGeom prst="rect">
            <a:avLst/>
          </a:prstGeom>
          <a:gradFill flip="none" rotWithShape="1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path path="circle">
              <a:fillToRect l="100000" t="100000"/>
            </a:path>
            <a:tileRect r="-100000" b="-10000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8" name="Immagine 7" descr="logo_new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45466" y="2000240"/>
            <a:ext cx="2298534" cy="2143140"/>
          </a:xfrm>
          <a:prstGeom prst="rect">
            <a:avLst/>
          </a:prstGeom>
        </p:spPr>
      </p:pic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2714612" y="428604"/>
            <a:ext cx="676275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Presentazione su i:</a:t>
            </a:r>
          </a:p>
          <a:p>
            <a:pPr algn="ctr">
              <a:spcBef>
                <a:spcPct val="50000"/>
              </a:spcBef>
            </a:pPr>
            <a:r>
              <a:rPr lang="it-IT" sz="3600" b="1" dirty="0" smtClean="0">
                <a:solidFill>
                  <a:schemeClr val="bg1"/>
                </a:solidFill>
                <a:latin typeface="Monotype Corsiva" pitchFamily="66" charset="0"/>
              </a:rPr>
              <a:t>Driver per motori passo-passo</a:t>
            </a:r>
            <a:endParaRPr lang="it-IT" sz="3600" b="1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3947055"/>
            <a:ext cx="2857488" cy="29109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Segnaposto numero diapositiva 3"/>
          <p:cNvSpPr>
            <a:spLocks noGrp="1"/>
          </p:cNvSpPr>
          <p:nvPr>
            <p:ph type="sldNum" sz="quarter" idx="10"/>
          </p:nvPr>
        </p:nvSpPr>
        <p:spPr>
          <a:xfrm>
            <a:off x="8001024" y="6286520"/>
            <a:ext cx="1362075" cy="244475"/>
          </a:xfrm>
        </p:spPr>
        <p:txBody>
          <a:bodyPr/>
          <a:lstStyle/>
          <a:p>
            <a:fld id="{7B296D13-1E9E-43B3-9727-682E680B4833}" type="slidenum">
              <a:rPr lang="it-IT" sz="5400" b="1">
                <a:solidFill>
                  <a:schemeClr val="tx1"/>
                </a:solidFill>
                <a:latin typeface="Monotype Corsiva" pitchFamily="66" charset="0"/>
              </a:rPr>
              <a:pPr/>
              <a:t>9</a:t>
            </a:fld>
            <a:endParaRPr lang="it-IT" sz="5400" b="1" dirty="0">
              <a:solidFill>
                <a:schemeClr val="tx1"/>
              </a:solidFill>
              <a:latin typeface="Monotype Corsiva" pitchFamily="66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28926" y="3929066"/>
            <a:ext cx="2895839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143636" y="4357694"/>
            <a:ext cx="2469960" cy="1803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CasellaDiTesto 12"/>
          <p:cNvSpPr txBox="1"/>
          <p:nvPr/>
        </p:nvSpPr>
        <p:spPr>
          <a:xfrm rot="20083564">
            <a:off x="3178164" y="1983676"/>
            <a:ext cx="328614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9600" dirty="0" smtClean="0">
                <a:latin typeface="Monotype Corsiva" pitchFamily="66" charset="0"/>
              </a:rPr>
              <a:t>FINE</a:t>
            </a:r>
            <a:endParaRPr lang="it-IT" sz="9600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7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" decel="100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" decel="100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decel="100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37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decel="100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900" accel="100000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959</Words>
  <Application>Microsoft Office PowerPoint</Application>
  <PresentationFormat>Presentazione su schermo (4:3)</PresentationFormat>
  <Paragraphs>73</Paragraphs>
  <Slides>9</Slides>
  <Notes>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0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Matteo</dc:creator>
  <cp:lastModifiedBy>Matteo</cp:lastModifiedBy>
  <cp:revision>39</cp:revision>
  <dcterms:created xsi:type="dcterms:W3CDTF">2010-01-14T19:06:07Z</dcterms:created>
  <dcterms:modified xsi:type="dcterms:W3CDTF">2010-01-16T20:48:29Z</dcterms:modified>
</cp:coreProperties>
</file>