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17"/>
  </p:notesMasterIdLst>
  <p:sldIdLst>
    <p:sldId id="258" r:id="rId3"/>
    <p:sldId id="262" r:id="rId4"/>
    <p:sldId id="263" r:id="rId5"/>
    <p:sldId id="276" r:id="rId6"/>
    <p:sldId id="274" r:id="rId7"/>
    <p:sldId id="265" r:id="rId8"/>
    <p:sldId id="266" r:id="rId9"/>
    <p:sldId id="267" r:id="rId10"/>
    <p:sldId id="277" r:id="rId11"/>
    <p:sldId id="268" r:id="rId12"/>
    <p:sldId id="275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460" autoAdjust="0"/>
    <p:restoredTop sz="94660"/>
  </p:normalViewPr>
  <p:slideViewPr>
    <p:cSldViewPr>
      <p:cViewPr>
        <p:scale>
          <a:sx n="60" d="100"/>
          <a:sy n="60" d="100"/>
        </p:scale>
        <p:origin x="-828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FAC62A6-CB90-472D-9D53-41BB7980C4F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4D5565-F62A-4D85-B873-3C8B423EEAFA}" type="slidenum">
              <a:rPr lang="es-ES" smtClean="0"/>
              <a:pPr/>
              <a:t>2</a:t>
            </a:fld>
            <a:endParaRPr lang="es-ES" smtClean="0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9350" y="687388"/>
            <a:ext cx="4567238" cy="3425825"/>
          </a:xfrm>
          <a:ln w="12700" cap="flat"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988"/>
            <a:ext cx="5029200" cy="4113212"/>
          </a:xfrm>
          <a:noFill/>
          <a:ln/>
        </p:spPr>
        <p:txBody>
          <a:bodyPr lIns="92075" tIns="46038" rIns="92075" bIns="46038"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  <p:sp>
        <p:nvSpPr>
          <p:cNvPr id="1946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1A47AD-9F9F-42CA-8185-BCC9878318F9}" type="slidenum">
              <a:rPr lang="es-ES" smtClean="0"/>
              <a:pPr/>
              <a:t>3</a:t>
            </a:fld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  <p:sp>
        <p:nvSpPr>
          <p:cNvPr id="2048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76A66D-BD76-4A65-BC41-84406913F623}" type="slidenum">
              <a:rPr lang="es-ES" smtClean="0"/>
              <a:pPr/>
              <a:t>4</a:t>
            </a:fld>
            <a:endParaRPr 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D511C9-0D26-46AC-845F-C1B204A60154}" type="slidenum">
              <a:rPr lang="es-ES" smtClean="0"/>
              <a:pPr/>
              <a:t>5</a:t>
            </a:fld>
            <a:endParaRPr lang="es-ES" smtClean="0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9350" y="688975"/>
            <a:ext cx="4567238" cy="3425825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1813"/>
            <a:ext cx="5032375" cy="4113212"/>
          </a:xfrm>
          <a:noFill/>
          <a:ln/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2809C-EC9C-49E8-95DB-7C19D584CAB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56576-85E9-4F48-B8A5-520A6005D37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2784D-0902-4565-8B1A-0A39A412FF5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 userDrawn="1"/>
        </p:nvSpPr>
        <p:spPr bwMode="blackWhite">
          <a:xfrm>
            <a:off x="368300" y="1395413"/>
            <a:ext cx="2527300" cy="368300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tIns="72000" bIns="126000" anchor="ctr"/>
          <a:lstStyle/>
          <a:p>
            <a:pPr eaLnBrk="0" hangingPunct="0">
              <a:spcBef>
                <a:spcPct val="50000"/>
              </a:spcBef>
              <a:defRPr/>
            </a:pPr>
            <a:endParaRPr lang="es-ES_tradnl" b="1">
              <a:solidFill>
                <a:schemeClr val="bg1"/>
              </a:solidFill>
              <a:latin typeface="Futura Lt BT" pitchFamily="34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 userDrawn="1"/>
        </p:nvSpPr>
        <p:spPr bwMode="blackWhite">
          <a:xfrm>
            <a:off x="2895600" y="1395413"/>
            <a:ext cx="5927725" cy="368300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lIns="594360" tIns="73152"/>
          <a:lstStyle/>
          <a:p>
            <a:pPr algn="r" eaLnBrk="0" hangingPunct="0">
              <a:spcBef>
                <a:spcPct val="50000"/>
              </a:spcBef>
              <a:defRPr/>
            </a:pPr>
            <a:endParaRPr lang="es-ES_tradnl" sz="1400">
              <a:solidFill>
                <a:srgbClr val="000066"/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 userDrawn="1"/>
        </p:nvSpPr>
        <p:spPr bwMode="auto">
          <a:xfrm>
            <a:off x="2895600" y="533400"/>
            <a:ext cx="1500188" cy="8620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pic>
        <p:nvPicPr>
          <p:cNvPr id="7" name="8 Imagen" descr="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357188" y="365046"/>
            <a:ext cx="2190750" cy="536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62225" y="2878138"/>
            <a:ext cx="6083300" cy="38417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s-CO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97138" y="6021388"/>
            <a:ext cx="6400800" cy="427037"/>
          </a:xfrm>
        </p:spPr>
        <p:txBody>
          <a:bodyPr>
            <a:spAutoFit/>
          </a:bodyPr>
          <a:lstStyle>
            <a:lvl1pPr marL="0" indent="0" algn="ctr">
              <a:buFontTx/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s-CO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15913" y="990600"/>
            <a:ext cx="41402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08513" y="990600"/>
            <a:ext cx="414178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7BDD0-5640-44F9-BABC-2ECF815051E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35750" y="312738"/>
            <a:ext cx="2114550" cy="60880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87338" y="312738"/>
            <a:ext cx="6196012" cy="60880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0DDC4-4BE5-4B72-B5A3-9D6E41B41BA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03260-F628-4B1D-A17E-EB6A6BD6100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BC475-5F98-458F-AD69-54C5E4DCE55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EDA33-8E13-4CF6-BF7A-AD001A5F350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D7379-5C2E-4F45-9850-8BB461CDFE5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EACDA-CBB1-4168-892D-B8F3253DCBF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DBC2C-C20B-4F69-8666-7C44141F2B7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1ED650B-9BD9-4592-82D7-72E775F5CEE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7338" y="312738"/>
            <a:ext cx="688975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s-ES" smtClean="0"/>
              <a:t>Haga clic para modificar estilo título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5913" y="990600"/>
            <a:ext cx="8434387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419600" y="6605588"/>
            <a:ext cx="4079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fld id="{83A13C9C-2DD6-44D4-AA6D-340F7AEE9129}" type="slidenum">
              <a:rPr lang="es-ES" sz="1000">
                <a:solidFill>
                  <a:schemeClr val="bg2"/>
                </a:solidFill>
                <a:latin typeface="Futura Lt BT" pitchFamily="34" charset="0"/>
              </a:rPr>
              <a:pPr>
                <a:defRPr/>
              </a:pPr>
              <a:t>‹Nº›</a:t>
            </a:fld>
            <a:endParaRPr lang="es-ES" sz="1000">
              <a:solidFill>
                <a:schemeClr val="bg2"/>
              </a:solidFill>
              <a:latin typeface="Futura Lt BT" pitchFamily="34" charset="0"/>
            </a:endParaRPr>
          </a:p>
        </p:txBody>
      </p:sp>
      <p:sp>
        <p:nvSpPr>
          <p:cNvPr id="6150" name="Line 6"/>
          <p:cNvSpPr>
            <a:spLocks noChangeShapeType="1"/>
          </p:cNvSpPr>
          <p:nvPr userDrawn="1"/>
        </p:nvSpPr>
        <p:spPr bwMode="auto">
          <a:xfrm>
            <a:off x="317500" y="774700"/>
            <a:ext cx="8455025" cy="0"/>
          </a:xfrm>
          <a:prstGeom prst="line">
            <a:avLst/>
          </a:prstGeom>
          <a:noFill/>
          <a:ln w="3175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5F5F5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5F5F5F"/>
          </a:solidFill>
          <a:latin typeface="Arial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5F5F5F"/>
          </a:solidFill>
          <a:latin typeface="Arial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5F5F5F"/>
          </a:solidFill>
          <a:latin typeface="Arial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5F5F5F"/>
          </a:solidFill>
          <a:latin typeface="Arial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5F5F5F"/>
          </a:solidFill>
          <a:latin typeface="Arial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5F5F5F"/>
          </a:solidFill>
          <a:latin typeface="Arial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5F5F5F"/>
          </a:solidFill>
          <a:latin typeface="Arial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2400">
          <a:solidFill>
            <a:srgbClr val="5F5F5F"/>
          </a:solidFill>
          <a:latin typeface="Arial" charset="0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SzPct val="50000"/>
        <a:buBlip>
          <a:blip r:embed="rId13"/>
        </a:buBlip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30000"/>
        <a:buBlip>
          <a:blip r:embed="rId14"/>
        </a:buBlip>
        <a:defRPr sz="2000">
          <a:solidFill>
            <a:schemeClr val="tx1"/>
          </a:solidFill>
          <a:latin typeface="+mn-lt"/>
        </a:defRPr>
      </a:lvl2pPr>
      <a:lvl3pPr marL="1143000" indent="-228600" algn="just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just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just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just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just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just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just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85852" y="2366963"/>
            <a:ext cx="7359673" cy="225908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s-ES_tradnl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Comités Kaizen</a:t>
            </a:r>
            <a:br>
              <a:rPr lang="es-ES_tradnl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es-ES_tradnl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s-ES_tradnl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es-ES_tradnl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Modelo de Operación 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035550" y="5111750"/>
            <a:ext cx="1358900" cy="749300"/>
          </a:xfrm>
          <a:prstGeom prst="homePlate">
            <a:avLst>
              <a:gd name="adj" fmla="val 263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marL="571500" lvl="1" algn="r" defTabSz="762000" eaLnBrk="0" hangingPunct="0"/>
            <a:r>
              <a:rPr lang="es-ES_tradnl" sz="1200"/>
              <a:t>Cuantificar</a:t>
            </a:r>
          </a:p>
          <a:p>
            <a:pPr marL="571500" lvl="1" algn="r" defTabSz="762000" eaLnBrk="0" hangingPunct="0"/>
            <a:r>
              <a:rPr lang="es-ES_tradnl" sz="1200"/>
              <a:t>resultados </a:t>
            </a:r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>
            <a:off x="2133600" y="4114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1981200" y="3276600"/>
            <a:ext cx="60960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559550" y="3740150"/>
            <a:ext cx="1358900" cy="749300"/>
          </a:xfrm>
          <a:prstGeom prst="homePlate">
            <a:avLst>
              <a:gd name="adj" fmla="val 263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marL="571500" lvl="1" algn="r" defTabSz="762000" eaLnBrk="0" hangingPunct="0"/>
            <a:r>
              <a:rPr lang="es-ES_tradnl" sz="1200"/>
              <a:t>Implementar</a:t>
            </a:r>
          </a:p>
          <a:p>
            <a:pPr marL="571500" lvl="1" algn="r" defTabSz="762000" eaLnBrk="0" hangingPunct="0"/>
            <a:r>
              <a:rPr lang="es-ES_tradnl" sz="1200"/>
              <a:t>acciones </a:t>
            </a:r>
          </a:p>
        </p:txBody>
      </p:sp>
      <p:sp>
        <p:nvSpPr>
          <p:cNvPr id="24582" name="Oval 6"/>
          <p:cNvSpPr>
            <a:spLocks noChangeArrowheads="1"/>
          </p:cNvSpPr>
          <p:nvPr/>
        </p:nvSpPr>
        <p:spPr bwMode="auto">
          <a:xfrm>
            <a:off x="615950" y="2673350"/>
            <a:ext cx="1511300" cy="7493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2075" tIns="46038" rIns="92075" bIns="46038" anchor="ctr"/>
          <a:lstStyle/>
          <a:p>
            <a:pPr algn="ctr" defTabSz="762000" eaLnBrk="0" hangingPunct="0">
              <a:defRPr/>
            </a:pPr>
            <a:r>
              <a:rPr lang="es-ES_tradnl" sz="1200"/>
              <a:t>Análisis ABC</a:t>
            </a:r>
          </a:p>
        </p:txBody>
      </p:sp>
      <p:sp>
        <p:nvSpPr>
          <p:cNvPr id="24583" name="Oval 7"/>
          <p:cNvSpPr>
            <a:spLocks noChangeArrowheads="1"/>
          </p:cNvSpPr>
          <p:nvPr/>
        </p:nvSpPr>
        <p:spPr bwMode="auto">
          <a:xfrm>
            <a:off x="615950" y="3740150"/>
            <a:ext cx="1511300" cy="7493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2075" tIns="46038" rIns="92075" bIns="46038" anchor="ctr"/>
          <a:lstStyle/>
          <a:p>
            <a:pPr algn="ctr" defTabSz="762000" eaLnBrk="0" hangingPunct="0">
              <a:defRPr/>
            </a:pPr>
            <a:r>
              <a:rPr lang="es-ES_tradnl" sz="1200"/>
              <a:t>Tablas </a:t>
            </a:r>
          </a:p>
          <a:p>
            <a:pPr algn="ctr" defTabSz="762000" eaLnBrk="0" hangingPunct="0">
              <a:defRPr/>
            </a:pPr>
            <a:r>
              <a:rPr lang="es-ES_tradnl" sz="1200"/>
              <a:t>correlacionadas</a:t>
            </a:r>
          </a:p>
        </p:txBody>
      </p:sp>
      <p:sp>
        <p:nvSpPr>
          <p:cNvPr id="24584" name="Oval 8"/>
          <p:cNvSpPr>
            <a:spLocks noChangeArrowheads="1"/>
          </p:cNvSpPr>
          <p:nvPr/>
        </p:nvSpPr>
        <p:spPr bwMode="auto">
          <a:xfrm>
            <a:off x="615950" y="4806950"/>
            <a:ext cx="1511300" cy="7493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2075" tIns="46038" rIns="92075" bIns="46038" anchor="ctr"/>
          <a:lstStyle/>
          <a:p>
            <a:pPr algn="ctr" defTabSz="762000" eaLnBrk="0" hangingPunct="0">
              <a:defRPr/>
            </a:pPr>
            <a:r>
              <a:rPr lang="es-ES_tradnl" sz="1200"/>
              <a:t>Gastos</a:t>
            </a:r>
          </a:p>
          <a:p>
            <a:pPr algn="ctr" defTabSz="762000" eaLnBrk="0" hangingPunct="0">
              <a:defRPr/>
            </a:pPr>
            <a:r>
              <a:rPr lang="es-ES_tradnl" sz="1200"/>
              <a:t> relacionados </a:t>
            </a:r>
          </a:p>
          <a:p>
            <a:pPr algn="ctr" defTabSz="762000" eaLnBrk="0" hangingPunct="0">
              <a:defRPr/>
            </a:pPr>
            <a:r>
              <a:rPr lang="es-ES_tradnl" sz="1200"/>
              <a:t>a cargos</a:t>
            </a:r>
          </a:p>
        </p:txBody>
      </p:sp>
      <p:sp>
        <p:nvSpPr>
          <p:cNvPr id="12297" name="AutoShape 9"/>
          <p:cNvSpPr>
            <a:spLocks noChangeArrowheads="1"/>
          </p:cNvSpPr>
          <p:nvPr/>
        </p:nvSpPr>
        <p:spPr bwMode="auto">
          <a:xfrm>
            <a:off x="5416550" y="3740150"/>
            <a:ext cx="1358900" cy="749300"/>
          </a:xfrm>
          <a:prstGeom prst="homePlate">
            <a:avLst>
              <a:gd name="adj" fmla="val 23585"/>
            </a:avLst>
          </a:prstGeom>
          <a:solidFill>
            <a:srgbClr val="99FF3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r" defTabSz="762000" eaLnBrk="0" hangingPunct="0"/>
            <a:r>
              <a:rPr lang="es-ES_tradnl" sz="1200"/>
              <a:t>Definir metas</a:t>
            </a:r>
          </a:p>
          <a:p>
            <a:pPr algn="r" defTabSz="762000" eaLnBrk="0" hangingPunct="0"/>
            <a:r>
              <a:rPr lang="es-ES_tradnl" sz="1200"/>
              <a:t>de </a:t>
            </a:r>
          </a:p>
          <a:p>
            <a:pPr algn="r" defTabSz="762000" eaLnBrk="0" hangingPunct="0"/>
            <a:r>
              <a:rPr lang="es-ES_tradnl" sz="1200"/>
              <a:t>reducción </a:t>
            </a:r>
          </a:p>
        </p:txBody>
      </p:sp>
      <p:sp>
        <p:nvSpPr>
          <p:cNvPr id="12298" name="AutoShape 10"/>
          <p:cNvSpPr>
            <a:spLocks noChangeArrowheads="1"/>
          </p:cNvSpPr>
          <p:nvPr/>
        </p:nvSpPr>
        <p:spPr bwMode="auto">
          <a:xfrm>
            <a:off x="4425950" y="3738563"/>
            <a:ext cx="1130300" cy="749300"/>
          </a:xfrm>
          <a:prstGeom prst="homePlate">
            <a:avLst>
              <a:gd name="adj" fmla="val 21880"/>
            </a:avLst>
          </a:prstGeom>
          <a:solidFill>
            <a:srgbClr val="99FF3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r" defTabSz="762000" eaLnBrk="0" hangingPunct="0"/>
            <a:r>
              <a:rPr lang="es-ES_tradnl" sz="1200"/>
              <a:t>Calcular</a:t>
            </a:r>
          </a:p>
          <a:p>
            <a:pPr algn="r" defTabSz="762000" eaLnBrk="0" hangingPunct="0"/>
            <a:r>
              <a:rPr lang="es-ES_tradnl" sz="1200"/>
              <a:t>periodos </a:t>
            </a:r>
          </a:p>
          <a:p>
            <a:pPr algn="r" defTabSz="762000" eaLnBrk="0" hangingPunct="0"/>
            <a:r>
              <a:rPr lang="es-ES_tradnl" sz="1200"/>
              <a:t>base </a:t>
            </a:r>
          </a:p>
        </p:txBody>
      </p:sp>
      <p:sp>
        <p:nvSpPr>
          <p:cNvPr id="12299" name="AutoShape 11"/>
          <p:cNvSpPr>
            <a:spLocks noChangeArrowheads="1"/>
          </p:cNvSpPr>
          <p:nvPr/>
        </p:nvSpPr>
        <p:spPr bwMode="auto">
          <a:xfrm>
            <a:off x="3435350" y="3738563"/>
            <a:ext cx="1206500" cy="749300"/>
          </a:xfrm>
          <a:prstGeom prst="homePlate">
            <a:avLst>
              <a:gd name="adj" fmla="val 17563"/>
            </a:avLst>
          </a:prstGeom>
          <a:solidFill>
            <a:srgbClr val="99FF3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r" defTabSz="762000" eaLnBrk="0" hangingPunct="0"/>
            <a:r>
              <a:rPr lang="es-ES_tradnl" sz="1200"/>
              <a:t>Diseñar </a:t>
            </a:r>
          </a:p>
          <a:p>
            <a:pPr algn="r" defTabSz="762000" eaLnBrk="0" hangingPunct="0"/>
            <a:r>
              <a:rPr lang="es-ES_tradnl" sz="1200"/>
              <a:t>indicadores</a:t>
            </a:r>
          </a:p>
          <a:p>
            <a:pPr algn="r" defTabSz="762000" eaLnBrk="0" hangingPunct="0"/>
            <a:r>
              <a:rPr lang="es-ES_tradnl" sz="1200"/>
              <a:t>de medición</a:t>
            </a: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2597150" y="3738563"/>
            <a:ext cx="977900" cy="749300"/>
          </a:xfrm>
          <a:prstGeom prst="homePlate">
            <a:avLst>
              <a:gd name="adj" fmla="val 18930"/>
            </a:avLst>
          </a:prstGeom>
          <a:solidFill>
            <a:srgbClr val="CC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r" defTabSz="762000" eaLnBrk="0" hangingPunct="0"/>
            <a:r>
              <a:rPr lang="es-ES_tradnl" sz="1200"/>
              <a:t>Definir </a:t>
            </a:r>
          </a:p>
          <a:p>
            <a:pPr algn="r" defTabSz="762000" eaLnBrk="0" hangingPunct="0"/>
            <a:r>
              <a:rPr lang="es-ES_tradnl" sz="1200"/>
              <a:t>rubros </a:t>
            </a:r>
          </a:p>
          <a:p>
            <a:pPr algn="r" defTabSz="762000" eaLnBrk="0" hangingPunct="0"/>
            <a:r>
              <a:rPr lang="es-ES_tradnl" sz="1200"/>
              <a:t>del Plan</a:t>
            </a:r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V="1">
            <a:off x="2057400" y="4114800"/>
            <a:ext cx="53340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2302" name="AutoShape 14"/>
          <p:cNvSpPr>
            <a:spLocks noChangeArrowheads="1"/>
          </p:cNvSpPr>
          <p:nvPr/>
        </p:nvSpPr>
        <p:spPr bwMode="auto">
          <a:xfrm>
            <a:off x="4044950" y="5111750"/>
            <a:ext cx="1206500" cy="749300"/>
          </a:xfrm>
          <a:prstGeom prst="homePlate">
            <a:avLst>
              <a:gd name="adj" fmla="val 2335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marL="571500" lvl="1" algn="r" defTabSz="762000" eaLnBrk="0" hangingPunct="0"/>
            <a:r>
              <a:rPr lang="es-ES_tradnl" sz="1200"/>
              <a:t>Seguimiento</a:t>
            </a:r>
          </a:p>
          <a:p>
            <a:pPr marL="571500" lvl="1" algn="r" defTabSz="762000" eaLnBrk="0" hangingPunct="0"/>
            <a:r>
              <a:rPr lang="es-ES_tradnl" sz="1200"/>
              <a:t>semanal </a:t>
            </a:r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6400800" y="54864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6864350" y="5111750"/>
            <a:ext cx="1130300" cy="7493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defTabSz="762000" eaLnBrk="0" hangingPunct="0"/>
            <a:r>
              <a:rPr lang="es-ES_tradnl" sz="1200"/>
              <a:t>Estado de </a:t>
            </a:r>
          </a:p>
          <a:p>
            <a:pPr algn="ctr" defTabSz="762000" eaLnBrk="0" hangingPunct="0"/>
            <a:r>
              <a:rPr lang="es-ES_tradnl" sz="1200"/>
              <a:t>resultados</a:t>
            </a: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6770688" y="1758950"/>
            <a:ext cx="368300" cy="215900"/>
          </a:xfrm>
          <a:prstGeom prst="rect">
            <a:avLst/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7205663" y="2179638"/>
            <a:ext cx="1543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es-ES_tradnl" sz="1200"/>
              <a:t>Involucramiento del </a:t>
            </a:r>
          </a:p>
          <a:p>
            <a:pPr defTabSz="762000" eaLnBrk="0" hangingPunct="0"/>
            <a:r>
              <a:rPr lang="es-ES_tradnl" sz="1200"/>
              <a:t>personal</a:t>
            </a: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6770688" y="2216150"/>
            <a:ext cx="368300" cy="215900"/>
          </a:xfrm>
          <a:prstGeom prst="rect">
            <a:avLst/>
          </a:prstGeom>
          <a:solidFill>
            <a:srgbClr val="CC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2308" name="Rectangle 20"/>
          <p:cNvSpPr>
            <a:spLocks noChangeArrowheads="1"/>
          </p:cNvSpPr>
          <p:nvPr/>
        </p:nvSpPr>
        <p:spPr bwMode="auto">
          <a:xfrm>
            <a:off x="7205663" y="1722438"/>
            <a:ext cx="749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es-ES_tradnl" sz="1200"/>
              <a:t>Análisis </a:t>
            </a:r>
          </a:p>
        </p:txBody>
      </p:sp>
      <p:sp>
        <p:nvSpPr>
          <p:cNvPr id="12309" name="Rectangle 21"/>
          <p:cNvSpPr>
            <a:spLocks noChangeArrowheads="1"/>
          </p:cNvSpPr>
          <p:nvPr/>
        </p:nvSpPr>
        <p:spPr bwMode="auto">
          <a:xfrm>
            <a:off x="6770688" y="2673350"/>
            <a:ext cx="368300" cy="215900"/>
          </a:xfrm>
          <a:prstGeom prst="rect">
            <a:avLst/>
          </a:prstGeom>
          <a:solidFill>
            <a:srgbClr val="99FF3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2310" name="Rectangle 22"/>
          <p:cNvSpPr>
            <a:spLocks noChangeArrowheads="1"/>
          </p:cNvSpPr>
          <p:nvPr/>
        </p:nvSpPr>
        <p:spPr bwMode="auto">
          <a:xfrm>
            <a:off x="7205663" y="2636838"/>
            <a:ext cx="65563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es-ES_tradnl" sz="1200"/>
              <a:t>Diseño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6770688" y="3130550"/>
            <a:ext cx="368300" cy="215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7129463" y="3094038"/>
            <a:ext cx="17113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es-ES_tradnl" sz="1200"/>
              <a:t>Aplicación y monitoreo</a:t>
            </a:r>
          </a:p>
        </p:txBody>
      </p:sp>
      <p:sp>
        <p:nvSpPr>
          <p:cNvPr id="12313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Comité Kaizen de Control de Gastos</a:t>
            </a:r>
            <a:endParaRPr lang="es-ES_tradnl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2314" name="Rectangle 2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MX" smtClean="0"/>
              <a:t>Ejemplo de un Plan de mejora en gastos:</a:t>
            </a:r>
            <a:endParaRPr lang="es-ES_tradn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Comité Kaizen de Control de Gastos</a:t>
            </a:r>
            <a:endParaRPr lang="es-ES_tradnl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911350" y="908050"/>
            <a:ext cx="20113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1400" b="1"/>
              <a:t>GASTOS VARIABLES</a:t>
            </a:r>
            <a:endParaRPr lang="en-US" sz="1400" b="1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20675" y="1773238"/>
            <a:ext cx="13001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1400" b="1"/>
              <a:t>Análisis ABC</a:t>
            </a:r>
            <a:endParaRPr lang="en-US" sz="1400" b="1"/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150" y="1235075"/>
            <a:ext cx="2016125" cy="156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924300" y="1700213"/>
            <a:ext cx="287338" cy="287337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 sz="1400"/>
              <a:t>A</a:t>
            </a:r>
            <a:endParaRPr lang="en-US" sz="1400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3924300" y="2117725"/>
            <a:ext cx="287338" cy="287338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/>
              <a:t>B</a:t>
            </a:r>
            <a:endParaRPr lang="en-US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3924300" y="2463800"/>
            <a:ext cx="287338" cy="287338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/>
              <a:t>C</a:t>
            </a:r>
            <a:endParaRPr lang="en-US"/>
          </a:p>
        </p:txBody>
      </p:sp>
      <p:pic>
        <p:nvPicPr>
          <p:cNvPr id="13321" name="Picture 9"/>
          <p:cNvPicPr>
            <a:picLocks noChangeAspect="1" noChangeArrowheads="1"/>
          </p:cNvPicPr>
          <p:nvPr/>
        </p:nvPicPr>
        <p:blipFill>
          <a:blip r:embed="rId2"/>
          <a:srcRect b="51306"/>
          <a:stretch>
            <a:fillRect/>
          </a:stretch>
        </p:blipFill>
        <p:spPr bwMode="auto">
          <a:xfrm>
            <a:off x="539750" y="2986088"/>
            <a:ext cx="7777163" cy="293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2" name="Oval 10"/>
          <p:cNvSpPr>
            <a:spLocks noChangeArrowheads="1"/>
          </p:cNvSpPr>
          <p:nvPr/>
        </p:nvSpPr>
        <p:spPr bwMode="auto">
          <a:xfrm>
            <a:off x="684213" y="3141663"/>
            <a:ext cx="7991475" cy="361950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5651500" y="1620838"/>
            <a:ext cx="1287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400">
                <a:solidFill>
                  <a:schemeClr val="accent2"/>
                </a:solidFill>
              </a:rPr>
              <a:t>Ejemplo</a:t>
            </a:r>
            <a:endParaRPr lang="es-ES" sz="24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Ejemplo de Indicador Kaizen</a:t>
            </a:r>
            <a:endParaRPr lang="es-ES" sz="1600" smtClean="0"/>
          </a:p>
        </p:txBody>
      </p:sp>
      <p:pic>
        <p:nvPicPr>
          <p:cNvPr id="14339" name="Picture 3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0825" y="115888"/>
            <a:ext cx="8569325" cy="6021387"/>
          </a:xfrm>
          <a:noFill/>
          <a:ln w="3175">
            <a:solidFill>
              <a:schemeClr val="tx1"/>
            </a:solidFill>
          </a:ln>
        </p:spPr>
      </p:pic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50825" y="333375"/>
            <a:ext cx="3673475" cy="574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500" i="1">
                <a:solidFill>
                  <a:srgbClr val="FF0000"/>
                </a:solidFill>
              </a:rPr>
              <a:t>Muestra un comparativo de evolución en </a:t>
            </a:r>
          </a:p>
          <a:p>
            <a:pPr algn="ctr"/>
            <a:r>
              <a:rPr lang="es-ES" sz="1500" i="1">
                <a:solidFill>
                  <a:srgbClr val="FF0000"/>
                </a:solidFill>
              </a:rPr>
              <a:t>periodo mensual, semanal y diaria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4572000" y="3213100"/>
            <a:ext cx="4286250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500" i="1">
                <a:solidFill>
                  <a:srgbClr val="FF0000"/>
                </a:solidFill>
              </a:rPr>
              <a:t>Ayuda a identificar los mayores </a:t>
            </a:r>
          </a:p>
          <a:p>
            <a:pPr algn="ctr"/>
            <a:r>
              <a:rPr lang="es-ES" sz="1500" i="1">
                <a:solidFill>
                  <a:srgbClr val="FF0000"/>
                </a:solidFill>
              </a:rPr>
              <a:t>ofensores a tu indicador ¿Por qué no se</a:t>
            </a:r>
          </a:p>
          <a:p>
            <a:pPr algn="ctr"/>
            <a:r>
              <a:rPr lang="es-ES" sz="1500" i="1">
                <a:solidFill>
                  <a:srgbClr val="FF0000"/>
                </a:solidFill>
              </a:rPr>
              <a:t>logra el objetivo?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179388" y="5661025"/>
            <a:ext cx="5399087" cy="1008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500" i="1">
                <a:solidFill>
                  <a:srgbClr val="FF0000"/>
                </a:solidFill>
              </a:rPr>
              <a:t>Se generan Planes de acción para atacar </a:t>
            </a:r>
          </a:p>
          <a:p>
            <a:pPr algn="ctr"/>
            <a:r>
              <a:rPr lang="es-ES" sz="1500" i="1">
                <a:solidFill>
                  <a:srgbClr val="FF0000"/>
                </a:solidFill>
              </a:rPr>
              <a:t>a tus principales ofensores, asignando responsables,</a:t>
            </a:r>
          </a:p>
          <a:p>
            <a:pPr algn="ctr"/>
            <a:r>
              <a:rPr lang="es-ES" sz="1500" i="1">
                <a:solidFill>
                  <a:srgbClr val="FF0000"/>
                </a:solidFill>
              </a:rPr>
              <a:t>fecha de inicio o terminación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Comité Kaizen de Control de Gastos</a:t>
            </a:r>
            <a:endParaRPr lang="es-ES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61950" indent="-361950" eaLnBrk="1" hangingPunct="1">
              <a:lnSpc>
                <a:spcPct val="80000"/>
              </a:lnSpc>
            </a:pPr>
            <a:r>
              <a:rPr lang="es-ES" sz="2300" dirty="0" smtClean="0"/>
              <a:t>Días del comité			</a:t>
            </a:r>
          </a:p>
          <a:p>
            <a:pPr marL="361950" indent="-361950" eaLnBrk="1" hangingPunct="1">
              <a:lnSpc>
                <a:spcPct val="80000"/>
              </a:lnSpc>
            </a:pPr>
            <a:r>
              <a:rPr lang="es-ES" sz="2300" dirty="0" smtClean="0"/>
              <a:t>Integrantes</a:t>
            </a:r>
            <a:r>
              <a:rPr lang="es-MX" dirty="0" smtClean="0"/>
              <a:t>		</a:t>
            </a:r>
            <a:endParaRPr lang="es-ES" sz="1600" dirty="0" smtClean="0"/>
          </a:p>
          <a:p>
            <a:pPr marL="361950" indent="-361950" eaLnBrk="1" hangingPunct="1">
              <a:lnSpc>
                <a:spcPct val="80000"/>
              </a:lnSpc>
            </a:pPr>
            <a:r>
              <a:rPr lang="es-ES" sz="2300" dirty="0" smtClean="0"/>
              <a:t> Coordinador de Comité</a:t>
            </a:r>
          </a:p>
          <a:p>
            <a:pPr marL="361950" indent="-361950" eaLnBrk="1" hangingPunct="1">
              <a:lnSpc>
                <a:spcPct val="80000"/>
              </a:lnSpc>
              <a:buFontTx/>
              <a:buNone/>
            </a:pPr>
            <a:r>
              <a:rPr lang="es-ES" sz="1600" dirty="0" smtClean="0"/>
              <a:t>		</a:t>
            </a:r>
            <a:r>
              <a:rPr lang="es-ES" sz="2000" dirty="0" smtClean="0"/>
              <a:t>Por </a:t>
            </a:r>
            <a:r>
              <a:rPr lang="es-ES" sz="2000" dirty="0" smtClean="0"/>
              <a:t>Definir</a:t>
            </a:r>
            <a:endParaRPr lang="es-ES" sz="2000" dirty="0" smtClean="0"/>
          </a:p>
          <a:p>
            <a:pPr marL="361950" indent="-361950" eaLnBrk="1" hangingPunct="1">
              <a:lnSpc>
                <a:spcPct val="80000"/>
              </a:lnSpc>
            </a:pPr>
            <a:r>
              <a:rPr lang="es-ES" sz="2300" dirty="0" smtClean="0"/>
              <a:t>Objetivo del comité </a:t>
            </a:r>
          </a:p>
          <a:p>
            <a:pPr marL="361950" indent="-361950" eaLnBrk="1" hangingPunct="1">
              <a:lnSpc>
                <a:spcPct val="80000"/>
              </a:lnSpc>
              <a:buFontTx/>
              <a:buNone/>
            </a:pPr>
            <a:r>
              <a:rPr lang="es-MX" sz="2300" dirty="0" smtClean="0"/>
              <a:t>		Disminuir en un 14% las cuentas de gastos controlables sin afectar el servicio.</a:t>
            </a:r>
            <a:endParaRPr lang="es-ES" sz="16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Comité Kaizen de Control de Gastos</a:t>
            </a:r>
            <a:endParaRPr lang="es-ES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sz="2000" smtClean="0"/>
              <a:t>Responsabilidades del Coordinador:</a:t>
            </a:r>
          </a:p>
          <a:p>
            <a:pPr marL="1181100" lvl="2" indent="-266700" eaLnBrk="1" hangingPunct="1"/>
            <a:r>
              <a:rPr lang="es-ES" sz="1600" smtClean="0"/>
              <a:t>Dirigir las actividades del equipo para cumplir con el objetivo planteado.</a:t>
            </a:r>
          </a:p>
          <a:p>
            <a:pPr marL="1181100" lvl="2" indent="-266700" eaLnBrk="1" hangingPunct="1"/>
            <a:r>
              <a:rPr lang="es-ES" sz="1600" smtClean="0"/>
              <a:t>Involucrar a todos los miembros del equipo hacia una participación activa y propositiva.</a:t>
            </a:r>
          </a:p>
          <a:p>
            <a:pPr marL="1181100" lvl="2" indent="-266700" eaLnBrk="1" hangingPunct="1"/>
            <a:r>
              <a:rPr lang="es-ES" sz="1600" smtClean="0"/>
              <a:t>Dirigir las juntas semanales y generar las herramientas de análisis necesarias para el control de gastos (Diagrama de Ishikawa, Matriz Causa-Efecto Solución, etc).</a:t>
            </a:r>
          </a:p>
          <a:p>
            <a:pPr marL="1181100" lvl="2" indent="-266700" eaLnBrk="1" hangingPunct="1"/>
            <a:r>
              <a:rPr lang="es-ES" sz="1600" smtClean="0"/>
              <a:t>Dar seguimiento a cada una de las áreas de oportunidad detectadas con los responsables de su implementación.</a:t>
            </a:r>
          </a:p>
          <a:p>
            <a:pPr marL="1181100" lvl="2" indent="-266700" eaLnBrk="1" hangingPunct="1"/>
            <a:r>
              <a:rPr lang="es-ES" sz="1600" smtClean="0"/>
              <a:t>Medir el avance antes y después de los cambios implementados para posteriormente presentar los resultados en las juntas quincenales de avance.</a:t>
            </a:r>
          </a:p>
          <a:p>
            <a:pPr eaLnBrk="1" hangingPunct="1">
              <a:buFontTx/>
              <a:buNone/>
            </a:pPr>
            <a:endParaRPr lang="es-ES" sz="2000" smtClean="0"/>
          </a:p>
          <a:p>
            <a:pPr eaLnBrk="1" hangingPunct="1"/>
            <a:r>
              <a:rPr lang="es-ES" sz="2000" smtClean="0"/>
              <a:t>Responsabilidades de los integrantes:</a:t>
            </a:r>
          </a:p>
          <a:p>
            <a:pPr marL="1181100" lvl="2" indent="-266700" eaLnBrk="1" hangingPunct="1"/>
            <a:r>
              <a:rPr lang="es-ES" sz="1600" smtClean="0"/>
              <a:t>Aportar en las juntas semanales ideas para mejorar las áreas de oportunidad generadas en los análisis.</a:t>
            </a:r>
          </a:p>
          <a:p>
            <a:pPr marL="1181100" lvl="2" indent="-266700" eaLnBrk="1" hangingPunct="1"/>
            <a:r>
              <a:rPr lang="es-ES" sz="1600" smtClean="0"/>
              <a:t>Analizar las propuestas de solución generadas por el comité kaizen desde el punto de vista de su departamento de trabajo; y hacer del conocimiento del equipo las ventajas y desventajas de lo planteado.</a:t>
            </a:r>
          </a:p>
          <a:p>
            <a:pPr marL="1181100" lvl="2" indent="-266700" eaLnBrk="1" hangingPunct="1"/>
            <a:r>
              <a:rPr lang="es-ES" sz="1600" smtClean="0"/>
              <a:t>Implementar los cambios en su respectiva área acordados durante las juntas semanales en tiempo y forma.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Equipos KAIZEN (Mejora continua)</a:t>
            </a:r>
            <a:endParaRPr lang="es-ES_tradnl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19100" indent="-419100" eaLnBrk="1" hangingPunct="1"/>
            <a:r>
              <a:rPr lang="es-ES_tradnl" smtClean="0"/>
              <a:t>Objetivos</a:t>
            </a:r>
            <a:r>
              <a:rPr lang="en-US" smtClean="0"/>
              <a:t>:</a:t>
            </a:r>
          </a:p>
          <a:p>
            <a:pPr marL="838200" lvl="1" indent="-381000" eaLnBrk="1" hangingPunct="1"/>
            <a:r>
              <a:rPr lang="es-ES_tradnl" smtClean="0"/>
              <a:t>Detectar áreas de oportunidad, definir soluciones e implementarlas con un grupo multi - funcional. Esto con la finalidad de eliminar conflictos que hacen que las acciones no caminen con la velocidad y el impacto que se requiere.</a:t>
            </a:r>
          </a:p>
          <a:p>
            <a:pPr marL="838200" lvl="1" indent="-381000" eaLnBrk="1" hangingPunct="1"/>
            <a:r>
              <a:rPr lang="es-ES_tradnl" smtClean="0"/>
              <a:t>Es una metodología que hace que la compañía marche sobre una plataforma de mejora continua. Está sustentada bajo la filosofía de las 8 Disciplinas:</a:t>
            </a:r>
          </a:p>
          <a:p>
            <a:pPr marL="1257300" lvl="2" indent="-342900" eaLnBrk="1" hangingPunct="1">
              <a:buFontTx/>
              <a:buAutoNum type="arabicPeriod"/>
            </a:pPr>
            <a:r>
              <a:rPr lang="es-ES_tradnl" sz="1800" smtClean="0"/>
              <a:t>Formar el equipo.</a:t>
            </a:r>
          </a:p>
          <a:p>
            <a:pPr marL="1257300" lvl="2" indent="-342900" eaLnBrk="1" hangingPunct="1">
              <a:buFontTx/>
              <a:buAutoNum type="arabicPeriod"/>
            </a:pPr>
            <a:r>
              <a:rPr lang="es-ES_tradnl" sz="1800" smtClean="0"/>
              <a:t>Definir el problema.</a:t>
            </a:r>
          </a:p>
          <a:p>
            <a:pPr marL="1257300" lvl="2" indent="-342900" eaLnBrk="1" hangingPunct="1">
              <a:buFontTx/>
              <a:buAutoNum type="arabicPeriod"/>
            </a:pPr>
            <a:r>
              <a:rPr lang="es-ES_tradnl" sz="1800" smtClean="0"/>
              <a:t>Contener el problema.</a:t>
            </a:r>
          </a:p>
          <a:p>
            <a:pPr marL="1257300" lvl="2" indent="-342900" eaLnBrk="1" hangingPunct="1">
              <a:buFontTx/>
              <a:buAutoNum type="arabicPeriod"/>
            </a:pPr>
            <a:r>
              <a:rPr lang="es-ES_tradnl" sz="1800" smtClean="0"/>
              <a:t>Identificar las causas – raíz.</a:t>
            </a:r>
          </a:p>
          <a:p>
            <a:pPr marL="1257300" lvl="2" indent="-342900" eaLnBrk="1" hangingPunct="1">
              <a:buFontTx/>
              <a:buAutoNum type="arabicPeriod"/>
            </a:pPr>
            <a:r>
              <a:rPr lang="es-ES_tradnl" sz="1800" smtClean="0"/>
              <a:t>Formular y verificar las acciones correctivas.</a:t>
            </a:r>
          </a:p>
          <a:p>
            <a:pPr marL="1257300" lvl="2" indent="-342900" eaLnBrk="1" hangingPunct="1">
              <a:buFontTx/>
              <a:buAutoNum type="arabicPeriod"/>
            </a:pPr>
            <a:r>
              <a:rPr lang="es-ES_tradnl" sz="1800" smtClean="0"/>
              <a:t>Corregir el problema y confirmar los efectos.</a:t>
            </a:r>
          </a:p>
          <a:p>
            <a:pPr marL="1257300" lvl="2" indent="-342900" eaLnBrk="1" hangingPunct="1">
              <a:buFontTx/>
              <a:buAutoNum type="arabicPeriod"/>
            </a:pPr>
            <a:r>
              <a:rPr lang="es-ES_tradnl" sz="1800" smtClean="0"/>
              <a:t>Prevenir el problema.</a:t>
            </a:r>
          </a:p>
          <a:p>
            <a:pPr marL="1257300" lvl="2" indent="-342900" eaLnBrk="1" hangingPunct="1">
              <a:buFontTx/>
              <a:buAutoNum type="arabicPeriod"/>
            </a:pPr>
            <a:r>
              <a:rPr lang="es-ES_tradnl" sz="1800" smtClean="0"/>
              <a:t>Felicitar al equipo.</a:t>
            </a:r>
          </a:p>
          <a:p>
            <a:pPr marL="838200" lvl="1" indent="-381000" eaLnBrk="1" hangingPunct="1"/>
            <a:endParaRPr lang="es-ES_tradn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5969000" y="2673350"/>
            <a:ext cx="1768475" cy="749300"/>
          </a:xfrm>
          <a:prstGeom prst="homePlate">
            <a:avLst>
              <a:gd name="adj" fmla="val 0"/>
            </a:avLst>
          </a:prstGeom>
          <a:solidFill>
            <a:srgbClr val="CC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r" defTabSz="762000" eaLnBrk="0" hangingPunct="0"/>
            <a:r>
              <a:rPr lang="es-ES_tradnl" sz="1200"/>
              <a:t>Definir acciones,  </a:t>
            </a:r>
          </a:p>
          <a:p>
            <a:pPr algn="r" defTabSz="762000" eaLnBrk="0" hangingPunct="0"/>
            <a:r>
              <a:rPr lang="es-ES_tradnl" sz="1200"/>
              <a:t>responsables e</a:t>
            </a:r>
          </a:p>
          <a:p>
            <a:pPr algn="r" defTabSz="762000" eaLnBrk="0" hangingPunct="0"/>
            <a:r>
              <a:rPr lang="es-ES_tradnl" sz="1200"/>
              <a:t>indicadores</a:t>
            </a:r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4730750" y="2673350"/>
            <a:ext cx="1527175" cy="749300"/>
          </a:xfrm>
          <a:prstGeom prst="homePlate">
            <a:avLst>
              <a:gd name="adj" fmla="val 38536"/>
            </a:avLst>
          </a:prstGeom>
          <a:solidFill>
            <a:srgbClr val="CC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r" defTabSz="762000" eaLnBrk="0" hangingPunct="0"/>
            <a:r>
              <a:rPr lang="es-ES_tradnl" sz="1200"/>
              <a:t>Aplicar </a:t>
            </a:r>
          </a:p>
          <a:p>
            <a:pPr algn="r" defTabSz="762000" eaLnBrk="0" hangingPunct="0"/>
            <a:r>
              <a:rPr lang="es-ES_tradnl" sz="1200"/>
              <a:t>herramientas </a:t>
            </a:r>
          </a:p>
          <a:p>
            <a:pPr algn="r" defTabSz="762000" eaLnBrk="0" hangingPunct="0"/>
            <a:r>
              <a:rPr lang="es-ES_tradnl" sz="1200"/>
              <a:t>de análisis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5816600" y="4121150"/>
            <a:ext cx="1206500" cy="901700"/>
          </a:xfrm>
          <a:prstGeom prst="diamond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defTabSz="762000" eaLnBrk="0" hangingPunct="0"/>
            <a:r>
              <a:rPr lang="es-ES_tradnl" sz="1200"/>
              <a:t>¿Objetivo</a:t>
            </a:r>
          </a:p>
          <a:p>
            <a:pPr algn="ctr" defTabSz="762000" eaLnBrk="0" hangingPunct="0"/>
            <a:r>
              <a:rPr lang="es-ES_tradnl" sz="1200"/>
              <a:t>cumplido?</a:t>
            </a:r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1524000" y="3276600"/>
            <a:ext cx="2971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685800" y="2895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3511550" y="2673350"/>
            <a:ext cx="1435100" cy="749300"/>
          </a:xfrm>
          <a:prstGeom prst="homePlate">
            <a:avLst>
              <a:gd name="adj" fmla="val 27780"/>
            </a:avLst>
          </a:prstGeom>
          <a:solidFill>
            <a:srgbClr val="CC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r" defTabSz="762000" eaLnBrk="0" hangingPunct="0"/>
            <a:r>
              <a:rPr lang="es-ES_tradnl" sz="1200"/>
              <a:t>Definir lugar </a:t>
            </a:r>
          </a:p>
          <a:p>
            <a:pPr algn="r" defTabSz="762000" eaLnBrk="0" hangingPunct="0"/>
            <a:r>
              <a:rPr lang="es-ES_tradnl" sz="1200"/>
              <a:t>y hora de </a:t>
            </a:r>
          </a:p>
          <a:p>
            <a:pPr algn="r" defTabSz="762000" eaLnBrk="0" hangingPunct="0"/>
            <a:r>
              <a:rPr lang="es-ES_tradnl" sz="1200"/>
              <a:t>reunión </a:t>
            </a:r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2444750" y="2671763"/>
            <a:ext cx="1358900" cy="749300"/>
          </a:xfrm>
          <a:prstGeom prst="homePlate">
            <a:avLst>
              <a:gd name="adj" fmla="val 26305"/>
            </a:avLst>
          </a:prstGeom>
          <a:solidFill>
            <a:srgbClr val="CC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r" defTabSz="762000" eaLnBrk="0" hangingPunct="0"/>
            <a:r>
              <a:rPr lang="es-ES_tradnl" sz="1200" dirty="0"/>
              <a:t>Transmitir </a:t>
            </a:r>
          </a:p>
          <a:p>
            <a:pPr algn="r" defTabSz="762000" eaLnBrk="0" hangingPunct="0"/>
            <a:r>
              <a:rPr lang="es-ES_tradnl" sz="1200" dirty="0"/>
              <a:t>filosofía</a:t>
            </a:r>
          </a:p>
          <a:p>
            <a:pPr algn="r" defTabSz="762000" eaLnBrk="0" hangingPunct="0"/>
            <a:r>
              <a:rPr lang="es-ES_tradnl" sz="1200" dirty="0"/>
              <a:t>   KAIZEN </a:t>
            </a:r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>
            <a:off x="1149350" y="2671763"/>
            <a:ext cx="1511300" cy="749300"/>
          </a:xfrm>
          <a:prstGeom prst="homePlate">
            <a:avLst>
              <a:gd name="adj" fmla="val 29255"/>
            </a:avLst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r" defTabSz="762000" eaLnBrk="0" hangingPunct="0"/>
            <a:r>
              <a:rPr lang="es-ES_tradnl" sz="1200"/>
              <a:t>Crear Equipos</a:t>
            </a:r>
          </a:p>
          <a:p>
            <a:pPr algn="r" defTabSz="762000" eaLnBrk="0" hangingPunct="0"/>
            <a:r>
              <a:rPr lang="es-ES_tradnl" sz="1200"/>
              <a:t>y definir </a:t>
            </a:r>
          </a:p>
          <a:p>
            <a:pPr algn="r" defTabSz="762000" eaLnBrk="0" hangingPunct="0"/>
            <a:r>
              <a:rPr lang="es-ES_tradnl" sz="1200"/>
              <a:t>integrantes</a:t>
            </a:r>
          </a:p>
        </p:txBody>
      </p:sp>
      <p:sp>
        <p:nvSpPr>
          <p:cNvPr id="6154" name="AutoShape 10"/>
          <p:cNvSpPr>
            <a:spLocks noChangeArrowheads="1"/>
          </p:cNvSpPr>
          <p:nvPr/>
        </p:nvSpPr>
        <p:spPr bwMode="auto">
          <a:xfrm>
            <a:off x="311150" y="2671763"/>
            <a:ext cx="977900" cy="749300"/>
          </a:xfrm>
          <a:prstGeom prst="homePlate">
            <a:avLst>
              <a:gd name="adj" fmla="val 18930"/>
            </a:avLst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r" defTabSz="762000" eaLnBrk="0" hangingPunct="0"/>
            <a:r>
              <a:rPr lang="es-ES_tradnl" sz="1200"/>
              <a:t>Identificar </a:t>
            </a:r>
          </a:p>
          <a:p>
            <a:pPr algn="r" defTabSz="762000" eaLnBrk="0" hangingPunct="0"/>
            <a:r>
              <a:rPr lang="es-ES_tradnl" sz="1200"/>
              <a:t>procesos </a:t>
            </a:r>
          </a:p>
          <a:p>
            <a:pPr algn="r" defTabSz="762000" eaLnBrk="0" hangingPunct="0"/>
            <a:r>
              <a:rPr lang="es-ES_tradnl" sz="1200"/>
              <a:t>críticos</a:t>
            </a:r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4648200" y="2133600"/>
            <a:ext cx="4572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H="1">
            <a:off x="5334000" y="2209800"/>
            <a:ext cx="3810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9469" name="Oval 13"/>
          <p:cNvSpPr>
            <a:spLocks noChangeArrowheads="1"/>
          </p:cNvSpPr>
          <p:nvPr/>
        </p:nvSpPr>
        <p:spPr bwMode="auto">
          <a:xfrm>
            <a:off x="5264150" y="1454150"/>
            <a:ext cx="1511300" cy="749300"/>
          </a:xfrm>
          <a:prstGeom prst="ellipse">
            <a:avLst/>
          </a:prstGeom>
          <a:solidFill>
            <a:srgbClr val="99FF33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2075" tIns="46038" rIns="92075" bIns="46038" anchor="ctr"/>
          <a:lstStyle/>
          <a:p>
            <a:pPr algn="ctr" defTabSz="762000" eaLnBrk="0" hangingPunct="0">
              <a:defRPr/>
            </a:pPr>
            <a:r>
              <a:rPr lang="es-ES_tradnl" sz="1200"/>
              <a:t>Problemática</a:t>
            </a:r>
          </a:p>
          <a:p>
            <a:pPr algn="ctr" defTabSz="762000" eaLnBrk="0" hangingPunct="0">
              <a:defRPr/>
            </a:pPr>
            <a:r>
              <a:rPr lang="es-ES_tradnl" sz="1200"/>
              <a:t>diagnóstico</a:t>
            </a:r>
          </a:p>
        </p:txBody>
      </p:sp>
      <p:sp>
        <p:nvSpPr>
          <p:cNvPr id="6158" name="AutoShape 14"/>
          <p:cNvSpPr>
            <a:spLocks noChangeArrowheads="1"/>
          </p:cNvSpPr>
          <p:nvPr/>
        </p:nvSpPr>
        <p:spPr bwMode="auto">
          <a:xfrm>
            <a:off x="3816350" y="4197350"/>
            <a:ext cx="1435100" cy="749300"/>
          </a:xfrm>
          <a:prstGeom prst="homePlate">
            <a:avLst>
              <a:gd name="adj" fmla="val 36212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r" defTabSz="762000" eaLnBrk="0" hangingPunct="0"/>
            <a:r>
              <a:rPr lang="es-ES_tradnl" sz="1200"/>
              <a:t>Implementar</a:t>
            </a:r>
          </a:p>
          <a:p>
            <a:pPr algn="r" defTabSz="762000" eaLnBrk="0" hangingPunct="0"/>
            <a:r>
              <a:rPr lang="es-ES_tradnl" sz="1200"/>
              <a:t>acciones</a:t>
            </a:r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5257800" y="45720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>
            <a:off x="6997700" y="45720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61" name="AutoShape 17"/>
          <p:cNvSpPr>
            <a:spLocks noChangeArrowheads="1"/>
          </p:cNvSpPr>
          <p:nvPr/>
        </p:nvSpPr>
        <p:spPr bwMode="auto">
          <a:xfrm>
            <a:off x="2901950" y="4197350"/>
            <a:ext cx="1130300" cy="749300"/>
          </a:xfrm>
          <a:prstGeom prst="homePlate">
            <a:avLst>
              <a:gd name="adj" fmla="val 28521"/>
            </a:avLst>
          </a:prstGeom>
          <a:solidFill>
            <a:srgbClr val="CC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r" defTabSz="762000" eaLnBrk="0" hangingPunct="0"/>
            <a:r>
              <a:rPr lang="es-ES_tradnl" sz="1200" dirty="0"/>
              <a:t>Reunión </a:t>
            </a:r>
          </a:p>
          <a:p>
            <a:pPr algn="r" defTabSz="762000" eaLnBrk="0" hangingPunct="0"/>
            <a:r>
              <a:rPr lang="es-ES_tradnl" sz="1200" dirty="0"/>
              <a:t>KAIZEN</a:t>
            </a:r>
          </a:p>
        </p:txBody>
      </p:sp>
      <p:sp>
        <p:nvSpPr>
          <p:cNvPr id="6162" name="AutoShape 18"/>
          <p:cNvSpPr>
            <a:spLocks noChangeArrowheads="1"/>
          </p:cNvSpPr>
          <p:nvPr/>
        </p:nvSpPr>
        <p:spPr bwMode="auto">
          <a:xfrm>
            <a:off x="7308850" y="4197350"/>
            <a:ext cx="1130300" cy="749300"/>
          </a:xfrm>
          <a:prstGeom prst="homePlate">
            <a:avLst>
              <a:gd name="adj" fmla="val 28521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r" defTabSz="762000" eaLnBrk="0" hangingPunct="0"/>
            <a:r>
              <a:rPr lang="es-ES_tradnl" sz="1200"/>
              <a:t>Análisis de</a:t>
            </a:r>
          </a:p>
          <a:p>
            <a:pPr algn="r" defTabSz="762000" eaLnBrk="0" hangingPunct="0"/>
            <a:r>
              <a:rPr lang="es-ES_tradnl" sz="1200"/>
              <a:t>resultados</a:t>
            </a:r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6842125" y="4313238"/>
            <a:ext cx="2968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es-ES_tradnl" sz="1000"/>
              <a:t>Si</a:t>
            </a: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7080250" y="5416550"/>
            <a:ext cx="1511300" cy="7493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r" defTabSz="762000" eaLnBrk="0" hangingPunct="0"/>
            <a:r>
              <a:rPr lang="es-ES_tradnl" sz="1200"/>
              <a:t>Retroalimentación</a:t>
            </a:r>
          </a:p>
          <a:p>
            <a:pPr algn="r" defTabSz="762000" eaLnBrk="0" hangingPunct="0"/>
            <a:r>
              <a:rPr lang="es-ES_tradnl" sz="1200"/>
              <a:t>a involucrados</a:t>
            </a:r>
          </a:p>
        </p:txBody>
      </p:sp>
      <p:sp>
        <p:nvSpPr>
          <p:cNvPr id="6165" name="Line 21"/>
          <p:cNvSpPr>
            <a:spLocks noChangeShapeType="1"/>
          </p:cNvSpPr>
          <p:nvPr/>
        </p:nvSpPr>
        <p:spPr bwMode="auto">
          <a:xfrm flipV="1">
            <a:off x="6419850" y="3429000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>
            <a:off x="7835900" y="49530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6308725" y="3856038"/>
            <a:ext cx="3460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es-ES_tradnl" sz="1000"/>
              <a:t>No</a:t>
            </a:r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369888" y="4121150"/>
            <a:ext cx="368300" cy="215900"/>
          </a:xfrm>
          <a:prstGeom prst="rect">
            <a:avLst/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779463" y="4516438"/>
            <a:ext cx="17700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es-ES_tradnl" sz="1400"/>
              <a:t>Involucramiento del </a:t>
            </a:r>
          </a:p>
          <a:p>
            <a:pPr defTabSz="762000" eaLnBrk="0" hangingPunct="0"/>
            <a:r>
              <a:rPr lang="es-ES_tradnl" sz="1400"/>
              <a:t>personal</a:t>
            </a:r>
          </a:p>
        </p:txBody>
      </p:sp>
      <p:sp>
        <p:nvSpPr>
          <p:cNvPr id="6170" name="Rectangle 26"/>
          <p:cNvSpPr>
            <a:spLocks noChangeArrowheads="1"/>
          </p:cNvSpPr>
          <p:nvPr/>
        </p:nvSpPr>
        <p:spPr bwMode="auto">
          <a:xfrm>
            <a:off x="369888" y="4624388"/>
            <a:ext cx="368300" cy="215900"/>
          </a:xfrm>
          <a:prstGeom prst="rect">
            <a:avLst/>
          </a:prstGeom>
          <a:solidFill>
            <a:srgbClr val="CC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71" name="Rectangle 27"/>
          <p:cNvSpPr>
            <a:spLocks noChangeArrowheads="1"/>
          </p:cNvSpPr>
          <p:nvPr/>
        </p:nvSpPr>
        <p:spPr bwMode="auto">
          <a:xfrm>
            <a:off x="779463" y="4084638"/>
            <a:ext cx="8461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es-ES_tradnl" sz="1400"/>
              <a:t>Análisis </a:t>
            </a:r>
          </a:p>
        </p:txBody>
      </p:sp>
      <p:sp>
        <p:nvSpPr>
          <p:cNvPr id="6172" name="Rectangle 28"/>
          <p:cNvSpPr>
            <a:spLocks noChangeArrowheads="1"/>
          </p:cNvSpPr>
          <p:nvPr/>
        </p:nvSpPr>
        <p:spPr bwMode="auto">
          <a:xfrm>
            <a:off x="369888" y="5127625"/>
            <a:ext cx="368300" cy="215900"/>
          </a:xfrm>
          <a:prstGeom prst="rect">
            <a:avLst/>
          </a:prstGeom>
          <a:solidFill>
            <a:srgbClr val="99FF3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73" name="Rectangle 29"/>
          <p:cNvSpPr>
            <a:spLocks noChangeArrowheads="1"/>
          </p:cNvSpPr>
          <p:nvPr/>
        </p:nvSpPr>
        <p:spPr bwMode="auto">
          <a:xfrm>
            <a:off x="779463" y="5087938"/>
            <a:ext cx="736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es-ES_tradnl" sz="1400"/>
              <a:t>Diseño</a:t>
            </a:r>
          </a:p>
        </p:txBody>
      </p:sp>
      <p:sp>
        <p:nvSpPr>
          <p:cNvPr id="6174" name="Rectangle 30"/>
          <p:cNvSpPr>
            <a:spLocks noChangeArrowheads="1"/>
          </p:cNvSpPr>
          <p:nvPr/>
        </p:nvSpPr>
        <p:spPr bwMode="auto">
          <a:xfrm>
            <a:off x="369888" y="5632450"/>
            <a:ext cx="368300" cy="215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75" name="Rectangle 31"/>
          <p:cNvSpPr>
            <a:spLocks noChangeArrowheads="1"/>
          </p:cNvSpPr>
          <p:nvPr/>
        </p:nvSpPr>
        <p:spPr bwMode="auto">
          <a:xfrm>
            <a:off x="779463" y="5595938"/>
            <a:ext cx="1968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es-ES_tradnl" sz="1400"/>
              <a:t>Aplicación y monitoreo</a:t>
            </a:r>
          </a:p>
        </p:txBody>
      </p:sp>
      <p:sp>
        <p:nvSpPr>
          <p:cNvPr id="6176" name="Line 32"/>
          <p:cNvSpPr>
            <a:spLocks noChangeShapeType="1"/>
          </p:cNvSpPr>
          <p:nvPr/>
        </p:nvSpPr>
        <p:spPr bwMode="auto">
          <a:xfrm>
            <a:off x="3352800" y="3886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77" name="Line 33"/>
          <p:cNvSpPr>
            <a:spLocks noChangeShapeType="1"/>
          </p:cNvSpPr>
          <p:nvPr/>
        </p:nvSpPr>
        <p:spPr bwMode="auto">
          <a:xfrm flipH="1">
            <a:off x="3352800" y="3886200"/>
            <a:ext cx="266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78" name="Line 34"/>
          <p:cNvSpPr>
            <a:spLocks noChangeShapeType="1"/>
          </p:cNvSpPr>
          <p:nvPr/>
        </p:nvSpPr>
        <p:spPr bwMode="auto">
          <a:xfrm>
            <a:off x="6019800" y="34290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9491" name="Oval 35"/>
          <p:cNvSpPr>
            <a:spLocks noChangeArrowheads="1"/>
          </p:cNvSpPr>
          <p:nvPr/>
        </p:nvSpPr>
        <p:spPr bwMode="auto">
          <a:xfrm>
            <a:off x="3587750" y="1377950"/>
            <a:ext cx="1511300" cy="749300"/>
          </a:xfrm>
          <a:prstGeom prst="ellipse">
            <a:avLst/>
          </a:prstGeom>
          <a:solidFill>
            <a:srgbClr val="99FF33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2075" tIns="46038" rIns="92075" bIns="46038" anchor="ctr"/>
          <a:lstStyle/>
          <a:p>
            <a:pPr algn="ctr" defTabSz="762000" eaLnBrk="0" hangingPunct="0">
              <a:defRPr/>
            </a:pPr>
            <a:r>
              <a:rPr lang="es-ES_tradnl" sz="1200"/>
              <a:t>Operación día a día</a:t>
            </a:r>
          </a:p>
        </p:txBody>
      </p:sp>
      <p:sp>
        <p:nvSpPr>
          <p:cNvPr id="6180" name="Rectangle 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Equipos KAIZEN (Mejora continua)</a:t>
            </a:r>
            <a:endParaRPr lang="es-ES_tradnl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Equipos KAIZEN (Mejora continua)</a:t>
            </a:r>
            <a:endParaRPr lang="es-ES_tradnl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9" name="Rectangle 3"/>
          <p:cNvSpPr txBox="1">
            <a:spLocks noChangeArrowheads="1"/>
          </p:cNvSpPr>
          <p:nvPr/>
        </p:nvSpPr>
        <p:spPr>
          <a:xfrm>
            <a:off x="315913" y="3143250"/>
            <a:ext cx="8434387" cy="571500"/>
          </a:xfrm>
          <a:prstGeom prst="rect">
            <a:avLst/>
          </a:prstGeom>
        </p:spPr>
        <p:txBody>
          <a:bodyPr/>
          <a:lstStyle/>
          <a:p>
            <a:pPr marL="419100" indent="-419100" algn="ctr">
              <a:spcBef>
                <a:spcPct val="20000"/>
              </a:spcBef>
              <a:buSzPct val="50000"/>
              <a:defRPr/>
            </a:pPr>
            <a:r>
              <a:rPr lang="es-MX" sz="3600" b="1" kern="0" dirty="0">
                <a:latin typeface="+mn-lt"/>
              </a:rPr>
              <a:t>KAISEN DE ANÁLISIS DE </a:t>
            </a:r>
            <a:r>
              <a:rPr lang="es-MX" sz="3600" b="1" kern="0" dirty="0">
                <a:latin typeface="+mn-lt"/>
              </a:rPr>
              <a:t>GASTOS</a:t>
            </a:r>
          </a:p>
          <a:p>
            <a:pPr marL="419100" indent="-419100" algn="ctr">
              <a:spcBef>
                <a:spcPct val="20000"/>
              </a:spcBef>
              <a:buSzPct val="50000"/>
              <a:defRPr/>
            </a:pPr>
            <a:r>
              <a:rPr lang="es-MX" sz="3600" b="1" kern="0" dirty="0">
                <a:latin typeface="+mn-lt"/>
              </a:rPr>
              <a:t>(EJEMPLO)</a:t>
            </a:r>
            <a:endParaRPr lang="es-ES_tradnl" sz="3600" b="1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Equipos KAIZEN (Mejora continua)</a:t>
            </a:r>
            <a:endParaRPr lang="es-ES_tradnl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19100" indent="-419100" eaLnBrk="1" hangingPunct="1"/>
            <a:r>
              <a:rPr lang="es-ES_tradnl" smtClean="0"/>
              <a:t>Con base en lo observado, consideramos necesario conformar 4 equipos de trabajo orientados a la </a:t>
            </a:r>
            <a:r>
              <a:rPr lang="es-MX" smtClean="0"/>
              <a:t>generación de flujo.</a:t>
            </a:r>
          </a:p>
          <a:p>
            <a:pPr marL="838200" lvl="1" indent="-381000" eaLnBrk="1" hangingPunct="1">
              <a:buFontTx/>
              <a:buAutoNum type="arabicPeriod"/>
            </a:pPr>
            <a:r>
              <a:rPr lang="es-MX" smtClean="0"/>
              <a:t>Gastos.</a:t>
            </a:r>
          </a:p>
          <a:p>
            <a:pPr marL="838200" lvl="1" indent="-381000" eaLnBrk="1" hangingPunct="1">
              <a:buFontTx/>
              <a:buAutoNum type="arabicPeriod"/>
            </a:pPr>
            <a:r>
              <a:rPr lang="es-MX" smtClean="0"/>
              <a:t>Cartera Vencida.</a:t>
            </a:r>
          </a:p>
          <a:p>
            <a:pPr marL="838200" lvl="1" indent="-381000" eaLnBrk="1" hangingPunct="1">
              <a:buFontTx/>
              <a:buAutoNum type="arabicPeriod"/>
            </a:pPr>
            <a:r>
              <a:rPr lang="es-MX" smtClean="0"/>
              <a:t>Inventarios.</a:t>
            </a:r>
          </a:p>
          <a:p>
            <a:pPr marL="838200" lvl="1" indent="-381000" eaLnBrk="1" hangingPunct="1">
              <a:buFontTx/>
              <a:buAutoNum type="arabicPeriod"/>
            </a:pPr>
            <a:r>
              <a:rPr lang="es-MX" smtClean="0"/>
              <a:t>Rentabilidad de sucursales. </a:t>
            </a:r>
          </a:p>
          <a:p>
            <a:pPr marL="419100" indent="-419100" eaLnBrk="1" hangingPunct="1"/>
            <a:endParaRPr lang="es-ES_tradnl" u="sng" smtClean="0"/>
          </a:p>
          <a:p>
            <a:pPr marL="419100" indent="-419100" eaLnBrk="1" hangingPunct="1"/>
            <a:r>
              <a:rPr lang="es-ES_tradnl" u="sng" smtClean="0"/>
              <a:t>Notas</a:t>
            </a:r>
            <a:r>
              <a:rPr lang="es-ES_tradnl" smtClean="0"/>
              <a:t>: </a:t>
            </a:r>
          </a:p>
          <a:p>
            <a:pPr marL="838200" lvl="1" indent="-381000" eaLnBrk="1" hangingPunct="1">
              <a:buFontTx/>
              <a:buAutoNum type="arabicPeriod"/>
            </a:pPr>
            <a:r>
              <a:rPr lang="es-ES_tradnl" smtClean="0"/>
              <a:t>Es importante señalar que no necesariamente deben iniciar todos los equipos de trabajo en paralelo, durante las primeras 2 semanas del proyecto se hace la planeación correspondiente.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Equipos KAIZEN (Mejora continua)</a:t>
            </a:r>
            <a:endParaRPr lang="es-ES_tradnl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_tradnl" dirty="0" smtClean="0"/>
              <a:t>Identificar los procesos </a:t>
            </a:r>
            <a:r>
              <a:rPr lang="es-MX" dirty="0" smtClean="0"/>
              <a:t>críticos que impactan la rentabilidad de la empresa.</a:t>
            </a:r>
          </a:p>
          <a:p>
            <a:pPr eaLnBrk="1" hangingPunct="1"/>
            <a:r>
              <a:rPr lang="es-ES_tradnl" dirty="0" smtClean="0"/>
              <a:t>Definir el número de equipos KAIZEN que deberán ser creados para cubrir cada uno de los procesos analizados.</a:t>
            </a:r>
          </a:p>
          <a:p>
            <a:pPr eaLnBrk="1" hangingPunct="1"/>
            <a:r>
              <a:rPr lang="es-ES_tradnl" dirty="0" smtClean="0"/>
              <a:t>Identificar todas las áreas de la organización involucradas en el desarrollo de las actividades de los procesos críticos.</a:t>
            </a:r>
          </a:p>
          <a:p>
            <a:pPr eaLnBrk="1" hangingPunct="1"/>
            <a:r>
              <a:rPr lang="es-ES_tradnl" dirty="0" smtClean="0"/>
              <a:t>Seleccionar a los integrantes de cada equipo. Cada comité es representado por un integrante de las áreas relacionadas en el proceso, de este modo el equipo tiene la visión global del mismo.</a:t>
            </a:r>
            <a:endParaRPr lang="es-MX" dirty="0" smtClean="0"/>
          </a:p>
          <a:p>
            <a:pPr eaLnBrk="1" hangingPunct="1"/>
            <a:r>
              <a:rPr lang="es-ES_tradnl" dirty="0" smtClean="0"/>
              <a:t>Transmitir la filosofía de las 8 disciplinas y las reglas del juego a cada participante.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87338" y="312738"/>
            <a:ext cx="6889750" cy="388441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s-MX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Equipos KAIZEN (Mejora continua)</a:t>
            </a:r>
            <a:endParaRPr lang="es-ES_tradnl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s-ES_tradnl" dirty="0" smtClean="0"/>
              <a:t>Definir el lugar y la hora para llevar a cabo la reunión semanal de los equipos KAIZEN.</a:t>
            </a:r>
            <a:endParaRPr lang="es-ES_tradnl" sz="1100" dirty="0" smtClean="0"/>
          </a:p>
          <a:p>
            <a:pPr eaLnBrk="1" hangingPunct="1">
              <a:lnSpc>
                <a:spcPct val="90000"/>
              </a:lnSpc>
            </a:pPr>
            <a:r>
              <a:rPr lang="es-ES_tradnl" dirty="0" smtClean="0"/>
              <a:t>Elaborar un estadístico detallado de todas las cuentas de gastos de DISAC.</a:t>
            </a:r>
          </a:p>
          <a:p>
            <a:pPr eaLnBrk="1" hangingPunct="1">
              <a:lnSpc>
                <a:spcPct val="90000"/>
              </a:lnSpc>
            </a:pPr>
            <a:r>
              <a:rPr lang="es-ES_tradnl" dirty="0" smtClean="0"/>
              <a:t>Identificar las cuentas impactables y realizar el </a:t>
            </a:r>
            <a:r>
              <a:rPr lang="es-ES_tradnl" dirty="0" err="1" smtClean="0"/>
              <a:t>Pareto</a:t>
            </a:r>
            <a:r>
              <a:rPr lang="es-ES_tradnl" dirty="0" smtClean="0"/>
              <a:t> correspondiente. </a:t>
            </a:r>
          </a:p>
          <a:p>
            <a:pPr eaLnBrk="1" hangingPunct="1">
              <a:lnSpc>
                <a:spcPct val="90000"/>
              </a:lnSpc>
            </a:pPr>
            <a:r>
              <a:rPr lang="es-ES_tradnl" dirty="0" smtClean="0"/>
              <a:t>Seleccionar las cuentas de mayor relevancia para trabajar en la reducción de los montos.</a:t>
            </a:r>
          </a:p>
          <a:p>
            <a:pPr eaLnBrk="1" hangingPunct="1">
              <a:lnSpc>
                <a:spcPct val="90000"/>
              </a:lnSpc>
            </a:pPr>
            <a:r>
              <a:rPr lang="es-ES_tradnl" dirty="0" smtClean="0"/>
              <a:t>Desarrollar herramientas de análisis que nos permitan detectar las causas raíz de los factores que elevan los montos de las cuentas seleccionadas.</a:t>
            </a:r>
            <a:endParaRPr lang="es-MX" dirty="0" smtClean="0"/>
          </a:p>
          <a:p>
            <a:pPr eaLnBrk="1" hangingPunct="1">
              <a:lnSpc>
                <a:spcPct val="90000"/>
              </a:lnSpc>
            </a:pPr>
            <a:r>
              <a:rPr lang="es-ES_tradnl" dirty="0" smtClean="0"/>
              <a:t>Generar acciones correctivas para cada factor identificado y designar responsables de implementarlas. Dentro de la filosofía KAIZEN se establece que una acción está implementada hasta que el cumplimiento al objetivo establecido se mantiene constante.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Equipos KAIZEN (Mejora continua)</a:t>
            </a:r>
            <a:endParaRPr lang="es-ES_tradnl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_tradnl" dirty="0" smtClean="0"/>
              <a:t>Llevar a cabo una reunión semanal de seguimiento a los resultados alcanzados por cada equipo y establecer los pasos a seguir durante la siguiente semana.</a:t>
            </a:r>
          </a:p>
          <a:p>
            <a:pPr eaLnBrk="1" hangingPunct="1"/>
            <a:r>
              <a:rPr lang="es-ES_tradnl" dirty="0" smtClean="0"/>
              <a:t>Evaluar, con base en los resultados alcanzados, si es necesario impulsar nuevas iniciativas KAIZEN. Es fundamental retroalimentar a todos los involucrados en el ejercicio de mejora continua.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62225" y="2878138"/>
            <a:ext cx="6083300" cy="535531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MX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EJEMPLO KAISEN</a:t>
            </a:r>
            <a:endParaRPr lang="es-ES" b="1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428860" y="4857760"/>
            <a:ext cx="6400800" cy="584775"/>
          </a:xfrm>
        </p:spPr>
        <p:txBody>
          <a:bodyPr/>
          <a:lstStyle/>
          <a:p>
            <a:r>
              <a:rPr lang="es-MX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KAISEN DE GASTOS</a:t>
            </a:r>
            <a:endParaRPr lang="es-E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iseño predeterminado">
  <a:themeElements>
    <a:clrScheme name="1_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</TotalTime>
  <Words>873</Words>
  <Application>Microsoft PowerPoint</Application>
  <PresentationFormat>Presentación en pantalla (4:3)</PresentationFormat>
  <Paragraphs>154</Paragraphs>
  <Slides>14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Futura Lt BT</vt:lpstr>
      <vt:lpstr>Times New Roman</vt:lpstr>
      <vt:lpstr>Diseño predeterminado</vt:lpstr>
      <vt:lpstr>1_Diseño predeterminado</vt:lpstr>
      <vt:lpstr>Comités Kaizen  - Modelo de Operación -</vt:lpstr>
      <vt:lpstr>Equipos KAIZEN (Mejora continua)</vt:lpstr>
      <vt:lpstr>Equipos KAIZEN (Mejora continua)</vt:lpstr>
      <vt:lpstr>Equipos KAIZEN (Mejora continua)</vt:lpstr>
      <vt:lpstr>Equipos KAIZEN (Mejora continua)</vt:lpstr>
      <vt:lpstr>Equipos KAIZEN (Mejora continua)</vt:lpstr>
      <vt:lpstr>Equipos KAIZEN (Mejora continua)</vt:lpstr>
      <vt:lpstr>Equipos KAIZEN (Mejora continua)</vt:lpstr>
      <vt:lpstr>EJEMPLO KAISEN</vt:lpstr>
      <vt:lpstr>Comité Kaizen de Control de Gastos</vt:lpstr>
      <vt:lpstr>Comité Kaizen de Control de Gastos</vt:lpstr>
      <vt:lpstr>Ejemplo de Indicador Kaizen</vt:lpstr>
      <vt:lpstr>Comité Kaizen de Control de Gastos</vt:lpstr>
      <vt:lpstr>Comité Kaizen de Control de Gastos</vt:lpstr>
    </vt:vector>
  </TitlesOfParts>
  <Company>PLEXUS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Carátula de Actividades Comité Kaizen</dc:title>
  <dc:creator>Manuel Chouza</dc:creator>
  <cp:lastModifiedBy>José Alberto Ventura</cp:lastModifiedBy>
  <cp:revision>39</cp:revision>
  <dcterms:created xsi:type="dcterms:W3CDTF">2005-12-14T01:46:12Z</dcterms:created>
  <dcterms:modified xsi:type="dcterms:W3CDTF">2007-07-08T12:38:53Z</dcterms:modified>
</cp:coreProperties>
</file>