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 id="2147483699"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2"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CC99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3" autoAdjust="0"/>
    <p:restoredTop sz="94660"/>
  </p:normalViewPr>
  <p:slideViewPr>
    <p:cSldViewPr>
      <p:cViewPr varScale="1">
        <p:scale>
          <a:sx n="100" d="100"/>
          <a:sy n="100" d="100"/>
        </p:scale>
        <p:origin x="-2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Teléfono: 4069429  300-5600556   313-8542088 Calle 122 N. 47 - 60 Bogotá Colombia.</a:t>
            </a:r>
          </a:p>
          <a:p>
            <a:r>
              <a:rPr lang="es-ES"/>
              <a:t>Correo Electrónico: sinopsisconsultores@yahoo.es</a:t>
            </a:r>
          </a:p>
        </p:txBody>
      </p:sp>
      <p:sp>
        <p:nvSpPr>
          <p:cNvPr id="6" name="5 Marcador de número de diapositiva"/>
          <p:cNvSpPr>
            <a:spLocks noGrp="1"/>
          </p:cNvSpPr>
          <p:nvPr>
            <p:ph type="sldNum" sz="quarter" idx="12"/>
          </p:nvPr>
        </p:nvSpPr>
        <p:spPr/>
        <p:txBody>
          <a:bodyPr/>
          <a:lstStyle>
            <a:lvl1pPr>
              <a:defRPr/>
            </a:lvl1pPr>
          </a:lstStyle>
          <a:p>
            <a:fld id="{CBFAE86E-6F36-426A-BBD5-5D24D0BF6AF4}"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Teléfono: 4069429  300-5600556   313-8542088 Calle 122 N. 47 - 60 Bogotá Colombia.</a:t>
            </a:r>
          </a:p>
          <a:p>
            <a:r>
              <a:rPr lang="es-ES"/>
              <a:t>Correo Electrónico: sinopsisconsultores@yahoo.es</a:t>
            </a:r>
          </a:p>
        </p:txBody>
      </p:sp>
      <p:sp>
        <p:nvSpPr>
          <p:cNvPr id="6" name="5 Marcador de número de diapositiva"/>
          <p:cNvSpPr>
            <a:spLocks noGrp="1"/>
          </p:cNvSpPr>
          <p:nvPr>
            <p:ph type="sldNum" sz="quarter" idx="12"/>
          </p:nvPr>
        </p:nvSpPr>
        <p:spPr/>
        <p:txBody>
          <a:bodyPr/>
          <a:lstStyle>
            <a:lvl1pPr>
              <a:defRPr/>
            </a:lvl1pPr>
          </a:lstStyle>
          <a:p>
            <a:fld id="{F1C917FA-C837-432B-A539-CF6089C8F675}"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6287"/>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628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Teléfono: 4069429  300-5600556   313-8542088 Calle 122 N. 47 - 60 Bogotá Colombia.</a:t>
            </a:r>
          </a:p>
          <a:p>
            <a:r>
              <a:rPr lang="es-ES"/>
              <a:t>Correo Electrónico: sinopsisconsultores@yahoo.es</a:t>
            </a:r>
          </a:p>
        </p:txBody>
      </p:sp>
      <p:sp>
        <p:nvSpPr>
          <p:cNvPr id="6" name="5 Marcador de número de diapositiva"/>
          <p:cNvSpPr>
            <a:spLocks noGrp="1"/>
          </p:cNvSpPr>
          <p:nvPr>
            <p:ph type="sldNum" sz="quarter" idx="12"/>
          </p:nvPr>
        </p:nvSpPr>
        <p:spPr/>
        <p:txBody>
          <a:bodyPr/>
          <a:lstStyle>
            <a:lvl1pPr>
              <a:defRPr/>
            </a:lvl1pPr>
          </a:lstStyle>
          <a:p>
            <a:fld id="{442FC099-91E8-4C73-A498-C96DED7AAF91}"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62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3" name="2 Marcador de fecha"/>
          <p:cNvSpPr>
            <a:spLocks noGrp="1"/>
          </p:cNvSpPr>
          <p:nvPr>
            <p:ph type="dt" sz="half" idx="10"/>
          </p:nvPr>
        </p:nvSpPr>
        <p:spPr>
          <a:xfrm>
            <a:off x="457200" y="6248400"/>
            <a:ext cx="2133600" cy="457200"/>
          </a:xfrm>
        </p:spPr>
        <p:txBody>
          <a:bodyPr/>
          <a:lstStyle>
            <a:lvl1pPr>
              <a:defRPr/>
            </a:lvl1pPr>
          </a:lstStyle>
          <a:p>
            <a:endParaRPr lang="es-ES"/>
          </a:p>
        </p:txBody>
      </p:sp>
      <p:sp>
        <p:nvSpPr>
          <p:cNvPr id="4" name="3 Marcador de pie de página"/>
          <p:cNvSpPr>
            <a:spLocks noGrp="1"/>
          </p:cNvSpPr>
          <p:nvPr>
            <p:ph type="ftr" sz="quarter" idx="11"/>
          </p:nvPr>
        </p:nvSpPr>
        <p:spPr>
          <a:xfrm>
            <a:off x="1403350" y="6248400"/>
            <a:ext cx="6049963" cy="457200"/>
          </a:xfrm>
        </p:spPr>
        <p:txBody>
          <a:bodyPr/>
          <a:lstStyle>
            <a:lvl1pPr>
              <a:defRPr/>
            </a:lvl1pPr>
          </a:lstStyle>
          <a:p>
            <a:r>
              <a:rPr lang="es-ES"/>
              <a:t>Teléfono: 4069429  300-5600556   313-8542088 Calle 122 N. 47 - 60 Bogotá Colombia.</a:t>
            </a:r>
          </a:p>
          <a:p>
            <a:r>
              <a:rPr lang="es-ES"/>
              <a:t>Correo Electrónico: sinopsisconsultores@yahoo.es</a:t>
            </a:r>
          </a:p>
        </p:txBody>
      </p:sp>
      <p:sp>
        <p:nvSpPr>
          <p:cNvPr id="5" name="4 Marcador de número de diapositiva"/>
          <p:cNvSpPr>
            <a:spLocks noGrp="1"/>
          </p:cNvSpPr>
          <p:nvPr>
            <p:ph type="sldNum" sz="quarter" idx="12"/>
          </p:nvPr>
        </p:nvSpPr>
        <p:spPr>
          <a:xfrm>
            <a:off x="6553200" y="6248400"/>
            <a:ext cx="2133600" cy="457200"/>
          </a:xfrm>
        </p:spPr>
        <p:txBody>
          <a:bodyPr/>
          <a:lstStyle>
            <a:lvl1pPr>
              <a:defRPr/>
            </a:lvl1pPr>
          </a:lstStyle>
          <a:p>
            <a:fld id="{4752F344-BF25-460D-8021-C468BC829CCA}"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CO"/>
          </a:p>
        </p:txBody>
      </p:sp>
      <p:sp>
        <p:nvSpPr>
          <p:cNvPr id="3" name="2 Marcador de SmartArt"/>
          <p:cNvSpPr>
            <a:spLocks noGrp="1"/>
          </p:cNvSpPr>
          <p:nvPr>
            <p:ph type="dgm" idx="1"/>
          </p:nvPr>
        </p:nvSpPr>
        <p:spPr>
          <a:xfrm>
            <a:off x="457200" y="1600200"/>
            <a:ext cx="8229600" cy="4530725"/>
          </a:xfrm>
        </p:spPr>
        <p:txBody>
          <a:bodyPr/>
          <a:lstStyle/>
          <a:p>
            <a:endParaRPr lang="es-CO"/>
          </a:p>
        </p:txBody>
      </p:sp>
      <p:sp>
        <p:nvSpPr>
          <p:cNvPr id="4" name="3 Marcador de fecha"/>
          <p:cNvSpPr>
            <a:spLocks noGrp="1"/>
          </p:cNvSpPr>
          <p:nvPr>
            <p:ph type="dt" sz="half" idx="10"/>
          </p:nvPr>
        </p:nvSpPr>
        <p:spPr>
          <a:xfrm>
            <a:off x="457200" y="6248400"/>
            <a:ext cx="2133600" cy="457200"/>
          </a:xfrm>
        </p:spPr>
        <p:txBody>
          <a:bodyPr/>
          <a:lstStyle>
            <a:lvl1pPr>
              <a:defRPr/>
            </a:lvl1pPr>
          </a:lstStyle>
          <a:p>
            <a:endParaRPr lang="es-ES"/>
          </a:p>
        </p:txBody>
      </p:sp>
      <p:sp>
        <p:nvSpPr>
          <p:cNvPr id="5" name="4 Marcador de pie de página"/>
          <p:cNvSpPr>
            <a:spLocks noGrp="1"/>
          </p:cNvSpPr>
          <p:nvPr>
            <p:ph type="ftr" sz="quarter" idx="11"/>
          </p:nvPr>
        </p:nvSpPr>
        <p:spPr>
          <a:xfrm>
            <a:off x="1403350" y="6248400"/>
            <a:ext cx="6049963" cy="457200"/>
          </a:xfrm>
        </p:spPr>
        <p:txBody>
          <a:bodyPr/>
          <a:lstStyle>
            <a:lvl1pPr>
              <a:defRPr/>
            </a:lvl1pPr>
          </a:lstStyle>
          <a:p>
            <a:r>
              <a:rPr lang="es-ES"/>
              <a:t>Teléfono: 4069429  300-5600556   313-8542088 Calle 122 N. 47 - 60 Bogotá Colombia.</a:t>
            </a:r>
          </a:p>
          <a:p>
            <a:r>
              <a:rPr lang="es-ES"/>
              <a:t>Correo Electrónico: sinopsisconsultores@yahoo.es</a:t>
            </a:r>
          </a:p>
        </p:txBody>
      </p:sp>
      <p:sp>
        <p:nvSpPr>
          <p:cNvPr id="6" name="5 Marcador de número de diapositiva"/>
          <p:cNvSpPr>
            <a:spLocks noGrp="1"/>
          </p:cNvSpPr>
          <p:nvPr>
            <p:ph type="sldNum" sz="quarter" idx="12"/>
          </p:nvPr>
        </p:nvSpPr>
        <p:spPr>
          <a:xfrm>
            <a:off x="6553200" y="6248400"/>
            <a:ext cx="2133600" cy="457200"/>
          </a:xfrm>
        </p:spPr>
        <p:txBody>
          <a:bodyPr/>
          <a:lstStyle>
            <a:lvl1pPr>
              <a:defRPr/>
            </a:lvl1pPr>
          </a:lstStyle>
          <a:p>
            <a:fld id="{E9802F5E-68E1-47A3-BBCD-90EFD6C142A2}" type="slidenum">
              <a:rPr lang="es-ES"/>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35569C6-ECEA-4852-989B-EA6A73E021E3}" type="slidenum">
              <a:rPr lang="es-ES"/>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220DD9A-B274-45E8-AEA4-C96BAC652FE6}" type="slidenum">
              <a:rPr lang="es-ES"/>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8AB3EBD-EC98-425B-A17D-A0E49FA472AA}" type="slidenum">
              <a:rPr lang="es-ES"/>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AB228637-C257-456D-8438-25D96013269C}" type="slidenum">
              <a:rPr lang="es-ES"/>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680C7C93-F93F-4EF9-AED1-2DE551A5AF1B}" type="slidenum">
              <a:rPr lang="es-ES"/>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85EBF513-7C56-49E3-B899-F1806D0ADD0C}"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Teléfono: 4069429  300-5600556   313-8542088 Calle 122 N. 47 - 60 Bogotá Colombia.</a:t>
            </a:r>
          </a:p>
          <a:p>
            <a:r>
              <a:rPr lang="es-ES"/>
              <a:t>Correo Electrónico: sinopsisconsultores@yahoo.es</a:t>
            </a:r>
          </a:p>
        </p:txBody>
      </p:sp>
      <p:sp>
        <p:nvSpPr>
          <p:cNvPr id="6" name="5 Marcador de número de diapositiva"/>
          <p:cNvSpPr>
            <a:spLocks noGrp="1"/>
          </p:cNvSpPr>
          <p:nvPr>
            <p:ph type="sldNum" sz="quarter" idx="12"/>
          </p:nvPr>
        </p:nvSpPr>
        <p:spPr/>
        <p:txBody>
          <a:bodyPr/>
          <a:lstStyle>
            <a:lvl1pPr>
              <a:defRPr/>
            </a:lvl1pPr>
          </a:lstStyle>
          <a:p>
            <a:fld id="{A68202EE-C43D-4400-B8C3-6B7EFAF4FEBC}" type="slidenum">
              <a:rPr lang="es-ES"/>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2A986B30-A5FD-463F-9285-4E12382F4456}" type="slidenum">
              <a:rPr lang="es-ES"/>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9C9F1169-62CE-4CAB-924C-07531012E730}" type="slidenum">
              <a:rPr lang="es-ES"/>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8C9B9E72-4814-479C-B15E-197551EA461E}" type="slidenum">
              <a:rPr lang="es-ES"/>
              <a:pPr/>
              <a:t>‹Nº›</a:t>
            </a:fld>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ACF82D3-1C52-40EE-A51F-3E64C2E77720}" type="slidenum">
              <a:rPr lang="es-ES"/>
              <a:pPr/>
              <a:t>‹Nº›</a:t>
            </a:fld>
            <a:endParaRPr 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41F0F11-57AE-4EC1-B45B-BA0294F2445B}"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r>
              <a:rPr lang="es-ES"/>
              <a:t>Teléfono: 4069429  300-5600556   313-8542088 Calle 122 N. 47 - 60 Bogotá Colombia.</a:t>
            </a:r>
          </a:p>
          <a:p>
            <a:r>
              <a:rPr lang="es-ES"/>
              <a:t>Correo Electrónico: sinopsisconsultores@yahoo.es</a:t>
            </a:r>
          </a:p>
        </p:txBody>
      </p:sp>
      <p:sp>
        <p:nvSpPr>
          <p:cNvPr id="6" name="5 Marcador de número de diapositiva"/>
          <p:cNvSpPr>
            <a:spLocks noGrp="1"/>
          </p:cNvSpPr>
          <p:nvPr>
            <p:ph type="sldNum" sz="quarter" idx="12"/>
          </p:nvPr>
        </p:nvSpPr>
        <p:spPr/>
        <p:txBody>
          <a:bodyPr/>
          <a:lstStyle>
            <a:lvl1pPr>
              <a:defRPr/>
            </a:lvl1pPr>
          </a:lstStyle>
          <a:p>
            <a:fld id="{4BFAE772-6637-4903-B36D-6D64BE4A2DFD}"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r>
              <a:rPr lang="es-ES"/>
              <a:t>Teléfono: 4069429  300-5600556   313-8542088 Calle 122 N. 47 - 60 Bogotá Colombia.</a:t>
            </a:r>
          </a:p>
          <a:p>
            <a:r>
              <a:rPr lang="es-ES"/>
              <a:t>Correo Electrónico: sinopsisconsultores@yahoo.es</a:t>
            </a:r>
          </a:p>
        </p:txBody>
      </p:sp>
      <p:sp>
        <p:nvSpPr>
          <p:cNvPr id="7" name="6 Marcador de número de diapositiva"/>
          <p:cNvSpPr>
            <a:spLocks noGrp="1"/>
          </p:cNvSpPr>
          <p:nvPr>
            <p:ph type="sldNum" sz="quarter" idx="12"/>
          </p:nvPr>
        </p:nvSpPr>
        <p:spPr/>
        <p:txBody>
          <a:bodyPr/>
          <a:lstStyle>
            <a:lvl1pPr>
              <a:defRPr/>
            </a:lvl1pPr>
          </a:lstStyle>
          <a:p>
            <a:fld id="{4D73680B-D074-439B-980B-7D60518DC6B0}"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r>
              <a:rPr lang="es-ES"/>
              <a:t>Teléfono: 4069429  300-5600556   313-8542088 Calle 122 N. 47 - 60 Bogotá Colombia.</a:t>
            </a:r>
          </a:p>
          <a:p>
            <a:r>
              <a:rPr lang="es-ES"/>
              <a:t>Correo Electrónico: sinopsisconsultores@yahoo.es</a:t>
            </a:r>
          </a:p>
        </p:txBody>
      </p:sp>
      <p:sp>
        <p:nvSpPr>
          <p:cNvPr id="9" name="8 Marcador de número de diapositiva"/>
          <p:cNvSpPr>
            <a:spLocks noGrp="1"/>
          </p:cNvSpPr>
          <p:nvPr>
            <p:ph type="sldNum" sz="quarter" idx="12"/>
          </p:nvPr>
        </p:nvSpPr>
        <p:spPr/>
        <p:txBody>
          <a:bodyPr/>
          <a:lstStyle>
            <a:lvl1pPr>
              <a:defRPr/>
            </a:lvl1pPr>
          </a:lstStyle>
          <a:p>
            <a:fld id="{20492C74-C82C-4BF7-A4B7-AC6E7C1A00FD}"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r>
              <a:rPr lang="es-ES"/>
              <a:t>Teléfono: 4069429  300-5600556   313-8542088 Calle 122 N. 47 - 60 Bogotá Colombia.</a:t>
            </a:r>
          </a:p>
          <a:p>
            <a:r>
              <a:rPr lang="es-ES"/>
              <a:t>Correo Electrónico: sinopsisconsultores@yahoo.es</a:t>
            </a:r>
          </a:p>
        </p:txBody>
      </p:sp>
      <p:sp>
        <p:nvSpPr>
          <p:cNvPr id="5" name="4 Marcador de número de diapositiva"/>
          <p:cNvSpPr>
            <a:spLocks noGrp="1"/>
          </p:cNvSpPr>
          <p:nvPr>
            <p:ph type="sldNum" sz="quarter" idx="12"/>
          </p:nvPr>
        </p:nvSpPr>
        <p:spPr/>
        <p:txBody>
          <a:bodyPr/>
          <a:lstStyle>
            <a:lvl1pPr>
              <a:defRPr/>
            </a:lvl1pPr>
          </a:lstStyle>
          <a:p>
            <a:fld id="{8CFDD08C-FF0F-4BB0-86D4-DB89B600DBCF}"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r>
              <a:rPr lang="es-ES"/>
              <a:t>Teléfono: 4069429  300-5600556   313-8542088 Calle 122 N. 47 - 60 Bogotá Colombia.</a:t>
            </a:r>
          </a:p>
          <a:p>
            <a:r>
              <a:rPr lang="es-ES"/>
              <a:t>Correo Electrónico: sinopsisconsultores@yahoo.es</a:t>
            </a:r>
          </a:p>
        </p:txBody>
      </p:sp>
      <p:sp>
        <p:nvSpPr>
          <p:cNvPr id="4" name="3 Marcador de número de diapositiva"/>
          <p:cNvSpPr>
            <a:spLocks noGrp="1"/>
          </p:cNvSpPr>
          <p:nvPr>
            <p:ph type="sldNum" sz="quarter" idx="12"/>
          </p:nvPr>
        </p:nvSpPr>
        <p:spPr/>
        <p:txBody>
          <a:bodyPr/>
          <a:lstStyle>
            <a:lvl1pPr>
              <a:defRPr/>
            </a:lvl1pPr>
          </a:lstStyle>
          <a:p>
            <a:fld id="{7563BE9A-2A3C-4A29-B090-2C43D039C54F}"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r>
              <a:rPr lang="es-ES"/>
              <a:t>Teléfono: 4069429  300-5600556   313-8542088 Calle 122 N. 47 - 60 Bogotá Colombia.</a:t>
            </a:r>
          </a:p>
          <a:p>
            <a:r>
              <a:rPr lang="es-ES"/>
              <a:t>Correo Electrónico: sinopsisconsultores@yahoo.es</a:t>
            </a:r>
          </a:p>
        </p:txBody>
      </p:sp>
      <p:sp>
        <p:nvSpPr>
          <p:cNvPr id="7" name="6 Marcador de número de diapositiva"/>
          <p:cNvSpPr>
            <a:spLocks noGrp="1"/>
          </p:cNvSpPr>
          <p:nvPr>
            <p:ph type="sldNum" sz="quarter" idx="12"/>
          </p:nvPr>
        </p:nvSpPr>
        <p:spPr/>
        <p:txBody>
          <a:bodyPr/>
          <a:lstStyle>
            <a:lvl1pPr>
              <a:defRPr/>
            </a:lvl1pPr>
          </a:lstStyle>
          <a:p>
            <a:fld id="{0E00EAAF-2291-4988-B738-D26FCDA4A07E}"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r>
              <a:rPr lang="es-ES"/>
              <a:t>Teléfono: 4069429  300-5600556   313-8542088 Calle 122 N. 47 - 60 Bogotá Colombia.</a:t>
            </a:r>
          </a:p>
          <a:p>
            <a:r>
              <a:rPr lang="es-ES"/>
              <a:t>Correo Electrónico: sinopsisconsultores@yahoo.es</a:t>
            </a:r>
          </a:p>
        </p:txBody>
      </p:sp>
      <p:sp>
        <p:nvSpPr>
          <p:cNvPr id="7" name="6 Marcador de número de diapositiva"/>
          <p:cNvSpPr>
            <a:spLocks noGrp="1"/>
          </p:cNvSpPr>
          <p:nvPr>
            <p:ph type="sldNum" sz="quarter" idx="12"/>
          </p:nvPr>
        </p:nvSpPr>
        <p:spPr/>
        <p:txBody>
          <a:bodyPr/>
          <a:lstStyle>
            <a:lvl1pPr>
              <a:defRPr/>
            </a:lvl1pPr>
          </a:lstStyle>
          <a:p>
            <a:fld id="{A82A79F8-CF22-4EFC-B65F-69C237954178}"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59394" name="Group 2"/>
          <p:cNvGrpSpPr>
            <a:grpSpLocks/>
          </p:cNvGrpSpPr>
          <p:nvPr/>
        </p:nvGrpSpPr>
        <p:grpSpPr bwMode="auto">
          <a:xfrm>
            <a:off x="1071563" y="304800"/>
            <a:ext cx="7615237" cy="1106488"/>
            <a:chOff x="675" y="192"/>
            <a:chExt cx="4797" cy="697"/>
          </a:xfrm>
        </p:grpSpPr>
        <p:sp>
          <p:nvSpPr>
            <p:cNvPr id="59395"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a:endParaRPr lang="es-CO" sz="2400">
                <a:latin typeface="Times New Roman" pitchFamily="18" charset="0"/>
              </a:endParaRPr>
            </a:p>
          </p:txBody>
        </p:sp>
        <p:sp>
          <p:nvSpPr>
            <p:cNvPr id="59396"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a:endParaRPr lang="es-CO" sz="2400">
                <a:latin typeface="Times New Roman" pitchFamily="18" charset="0"/>
              </a:endParaRPr>
            </a:p>
          </p:txBody>
        </p:sp>
        <p:sp>
          <p:nvSpPr>
            <p:cNvPr id="59397"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a:endParaRPr lang="es-CO" sz="2400">
                <a:latin typeface="Times New Roman" pitchFamily="18" charset="0"/>
              </a:endParaRPr>
            </a:p>
          </p:txBody>
        </p:sp>
        <p:sp>
          <p:nvSpPr>
            <p:cNvPr id="59398"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a:endParaRPr lang="es-CO" sz="2400">
                <a:latin typeface="Times New Roman" pitchFamily="18" charset="0"/>
              </a:endParaRPr>
            </a:p>
          </p:txBody>
        </p:sp>
        <p:sp>
          <p:nvSpPr>
            <p:cNvPr id="59399"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a:endParaRPr lang="es-CO" sz="2400">
                <a:latin typeface="Times New Roman" pitchFamily="18" charset="0"/>
              </a:endParaRPr>
            </a:p>
          </p:txBody>
        </p:sp>
      </p:grpSp>
      <p:sp>
        <p:nvSpPr>
          <p:cNvPr id="59400"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9401"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s-ES"/>
          </a:p>
        </p:txBody>
      </p:sp>
      <p:sp>
        <p:nvSpPr>
          <p:cNvPr id="59402" name="Rectangle 10"/>
          <p:cNvSpPr>
            <a:spLocks noGrp="1" noChangeArrowheads="1"/>
          </p:cNvSpPr>
          <p:nvPr>
            <p:ph type="ftr" sz="quarter" idx="3"/>
          </p:nvPr>
        </p:nvSpPr>
        <p:spPr bwMode="auto">
          <a:xfrm>
            <a:off x="1403350" y="6248400"/>
            <a:ext cx="604996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r>
              <a:rPr lang="es-ES"/>
              <a:t>Teléfono: 4069429  300-5600556   313-8542088 Calle 122 N. 47 - 60 Bogotá Colombia.</a:t>
            </a:r>
          </a:p>
          <a:p>
            <a:r>
              <a:rPr lang="es-ES"/>
              <a:t>Correo Electrónico: sinopsisconsultores@yahoo.es</a:t>
            </a:r>
          </a:p>
        </p:txBody>
      </p:sp>
      <p:sp>
        <p:nvSpPr>
          <p:cNvPr id="59403"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33B7F11C-3D9E-4949-B061-D2345C775EC5}" type="slidenum">
              <a:rPr lang="es-ES"/>
              <a:pPr/>
              <a:t>‹Nº›</a:t>
            </a:fld>
            <a:endParaRPr lang="es-ES"/>
          </a:p>
        </p:txBody>
      </p:sp>
      <p:sp>
        <p:nvSpPr>
          <p:cNvPr id="59404"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pic>
        <p:nvPicPr>
          <p:cNvPr id="59405" name="Picture 13" descr="sinopsis"/>
          <p:cNvPicPr>
            <a:picLocks noChangeAspect="1" noChangeArrowheads="1"/>
          </p:cNvPicPr>
          <p:nvPr userDrawn="1"/>
        </p:nvPicPr>
        <p:blipFill>
          <a:blip r:embed="rId15"/>
          <a:srcRect/>
          <a:stretch>
            <a:fillRect/>
          </a:stretch>
        </p:blipFill>
        <p:spPr bwMode="auto">
          <a:xfrm>
            <a:off x="6732588" y="260350"/>
            <a:ext cx="1931987" cy="1687513"/>
          </a:xfrm>
          <a:prstGeom prst="rect">
            <a:avLst/>
          </a:prstGeom>
          <a:noFill/>
          <a:ln w="9525">
            <a:noFill/>
            <a:miter lim="800000"/>
            <a:headEnd/>
            <a:tailEnd/>
          </a:ln>
        </p:spPr>
      </p:pic>
      <p:sp>
        <p:nvSpPr>
          <p:cNvPr id="59406" name="Line 14"/>
          <p:cNvSpPr>
            <a:spLocks noChangeShapeType="1"/>
          </p:cNvSpPr>
          <p:nvPr userDrawn="1"/>
        </p:nvSpPr>
        <p:spPr bwMode="auto">
          <a:xfrm>
            <a:off x="1908175" y="6237288"/>
            <a:ext cx="5040313" cy="0"/>
          </a:xfrm>
          <a:prstGeom prst="line">
            <a:avLst/>
          </a:prstGeom>
          <a:noFill/>
          <a:ln w="9525">
            <a:solidFill>
              <a:srgbClr val="FF0000"/>
            </a:solidFill>
            <a:round/>
            <a:headEnd/>
            <a:tailEnd/>
          </a:ln>
          <a:effectLst/>
        </p:spPr>
        <p:txBody>
          <a:bodyPr/>
          <a:lstStyle/>
          <a:p>
            <a:endParaRPr lang="es-CO"/>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22" r:id="rId12"/>
    <p:sldLayoutId id="2147483723" r:id="rId13"/>
  </p:sldLayoutIdLst>
  <p:timing>
    <p:tnLst>
      <p:par>
        <p:cTn id="1" dur="indefinite" restart="never" nodeType="tmRoot"/>
      </p:par>
    </p:tnLst>
  </p:timing>
  <p:hf sldNum="0" hdr="0" dt="0"/>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defRPr>
      </a:lvl2pPr>
      <a:lvl3pPr algn="l" rtl="0" fontAlgn="base">
        <a:spcBef>
          <a:spcPct val="0"/>
        </a:spcBef>
        <a:spcAft>
          <a:spcPct val="0"/>
        </a:spcAft>
        <a:defRPr sz="3800">
          <a:solidFill>
            <a:schemeClr val="tx2"/>
          </a:solidFill>
          <a:latin typeface="Arial" charset="0"/>
        </a:defRPr>
      </a:lvl3pPr>
      <a:lvl4pPr algn="l" rtl="0" fontAlgn="base">
        <a:spcBef>
          <a:spcPct val="0"/>
        </a:spcBef>
        <a:spcAft>
          <a:spcPct val="0"/>
        </a:spcAft>
        <a:defRPr sz="3800">
          <a:solidFill>
            <a:schemeClr val="tx2"/>
          </a:solidFill>
          <a:latin typeface="Arial" charset="0"/>
        </a:defRPr>
      </a:lvl4pPr>
      <a:lvl5pPr algn="l" rtl="0" fontAlgn="base">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fontAlgn="base">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fontAlgn="base">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fontAlgn="base">
        <a:spcBef>
          <a:spcPct val="20000"/>
        </a:spcBef>
        <a:spcAft>
          <a:spcPct val="0"/>
        </a:spcAft>
        <a:buClr>
          <a:schemeClr val="accent1"/>
        </a:buClr>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870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870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87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87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9C3D370-4C6B-406C-847F-95BC9820410E}"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2054" name="Rectangle 6"/>
          <p:cNvSpPr>
            <a:spLocks noChangeArrowheads="1"/>
          </p:cNvSpPr>
          <p:nvPr/>
        </p:nvSpPr>
        <p:spPr bwMode="auto">
          <a:xfrm>
            <a:off x="5256213" y="1844675"/>
            <a:ext cx="3311525" cy="503238"/>
          </a:xfrm>
          <a:prstGeom prst="rect">
            <a:avLst/>
          </a:prstGeom>
          <a:solidFill>
            <a:srgbClr val="00FFFF"/>
          </a:solidFill>
          <a:ln w="9525">
            <a:solidFill>
              <a:srgbClr val="000000"/>
            </a:solidFill>
            <a:miter lim="800000"/>
            <a:headEnd/>
            <a:tailEnd/>
          </a:ln>
        </p:spPr>
        <p:txBody>
          <a:bodyPr/>
          <a:lstStyle/>
          <a:p>
            <a:pPr algn="ctr"/>
            <a:r>
              <a:rPr lang="es-ES" sz="2000" b="1">
                <a:latin typeface="Times New Roman" pitchFamily="18" charset="0"/>
              </a:rPr>
              <a:t>Propósitos Culturales</a:t>
            </a:r>
            <a:endParaRPr lang="es-ES" sz="2000" b="1"/>
          </a:p>
        </p:txBody>
      </p:sp>
      <p:sp>
        <p:nvSpPr>
          <p:cNvPr id="2055" name="Rectangle 7"/>
          <p:cNvSpPr>
            <a:spLocks noChangeArrowheads="1"/>
          </p:cNvSpPr>
          <p:nvPr/>
        </p:nvSpPr>
        <p:spPr bwMode="auto">
          <a:xfrm>
            <a:off x="5256213" y="2708275"/>
            <a:ext cx="3311525" cy="503238"/>
          </a:xfrm>
          <a:prstGeom prst="rect">
            <a:avLst/>
          </a:prstGeom>
          <a:solidFill>
            <a:srgbClr val="FF9900"/>
          </a:solidFill>
          <a:ln w="9525">
            <a:solidFill>
              <a:srgbClr val="000000"/>
            </a:solidFill>
            <a:miter lim="800000"/>
            <a:headEnd/>
            <a:tailEnd/>
          </a:ln>
        </p:spPr>
        <p:txBody>
          <a:bodyPr/>
          <a:lstStyle/>
          <a:p>
            <a:pPr algn="ctr"/>
            <a:r>
              <a:rPr lang="es-ES" sz="2000" b="1">
                <a:latin typeface="Times New Roman" pitchFamily="18" charset="0"/>
              </a:rPr>
              <a:t>Propósitos Educativos</a:t>
            </a:r>
            <a:endParaRPr lang="es-ES" sz="2000" b="1"/>
          </a:p>
        </p:txBody>
      </p:sp>
      <p:sp>
        <p:nvSpPr>
          <p:cNvPr id="2058" name="Rectangle 10"/>
          <p:cNvSpPr>
            <a:spLocks noChangeArrowheads="1"/>
          </p:cNvSpPr>
          <p:nvPr/>
        </p:nvSpPr>
        <p:spPr bwMode="auto">
          <a:xfrm>
            <a:off x="5256213" y="3644900"/>
            <a:ext cx="3311525" cy="503238"/>
          </a:xfrm>
          <a:prstGeom prst="rect">
            <a:avLst/>
          </a:prstGeom>
          <a:solidFill>
            <a:srgbClr val="FF00FF"/>
          </a:solidFill>
          <a:ln w="9525">
            <a:solidFill>
              <a:srgbClr val="000000"/>
            </a:solidFill>
            <a:miter lim="800000"/>
            <a:headEnd/>
            <a:tailEnd/>
          </a:ln>
        </p:spPr>
        <p:txBody>
          <a:bodyPr/>
          <a:lstStyle/>
          <a:p>
            <a:pPr algn="ctr"/>
            <a:r>
              <a:rPr lang="es-ES" sz="2000" b="1">
                <a:latin typeface="Times New Roman" pitchFamily="18" charset="0"/>
              </a:rPr>
              <a:t>Propósitos de Enseñanza</a:t>
            </a:r>
            <a:endParaRPr lang="es-ES" sz="2000" b="1"/>
          </a:p>
        </p:txBody>
      </p:sp>
      <p:sp>
        <p:nvSpPr>
          <p:cNvPr id="2059" name="Rectangle 11"/>
          <p:cNvSpPr>
            <a:spLocks noChangeArrowheads="1"/>
          </p:cNvSpPr>
          <p:nvPr/>
        </p:nvSpPr>
        <p:spPr bwMode="auto">
          <a:xfrm>
            <a:off x="5256213" y="4581525"/>
            <a:ext cx="3311525" cy="503238"/>
          </a:xfrm>
          <a:prstGeom prst="rect">
            <a:avLst/>
          </a:prstGeom>
          <a:solidFill>
            <a:srgbClr val="CCFFCC"/>
          </a:solidFill>
          <a:ln w="9525">
            <a:solidFill>
              <a:srgbClr val="000000"/>
            </a:solidFill>
            <a:miter lim="800000"/>
            <a:headEnd/>
            <a:tailEnd/>
          </a:ln>
        </p:spPr>
        <p:txBody>
          <a:bodyPr/>
          <a:lstStyle/>
          <a:p>
            <a:pPr algn="ctr"/>
            <a:r>
              <a:rPr lang="es-ES" sz="2000" b="1">
                <a:latin typeface="Times New Roman" pitchFamily="18" charset="0"/>
              </a:rPr>
              <a:t>Propósitos de Aprendizaje</a:t>
            </a:r>
            <a:endParaRPr lang="es-ES" sz="2000" b="1"/>
          </a:p>
        </p:txBody>
      </p:sp>
      <p:cxnSp>
        <p:nvCxnSpPr>
          <p:cNvPr id="2060" name="AutoShape 12"/>
          <p:cNvCxnSpPr>
            <a:cxnSpLocks noChangeShapeType="1"/>
          </p:cNvCxnSpPr>
          <p:nvPr/>
        </p:nvCxnSpPr>
        <p:spPr bwMode="auto">
          <a:xfrm>
            <a:off x="3984625" y="2095500"/>
            <a:ext cx="1235075" cy="1588"/>
          </a:xfrm>
          <a:prstGeom prst="straightConnector1">
            <a:avLst/>
          </a:prstGeom>
          <a:noFill/>
          <a:ln w="9525">
            <a:solidFill>
              <a:srgbClr val="000000"/>
            </a:solidFill>
            <a:round/>
            <a:headEnd/>
            <a:tailEnd type="triangle" w="med" len="med"/>
          </a:ln>
        </p:spPr>
      </p:cxnSp>
      <p:cxnSp>
        <p:nvCxnSpPr>
          <p:cNvPr id="2061" name="AutoShape 13"/>
          <p:cNvCxnSpPr>
            <a:cxnSpLocks noChangeShapeType="1"/>
          </p:cNvCxnSpPr>
          <p:nvPr/>
        </p:nvCxnSpPr>
        <p:spPr bwMode="auto">
          <a:xfrm>
            <a:off x="3984625" y="2960688"/>
            <a:ext cx="1235075" cy="1587"/>
          </a:xfrm>
          <a:prstGeom prst="straightConnector1">
            <a:avLst/>
          </a:prstGeom>
          <a:noFill/>
          <a:ln w="9525">
            <a:solidFill>
              <a:srgbClr val="000000"/>
            </a:solidFill>
            <a:round/>
            <a:headEnd/>
            <a:tailEnd type="triangle" w="med" len="med"/>
          </a:ln>
        </p:spPr>
      </p:cxnSp>
      <p:cxnSp>
        <p:nvCxnSpPr>
          <p:cNvPr id="2062" name="AutoShape 14"/>
          <p:cNvCxnSpPr>
            <a:cxnSpLocks noChangeShapeType="1"/>
          </p:cNvCxnSpPr>
          <p:nvPr/>
        </p:nvCxnSpPr>
        <p:spPr bwMode="auto">
          <a:xfrm>
            <a:off x="3922713" y="3897313"/>
            <a:ext cx="1296987" cy="0"/>
          </a:xfrm>
          <a:prstGeom prst="straightConnector1">
            <a:avLst/>
          </a:prstGeom>
          <a:noFill/>
          <a:ln w="9525">
            <a:solidFill>
              <a:srgbClr val="000000"/>
            </a:solidFill>
            <a:round/>
            <a:headEnd/>
            <a:tailEnd type="triangle" w="med" len="med"/>
          </a:ln>
        </p:spPr>
      </p:cxnSp>
      <p:cxnSp>
        <p:nvCxnSpPr>
          <p:cNvPr id="2063" name="AutoShape 15"/>
          <p:cNvCxnSpPr>
            <a:cxnSpLocks noChangeShapeType="1"/>
          </p:cNvCxnSpPr>
          <p:nvPr/>
        </p:nvCxnSpPr>
        <p:spPr bwMode="auto">
          <a:xfrm>
            <a:off x="3851275" y="4833938"/>
            <a:ext cx="1368425" cy="0"/>
          </a:xfrm>
          <a:prstGeom prst="straightConnector1">
            <a:avLst/>
          </a:prstGeom>
          <a:noFill/>
          <a:ln w="9525">
            <a:solidFill>
              <a:srgbClr val="000000"/>
            </a:solidFill>
            <a:round/>
            <a:headEnd/>
            <a:tailEnd type="triangle" w="med" len="med"/>
          </a:ln>
        </p:spPr>
      </p:cxnSp>
      <p:sp>
        <p:nvSpPr>
          <p:cNvPr id="2052" name="Rectangle 4"/>
          <p:cNvSpPr>
            <a:spLocks noChangeArrowheads="1"/>
          </p:cNvSpPr>
          <p:nvPr/>
        </p:nvSpPr>
        <p:spPr bwMode="auto">
          <a:xfrm>
            <a:off x="792163" y="1844675"/>
            <a:ext cx="3311525" cy="503238"/>
          </a:xfrm>
          <a:prstGeom prst="rect">
            <a:avLst/>
          </a:prstGeom>
          <a:solidFill>
            <a:srgbClr val="00FFFF"/>
          </a:solidFill>
          <a:ln w="9525">
            <a:solidFill>
              <a:srgbClr val="000000"/>
            </a:solidFill>
            <a:miter lim="800000"/>
            <a:headEnd/>
            <a:tailEnd/>
          </a:ln>
        </p:spPr>
        <p:txBody>
          <a:bodyPr/>
          <a:lstStyle/>
          <a:p>
            <a:pPr algn="ctr"/>
            <a:r>
              <a:rPr lang="es-ES" sz="2000" b="1">
                <a:latin typeface="Times New Roman" pitchFamily="18" charset="0"/>
              </a:rPr>
              <a:t>Conocimientos</a:t>
            </a:r>
            <a:endParaRPr lang="es-ES" sz="2000" b="1"/>
          </a:p>
        </p:txBody>
      </p:sp>
      <p:sp>
        <p:nvSpPr>
          <p:cNvPr id="2053" name="Rectangle 5"/>
          <p:cNvSpPr>
            <a:spLocks noChangeArrowheads="1"/>
          </p:cNvSpPr>
          <p:nvPr/>
        </p:nvSpPr>
        <p:spPr bwMode="auto">
          <a:xfrm>
            <a:off x="792163" y="2709863"/>
            <a:ext cx="3311525" cy="503237"/>
          </a:xfrm>
          <a:prstGeom prst="rect">
            <a:avLst/>
          </a:prstGeom>
          <a:solidFill>
            <a:srgbClr val="FF9900"/>
          </a:solidFill>
          <a:ln w="9525">
            <a:solidFill>
              <a:srgbClr val="000000"/>
            </a:solidFill>
            <a:miter lim="800000"/>
            <a:headEnd/>
            <a:tailEnd/>
          </a:ln>
        </p:spPr>
        <p:txBody>
          <a:bodyPr/>
          <a:lstStyle/>
          <a:p>
            <a:pPr algn="ctr"/>
            <a:r>
              <a:rPr lang="es-ES" sz="2000" b="1">
                <a:latin typeface="Times New Roman" pitchFamily="18" charset="0"/>
              </a:rPr>
              <a:t>Contenidos</a:t>
            </a:r>
            <a:endParaRPr lang="es-ES" sz="2000" b="1"/>
          </a:p>
        </p:txBody>
      </p:sp>
      <p:sp>
        <p:nvSpPr>
          <p:cNvPr id="2056" name="Rectangle 8"/>
          <p:cNvSpPr>
            <a:spLocks noChangeArrowheads="1"/>
          </p:cNvSpPr>
          <p:nvPr/>
        </p:nvSpPr>
        <p:spPr bwMode="auto">
          <a:xfrm>
            <a:off x="790575" y="3644900"/>
            <a:ext cx="3311525" cy="503238"/>
          </a:xfrm>
          <a:prstGeom prst="rect">
            <a:avLst/>
          </a:prstGeom>
          <a:solidFill>
            <a:srgbClr val="FF00FF"/>
          </a:solidFill>
          <a:ln w="9525">
            <a:solidFill>
              <a:srgbClr val="000000"/>
            </a:solidFill>
            <a:miter lim="800000"/>
            <a:headEnd/>
            <a:tailEnd/>
          </a:ln>
        </p:spPr>
        <p:txBody>
          <a:bodyPr/>
          <a:lstStyle/>
          <a:p>
            <a:pPr algn="ctr"/>
            <a:r>
              <a:rPr lang="es-ES" sz="2000" b="1">
                <a:latin typeface="Times New Roman" pitchFamily="18" charset="0"/>
              </a:rPr>
              <a:t>Unidades Didácticas</a:t>
            </a:r>
            <a:endParaRPr lang="es-ES" sz="2000" b="1"/>
          </a:p>
        </p:txBody>
      </p:sp>
      <p:sp>
        <p:nvSpPr>
          <p:cNvPr id="2057" name="Rectangle 9"/>
          <p:cNvSpPr>
            <a:spLocks noChangeArrowheads="1"/>
          </p:cNvSpPr>
          <p:nvPr/>
        </p:nvSpPr>
        <p:spPr bwMode="auto">
          <a:xfrm>
            <a:off x="790575" y="4581525"/>
            <a:ext cx="3311525" cy="503238"/>
          </a:xfrm>
          <a:prstGeom prst="rect">
            <a:avLst/>
          </a:prstGeom>
          <a:solidFill>
            <a:srgbClr val="CCFFCC"/>
          </a:solidFill>
          <a:ln w="9525">
            <a:solidFill>
              <a:srgbClr val="000000"/>
            </a:solidFill>
            <a:miter lim="800000"/>
            <a:headEnd/>
            <a:tailEnd/>
          </a:ln>
        </p:spPr>
        <p:txBody>
          <a:bodyPr/>
          <a:lstStyle/>
          <a:p>
            <a:pPr algn="ctr"/>
            <a:r>
              <a:rPr lang="es-ES" sz="2000" b="1">
                <a:latin typeface="Times New Roman" pitchFamily="18" charset="0"/>
              </a:rPr>
              <a:t>Programas de Actividades</a:t>
            </a:r>
            <a:endParaRPr lang="es-ES" sz="2000" b="1"/>
          </a:p>
        </p:txBody>
      </p:sp>
      <p:cxnSp>
        <p:nvCxnSpPr>
          <p:cNvPr id="2067" name="AutoShape 19"/>
          <p:cNvCxnSpPr>
            <a:cxnSpLocks noChangeShapeType="1"/>
            <a:stCxn id="2052" idx="2"/>
            <a:endCxn id="2053" idx="0"/>
          </p:cNvCxnSpPr>
          <p:nvPr/>
        </p:nvCxnSpPr>
        <p:spPr bwMode="auto">
          <a:xfrm>
            <a:off x="2447925" y="2347913"/>
            <a:ext cx="0" cy="361950"/>
          </a:xfrm>
          <a:prstGeom prst="straightConnector1">
            <a:avLst/>
          </a:prstGeom>
          <a:noFill/>
          <a:ln w="9525">
            <a:solidFill>
              <a:schemeClr val="tx1"/>
            </a:solidFill>
            <a:round/>
            <a:headEnd/>
            <a:tailEnd type="triangle" w="med" len="med"/>
          </a:ln>
          <a:effectLst/>
        </p:spPr>
      </p:cxnSp>
      <p:cxnSp>
        <p:nvCxnSpPr>
          <p:cNvPr id="2068" name="AutoShape 20"/>
          <p:cNvCxnSpPr>
            <a:cxnSpLocks noChangeShapeType="1"/>
            <a:stCxn id="2053" idx="2"/>
            <a:endCxn id="2056" idx="0"/>
          </p:cNvCxnSpPr>
          <p:nvPr/>
        </p:nvCxnSpPr>
        <p:spPr bwMode="auto">
          <a:xfrm flipH="1">
            <a:off x="2446338" y="3213100"/>
            <a:ext cx="1587" cy="431800"/>
          </a:xfrm>
          <a:prstGeom prst="straightConnector1">
            <a:avLst/>
          </a:prstGeom>
          <a:noFill/>
          <a:ln w="9525">
            <a:solidFill>
              <a:schemeClr val="tx1"/>
            </a:solidFill>
            <a:round/>
            <a:headEnd/>
            <a:tailEnd type="triangle" w="med" len="med"/>
          </a:ln>
          <a:effectLst/>
        </p:spPr>
      </p:cxnSp>
      <p:cxnSp>
        <p:nvCxnSpPr>
          <p:cNvPr id="2069" name="AutoShape 21"/>
          <p:cNvCxnSpPr>
            <a:cxnSpLocks noChangeShapeType="1"/>
            <a:stCxn id="2056" idx="2"/>
            <a:endCxn id="2057" idx="0"/>
          </p:cNvCxnSpPr>
          <p:nvPr/>
        </p:nvCxnSpPr>
        <p:spPr bwMode="auto">
          <a:xfrm>
            <a:off x="2446338" y="4148138"/>
            <a:ext cx="0" cy="433387"/>
          </a:xfrm>
          <a:prstGeom prst="straightConnector1">
            <a:avLst/>
          </a:prstGeom>
          <a:noFill/>
          <a:ln w="9525">
            <a:solidFill>
              <a:schemeClr val="tx1"/>
            </a:solidFill>
            <a:round/>
            <a:headEnd/>
            <a:tailEnd type="triangle" w="med" len="med"/>
          </a:ln>
          <a:effectLst/>
        </p:spPr>
      </p:cxn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70660" name="Rectangle 4"/>
          <p:cNvSpPr>
            <a:spLocks noChangeArrowheads="1"/>
          </p:cNvSpPr>
          <p:nvPr/>
        </p:nvSpPr>
        <p:spPr bwMode="auto">
          <a:xfrm>
            <a:off x="1403350" y="2286000"/>
            <a:ext cx="6553200" cy="2287588"/>
          </a:xfrm>
          <a:prstGeom prst="rect">
            <a:avLst/>
          </a:prstGeom>
          <a:noFill/>
          <a:ln w="9525">
            <a:noFill/>
            <a:miter lim="800000"/>
            <a:headEnd/>
            <a:tailEnd/>
          </a:ln>
          <a:effectLst/>
        </p:spPr>
        <p:txBody>
          <a:bodyPr anchor="ctr">
            <a:spAutoFit/>
          </a:bodyPr>
          <a:lstStyle/>
          <a:p>
            <a:pPr algn="ctr"/>
            <a:r>
              <a:rPr lang="es-ES" sz="4800" b="1">
                <a:effectLst>
                  <a:outerShdw blurRad="38100" dist="38100" dir="2700000" algn="tl">
                    <a:srgbClr val="C0C0C0"/>
                  </a:outerShdw>
                </a:effectLst>
              </a:rPr>
              <a:t>EL ORIGEN DE LAS CONCEPCIONES ALTERNATIVAS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71684" name="Rectangle 4"/>
          <p:cNvSpPr>
            <a:spLocks noChangeArrowheads="1"/>
          </p:cNvSpPr>
          <p:nvPr/>
        </p:nvSpPr>
        <p:spPr bwMode="auto">
          <a:xfrm>
            <a:off x="611188" y="946150"/>
            <a:ext cx="7705725" cy="5035550"/>
          </a:xfrm>
          <a:prstGeom prst="rect">
            <a:avLst/>
          </a:prstGeom>
          <a:gradFill rotWithShape="1">
            <a:gsLst>
              <a:gs pos="0">
                <a:srgbClr val="CC99FF">
                  <a:gamma/>
                  <a:shade val="66667"/>
                  <a:invGamma/>
                </a:srgbClr>
              </a:gs>
              <a:gs pos="50000">
                <a:srgbClr val="CC99FF"/>
              </a:gs>
              <a:gs pos="100000">
                <a:srgbClr val="CC99FF">
                  <a:gamma/>
                  <a:shade val="66667"/>
                  <a:invGamma/>
                </a:srgbClr>
              </a:gs>
            </a:gsLst>
            <a:lin ang="5400000" scaled="1"/>
          </a:gradFill>
          <a:ln w="9525">
            <a:noFill/>
            <a:miter lim="800000"/>
            <a:headEnd/>
            <a:tailEnd/>
          </a:ln>
          <a:effectLst/>
        </p:spPr>
        <p:txBody>
          <a:bodyPr anchor="ctr">
            <a:spAutoFit/>
          </a:bodyPr>
          <a:lstStyle/>
          <a:p>
            <a:pPr algn="ctr"/>
            <a:r>
              <a:rPr lang="es-ES" b="1">
                <a:effectLst>
                  <a:outerShdw blurRad="38100" dist="38100" dir="2700000" algn="tl">
                    <a:srgbClr val="FFFFFF"/>
                  </a:outerShdw>
                </a:effectLst>
              </a:rPr>
              <a:t>ORIGEN SENSORIAL (CONCEPCIONES ESPONTÁNEAS):</a:t>
            </a:r>
            <a:endParaRPr lang="es-ES">
              <a:effectLst>
                <a:outerShdw blurRad="38100" dist="38100" dir="2700000" algn="tl">
                  <a:srgbClr val="FFFFFF"/>
                </a:outerShdw>
              </a:effectLst>
            </a:endParaRPr>
          </a:p>
          <a:p>
            <a:pPr algn="ctr"/>
            <a:endParaRPr lang="es-ES" b="1">
              <a:effectLst>
                <a:outerShdw blurRad="38100" dist="38100" dir="2700000" algn="tl">
                  <a:srgbClr val="FFFFFF"/>
                </a:outerShdw>
              </a:effectLst>
            </a:endParaRPr>
          </a:p>
          <a:p>
            <a:pPr algn="ctr"/>
            <a:r>
              <a:rPr lang="es-ES" b="1">
                <a:effectLst>
                  <a:outerShdw blurRad="38100" dist="38100" dir="2700000" algn="tl">
                    <a:srgbClr val="FFFFFF"/>
                  </a:outerShdw>
                </a:effectLst>
              </a:rPr>
              <a:t>LA SEMEJANZA ENTRE CAUSA Y EFECTO O ENTRE LA REALIDAD QUE OBSERVAMOS Y EL MODELO QUE LA EXPLICARÍA</a:t>
            </a:r>
            <a:endParaRPr lang="es-ES">
              <a:effectLst>
                <a:outerShdw blurRad="38100" dist="38100" dir="2700000" algn="tl">
                  <a:srgbClr val="FFFFFF"/>
                </a:outerShdw>
              </a:effectLst>
            </a:endParaRPr>
          </a:p>
          <a:p>
            <a:pPr algn="ctr"/>
            <a:endParaRPr lang="es-ES" b="1">
              <a:effectLst>
                <a:outerShdw blurRad="38100" dist="38100" dir="2700000" algn="tl">
                  <a:srgbClr val="FFFFFF"/>
                </a:outerShdw>
              </a:effectLst>
            </a:endParaRPr>
          </a:p>
          <a:p>
            <a:pPr algn="ctr"/>
            <a:r>
              <a:rPr lang="es-ES" b="1">
                <a:effectLst>
                  <a:outerShdw blurRad="38100" dist="38100" dir="2700000" algn="tl">
                    <a:srgbClr val="FFFFFF"/>
                  </a:outerShdw>
                </a:effectLst>
              </a:rPr>
              <a:t>LA CONTIGUIDAD ESPACIAL. EL CONTACTO FÍSICO ENTRE CAUSA Y EFECTO</a:t>
            </a:r>
            <a:endParaRPr lang="es-ES">
              <a:effectLst>
                <a:outerShdw blurRad="38100" dist="38100" dir="2700000" algn="tl">
                  <a:srgbClr val="FFFFFF"/>
                </a:outerShdw>
              </a:effectLst>
            </a:endParaRPr>
          </a:p>
          <a:p>
            <a:pPr algn="ctr"/>
            <a:endParaRPr lang="es-ES" b="1">
              <a:effectLst>
                <a:outerShdw blurRad="38100" dist="38100" dir="2700000" algn="tl">
                  <a:srgbClr val="FFFFFF"/>
                </a:outerShdw>
              </a:effectLst>
            </a:endParaRPr>
          </a:p>
          <a:p>
            <a:pPr algn="ctr"/>
            <a:r>
              <a:rPr lang="es-ES" b="1">
                <a:effectLst>
                  <a:outerShdw blurRad="38100" dist="38100" dir="2700000" algn="tl">
                    <a:srgbClr val="FFFFFF"/>
                  </a:outerShdw>
                </a:effectLst>
              </a:rPr>
              <a:t>LA CONTIGUIDAD TEMPORAL ENTRE LA CAUSA Y EL EFECTO.</a:t>
            </a:r>
            <a:endParaRPr lang="es-ES">
              <a:effectLst>
                <a:outerShdw blurRad="38100" dist="38100" dir="2700000" algn="tl">
                  <a:srgbClr val="FFFFFF"/>
                </a:outerShdw>
              </a:effectLst>
            </a:endParaRPr>
          </a:p>
          <a:p>
            <a:pPr algn="ctr"/>
            <a:endParaRPr lang="es-ES" b="1">
              <a:effectLst>
                <a:outerShdw blurRad="38100" dist="38100" dir="2700000" algn="tl">
                  <a:srgbClr val="FFFFFF"/>
                </a:outerShdw>
              </a:effectLst>
            </a:endParaRPr>
          </a:p>
          <a:p>
            <a:pPr algn="ctr"/>
            <a:r>
              <a:rPr lang="es-ES" b="1">
                <a:effectLst>
                  <a:outerShdw blurRad="38100" dist="38100" dir="2700000" algn="tl">
                    <a:srgbClr val="FFFFFF"/>
                  </a:outerShdw>
                </a:effectLst>
              </a:rPr>
              <a:t>LA COVARIACIÓN CUALITATIVA ENTRE CAUSA Y EFECTO. LAS VARIABLES RELEVANTES SERÁN AQUELLAS QUE SE PRODUZCAN SIEMPRE QUE SE PRODUCE EL EFECTO.</a:t>
            </a:r>
            <a:endParaRPr lang="es-ES">
              <a:effectLst>
                <a:outerShdw blurRad="38100" dist="38100" dir="2700000" algn="tl">
                  <a:srgbClr val="FFFFFF"/>
                </a:outerShdw>
              </a:effectLst>
            </a:endParaRPr>
          </a:p>
          <a:p>
            <a:pPr algn="ctr"/>
            <a:endParaRPr lang="es-ES" b="1">
              <a:effectLst>
                <a:outerShdw blurRad="38100" dist="38100" dir="2700000" algn="tl">
                  <a:srgbClr val="FFFFFF"/>
                </a:outerShdw>
              </a:effectLst>
            </a:endParaRPr>
          </a:p>
          <a:p>
            <a:pPr algn="ctr"/>
            <a:r>
              <a:rPr lang="es-ES" b="1">
                <a:effectLst>
                  <a:outerShdw blurRad="38100" dist="38100" dir="2700000" algn="tl">
                    <a:srgbClr val="FFFFFF"/>
                  </a:outerShdw>
                </a:effectLst>
              </a:rPr>
              <a:t>LA COVARIACIÓN CUANTITATIVA ENTRE CAUSA Y EFECTO, DE MODO QUE UN INCREMENTO DE LA CAUSA PRODUZCA UN AUMENTO PROPORCIONAL DEL EFECTO Y VICEVERSA.</a:t>
            </a:r>
            <a:endParaRPr lang="es-ES">
              <a:effectLst>
                <a:outerShdw blurRad="38100" dist="38100" dir="2700000" algn="tl">
                  <a:srgbClr val="FFFFFF"/>
                </a:outerShdw>
              </a:effectLst>
            </a:endParaRPr>
          </a:p>
          <a:p>
            <a:pPr algn="ctr" eaLnBrk="0" hangingPunct="0"/>
            <a:endParaRPr lang="es-ES">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72708" name="Rectangle 4"/>
          <p:cNvSpPr>
            <a:spLocks noChangeArrowheads="1"/>
          </p:cNvSpPr>
          <p:nvPr/>
        </p:nvSpPr>
        <p:spPr bwMode="auto">
          <a:xfrm>
            <a:off x="1020763" y="2276475"/>
            <a:ext cx="7100887" cy="2654300"/>
          </a:xfrm>
          <a:prstGeom prst="rect">
            <a:avLst/>
          </a:prstGeom>
          <a:solidFill>
            <a:schemeClr val="accent1"/>
          </a:solidFill>
          <a:ln w="9525">
            <a:noFill/>
            <a:miter lim="800000"/>
            <a:headEnd/>
            <a:tailEnd/>
          </a:ln>
          <a:effectLst/>
        </p:spPr>
        <p:txBody>
          <a:bodyPr anchor="ctr">
            <a:spAutoFit/>
          </a:bodyPr>
          <a:lstStyle/>
          <a:p>
            <a:r>
              <a:rPr lang="es-ES" sz="2800" b="1"/>
              <a:t>ORIGEN CULTURAL (REPRESENTACIONES SOCIALES)</a:t>
            </a:r>
            <a:endParaRPr lang="es-ES" sz="2800"/>
          </a:p>
          <a:p>
            <a:endParaRPr lang="es-ES" sz="2800" b="1"/>
          </a:p>
          <a:p>
            <a:pPr algn="ctr"/>
            <a:endParaRPr lang="es-ES" sz="2800" b="1"/>
          </a:p>
          <a:p>
            <a:r>
              <a:rPr lang="es-ES" sz="2800" b="1"/>
              <a:t>ORIGEN ESCOLAR (CONCEPCIONES ANALÓGICAS)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73735" name="Rectangle 7"/>
          <p:cNvSpPr>
            <a:spLocks noChangeArrowheads="1"/>
          </p:cNvSpPr>
          <p:nvPr/>
        </p:nvSpPr>
        <p:spPr bwMode="auto">
          <a:xfrm>
            <a:off x="2628900" y="2211388"/>
            <a:ext cx="3960813" cy="582612"/>
          </a:xfrm>
          <a:prstGeom prst="rect">
            <a:avLst/>
          </a:prstGeom>
          <a:solidFill>
            <a:srgbClr val="00FF00"/>
          </a:solidFill>
          <a:ln w="9525">
            <a:solidFill>
              <a:srgbClr val="000000"/>
            </a:solidFill>
            <a:miter lim="800000"/>
            <a:headEnd/>
            <a:tailEnd/>
          </a:ln>
        </p:spPr>
        <p:txBody>
          <a:bodyPr/>
          <a:lstStyle/>
          <a:p>
            <a:pPr algn="ctr"/>
            <a:r>
              <a:rPr lang="es-ES" sz="2400" b="1">
                <a:latin typeface="Times New Roman" pitchFamily="18" charset="0"/>
              </a:rPr>
              <a:t>Dimensiones del cambio</a:t>
            </a:r>
            <a:endParaRPr lang="es-ES" sz="2400" b="1"/>
          </a:p>
        </p:txBody>
      </p:sp>
      <p:sp>
        <p:nvSpPr>
          <p:cNvPr id="73736" name="Rectangle 8"/>
          <p:cNvSpPr>
            <a:spLocks noChangeArrowheads="1"/>
          </p:cNvSpPr>
          <p:nvPr/>
        </p:nvSpPr>
        <p:spPr bwMode="auto">
          <a:xfrm>
            <a:off x="979488" y="3376613"/>
            <a:ext cx="3238500" cy="776287"/>
          </a:xfrm>
          <a:prstGeom prst="rect">
            <a:avLst/>
          </a:prstGeom>
          <a:solidFill>
            <a:srgbClr val="FF9900"/>
          </a:solidFill>
          <a:ln w="9525">
            <a:solidFill>
              <a:srgbClr val="000000"/>
            </a:solidFill>
            <a:miter lim="800000"/>
            <a:headEnd/>
            <a:tailEnd/>
          </a:ln>
        </p:spPr>
        <p:txBody>
          <a:bodyPr/>
          <a:lstStyle/>
          <a:p>
            <a:pPr algn="ctr"/>
            <a:r>
              <a:rPr lang="es-ES" sz="2400" b="1">
                <a:latin typeface="Times New Roman" pitchFamily="18" charset="0"/>
              </a:rPr>
              <a:t>Referentes epistemológicos</a:t>
            </a:r>
            <a:endParaRPr lang="es-ES" sz="2400" b="1"/>
          </a:p>
        </p:txBody>
      </p:sp>
      <p:sp>
        <p:nvSpPr>
          <p:cNvPr id="73737" name="Rectangle 9"/>
          <p:cNvSpPr>
            <a:spLocks noChangeArrowheads="1"/>
          </p:cNvSpPr>
          <p:nvPr/>
        </p:nvSpPr>
        <p:spPr bwMode="auto">
          <a:xfrm>
            <a:off x="2989263" y="4652963"/>
            <a:ext cx="3238500" cy="776287"/>
          </a:xfrm>
          <a:prstGeom prst="rect">
            <a:avLst/>
          </a:prstGeom>
          <a:solidFill>
            <a:srgbClr val="33CCCC"/>
          </a:solidFill>
          <a:ln w="9525">
            <a:solidFill>
              <a:srgbClr val="000000"/>
            </a:solidFill>
            <a:miter lim="800000"/>
            <a:headEnd/>
            <a:tailEnd/>
          </a:ln>
        </p:spPr>
        <p:txBody>
          <a:bodyPr/>
          <a:lstStyle/>
          <a:p>
            <a:pPr algn="ctr"/>
            <a:r>
              <a:rPr lang="es-ES" sz="2400" b="1">
                <a:latin typeface="Times New Roman" pitchFamily="18" charset="0"/>
              </a:rPr>
              <a:t>Referentes ontológicos</a:t>
            </a:r>
            <a:endParaRPr lang="es-ES" sz="2400" b="1"/>
          </a:p>
        </p:txBody>
      </p:sp>
      <p:sp>
        <p:nvSpPr>
          <p:cNvPr id="73738" name="Rectangle 10"/>
          <p:cNvSpPr>
            <a:spLocks noChangeArrowheads="1"/>
          </p:cNvSpPr>
          <p:nvPr/>
        </p:nvSpPr>
        <p:spPr bwMode="auto">
          <a:xfrm>
            <a:off x="5364163" y="3376613"/>
            <a:ext cx="3238500" cy="776287"/>
          </a:xfrm>
          <a:prstGeom prst="rect">
            <a:avLst/>
          </a:prstGeom>
          <a:solidFill>
            <a:srgbClr val="FFCC00"/>
          </a:solidFill>
          <a:ln w="9525">
            <a:solidFill>
              <a:srgbClr val="000000"/>
            </a:solidFill>
            <a:miter lim="800000"/>
            <a:headEnd/>
            <a:tailEnd/>
          </a:ln>
        </p:spPr>
        <p:txBody>
          <a:bodyPr/>
          <a:lstStyle/>
          <a:p>
            <a:pPr algn="ctr"/>
            <a:r>
              <a:rPr lang="es-ES" sz="2400" b="1">
                <a:latin typeface="Times New Roman" pitchFamily="18" charset="0"/>
              </a:rPr>
              <a:t>Referentes conceptuales</a:t>
            </a:r>
            <a:endParaRPr lang="es-ES" sz="2400" b="1"/>
          </a:p>
        </p:txBody>
      </p:sp>
      <p:cxnSp>
        <p:nvCxnSpPr>
          <p:cNvPr id="73739" name="AutoShape 11"/>
          <p:cNvCxnSpPr>
            <a:cxnSpLocks noChangeShapeType="1"/>
            <a:stCxn id="73735" idx="2"/>
            <a:endCxn id="73736" idx="0"/>
          </p:cNvCxnSpPr>
          <p:nvPr/>
        </p:nvCxnSpPr>
        <p:spPr bwMode="auto">
          <a:xfrm flipH="1">
            <a:off x="2598738" y="2794000"/>
            <a:ext cx="2011362" cy="582613"/>
          </a:xfrm>
          <a:prstGeom prst="straightConnector1">
            <a:avLst/>
          </a:prstGeom>
          <a:noFill/>
          <a:ln w="9525">
            <a:solidFill>
              <a:srgbClr val="000000"/>
            </a:solidFill>
            <a:round/>
            <a:headEnd/>
            <a:tailEnd type="triangle" w="med" len="med"/>
          </a:ln>
        </p:spPr>
      </p:cxnSp>
      <p:cxnSp>
        <p:nvCxnSpPr>
          <p:cNvPr id="73740" name="AutoShape 12"/>
          <p:cNvCxnSpPr>
            <a:cxnSpLocks noChangeShapeType="1"/>
            <a:stCxn id="73735" idx="2"/>
            <a:endCxn id="73737" idx="0"/>
          </p:cNvCxnSpPr>
          <p:nvPr/>
        </p:nvCxnSpPr>
        <p:spPr bwMode="auto">
          <a:xfrm flipH="1">
            <a:off x="4608513" y="2794000"/>
            <a:ext cx="1587" cy="1858963"/>
          </a:xfrm>
          <a:prstGeom prst="straightConnector1">
            <a:avLst/>
          </a:prstGeom>
          <a:noFill/>
          <a:ln w="9525">
            <a:solidFill>
              <a:srgbClr val="000000"/>
            </a:solidFill>
            <a:round/>
            <a:headEnd/>
            <a:tailEnd type="triangle" w="med" len="med"/>
          </a:ln>
        </p:spPr>
      </p:cxnSp>
      <p:cxnSp>
        <p:nvCxnSpPr>
          <p:cNvPr id="73741" name="AutoShape 13"/>
          <p:cNvCxnSpPr>
            <a:cxnSpLocks noChangeShapeType="1"/>
            <a:stCxn id="73735" idx="2"/>
            <a:endCxn id="73738" idx="0"/>
          </p:cNvCxnSpPr>
          <p:nvPr/>
        </p:nvCxnSpPr>
        <p:spPr bwMode="auto">
          <a:xfrm>
            <a:off x="4610100" y="2794000"/>
            <a:ext cx="2373313" cy="582613"/>
          </a:xfrm>
          <a:prstGeom prst="straightConnector1">
            <a:avLst/>
          </a:prstGeom>
          <a:noFill/>
          <a:ln w="9525">
            <a:solidFill>
              <a:srgbClr val="000000"/>
            </a:solidFill>
            <a:round/>
            <a:headEnd/>
            <a:tailEnd type="triangle" w="med" len="med"/>
          </a:ln>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grpSp>
        <p:nvGrpSpPr>
          <p:cNvPr id="74756" name="Group 4"/>
          <p:cNvGrpSpPr>
            <a:grpSpLocks noChangeAspect="1"/>
          </p:cNvGrpSpPr>
          <p:nvPr/>
        </p:nvGrpSpPr>
        <p:grpSpPr bwMode="auto">
          <a:xfrm>
            <a:off x="395288" y="1284288"/>
            <a:ext cx="7921625" cy="4689475"/>
            <a:chOff x="2446" y="2467"/>
            <a:chExt cx="7200" cy="4320"/>
          </a:xfrm>
        </p:grpSpPr>
        <p:sp>
          <p:nvSpPr>
            <p:cNvPr id="74757" name="AutoShape 5"/>
            <p:cNvSpPr>
              <a:spLocks noChangeAspect="1" noChangeArrowheads="1"/>
            </p:cNvSpPr>
            <p:nvPr/>
          </p:nvSpPr>
          <p:spPr bwMode="auto">
            <a:xfrm>
              <a:off x="2446" y="2467"/>
              <a:ext cx="7200" cy="4320"/>
            </a:xfrm>
            <a:prstGeom prst="rect">
              <a:avLst/>
            </a:prstGeom>
            <a:noFill/>
            <a:ln w="9525">
              <a:noFill/>
              <a:miter lim="800000"/>
              <a:headEnd/>
              <a:tailEnd/>
            </a:ln>
          </p:spPr>
          <p:txBody>
            <a:bodyPr/>
            <a:lstStyle/>
            <a:p>
              <a:endParaRPr lang="es-CO"/>
            </a:p>
          </p:txBody>
        </p:sp>
        <p:grpSp>
          <p:nvGrpSpPr>
            <p:cNvPr id="74758" name="Group 6"/>
            <p:cNvGrpSpPr>
              <a:grpSpLocks/>
            </p:cNvGrpSpPr>
            <p:nvPr/>
          </p:nvGrpSpPr>
          <p:grpSpPr bwMode="auto">
            <a:xfrm>
              <a:off x="2593" y="2914"/>
              <a:ext cx="6906" cy="3575"/>
              <a:chOff x="2593" y="2914"/>
              <a:chExt cx="6906" cy="3575"/>
            </a:xfrm>
          </p:grpSpPr>
          <p:sp>
            <p:nvSpPr>
              <p:cNvPr id="74759" name="Rectangle 7"/>
              <p:cNvSpPr>
                <a:spLocks noChangeArrowheads="1"/>
              </p:cNvSpPr>
              <p:nvPr/>
            </p:nvSpPr>
            <p:spPr bwMode="auto">
              <a:xfrm>
                <a:off x="4797" y="2914"/>
                <a:ext cx="2645" cy="447"/>
              </a:xfrm>
              <a:prstGeom prst="rect">
                <a:avLst/>
              </a:prstGeom>
              <a:solidFill>
                <a:srgbClr val="FFCC00"/>
              </a:solidFill>
              <a:ln w="9525">
                <a:solidFill>
                  <a:srgbClr val="000000"/>
                </a:solidFill>
                <a:miter lim="800000"/>
                <a:headEnd/>
                <a:tailEnd/>
              </a:ln>
            </p:spPr>
            <p:txBody>
              <a:bodyPr/>
              <a:lstStyle/>
              <a:p>
                <a:pPr algn="ctr"/>
                <a:r>
                  <a:rPr lang="es-ES" sz="1600" b="1">
                    <a:latin typeface="Times New Roman" pitchFamily="18" charset="0"/>
                  </a:rPr>
                  <a:t>Referentes epistemológicos</a:t>
                </a:r>
                <a:endParaRPr lang="es-ES" sz="1600" b="1"/>
              </a:p>
            </p:txBody>
          </p:sp>
          <p:sp>
            <p:nvSpPr>
              <p:cNvPr id="74760" name="Rectangle 8"/>
              <p:cNvSpPr>
                <a:spLocks noChangeArrowheads="1"/>
              </p:cNvSpPr>
              <p:nvPr/>
            </p:nvSpPr>
            <p:spPr bwMode="auto">
              <a:xfrm>
                <a:off x="2593" y="3808"/>
                <a:ext cx="2204" cy="596"/>
              </a:xfrm>
              <a:prstGeom prst="rect">
                <a:avLst/>
              </a:prstGeom>
              <a:solidFill>
                <a:srgbClr val="FFCC00"/>
              </a:solidFill>
              <a:ln w="9525">
                <a:solidFill>
                  <a:srgbClr val="000000"/>
                </a:solidFill>
                <a:miter lim="800000"/>
                <a:headEnd/>
                <a:tailEnd/>
              </a:ln>
            </p:spPr>
            <p:txBody>
              <a:bodyPr/>
              <a:lstStyle/>
              <a:p>
                <a:pPr algn="ctr"/>
                <a:r>
                  <a:rPr lang="es-ES" sz="1600" b="1">
                    <a:latin typeface="Times New Roman" pitchFamily="18" charset="0"/>
                  </a:rPr>
                  <a:t>Realismo Ingenuo</a:t>
                </a:r>
                <a:endParaRPr lang="es-ES" sz="1600" b="1"/>
              </a:p>
            </p:txBody>
          </p:sp>
          <p:sp>
            <p:nvSpPr>
              <p:cNvPr id="74761" name="Rectangle 9"/>
              <p:cNvSpPr>
                <a:spLocks noChangeArrowheads="1"/>
              </p:cNvSpPr>
              <p:nvPr/>
            </p:nvSpPr>
            <p:spPr bwMode="auto">
              <a:xfrm>
                <a:off x="4944" y="3808"/>
                <a:ext cx="2204" cy="596"/>
              </a:xfrm>
              <a:prstGeom prst="rect">
                <a:avLst/>
              </a:prstGeom>
              <a:solidFill>
                <a:srgbClr val="FFCC00"/>
              </a:solidFill>
              <a:ln w="9525">
                <a:solidFill>
                  <a:srgbClr val="000000"/>
                </a:solidFill>
                <a:miter lim="800000"/>
                <a:headEnd/>
                <a:tailEnd/>
              </a:ln>
            </p:spPr>
            <p:txBody>
              <a:bodyPr/>
              <a:lstStyle/>
              <a:p>
                <a:pPr algn="ctr"/>
                <a:r>
                  <a:rPr lang="es-ES" sz="1600" b="1">
                    <a:latin typeface="Times New Roman" pitchFamily="18" charset="0"/>
                  </a:rPr>
                  <a:t>Realismo Interpretativo</a:t>
                </a:r>
                <a:endParaRPr lang="es-ES" sz="1600" b="1"/>
              </a:p>
            </p:txBody>
          </p:sp>
          <p:sp>
            <p:nvSpPr>
              <p:cNvPr id="74762" name="Rectangle 10"/>
              <p:cNvSpPr>
                <a:spLocks noChangeArrowheads="1"/>
              </p:cNvSpPr>
              <p:nvPr/>
            </p:nvSpPr>
            <p:spPr bwMode="auto">
              <a:xfrm>
                <a:off x="7295" y="3808"/>
                <a:ext cx="2204" cy="596"/>
              </a:xfrm>
              <a:prstGeom prst="rect">
                <a:avLst/>
              </a:prstGeom>
              <a:solidFill>
                <a:srgbClr val="FFCC00"/>
              </a:solidFill>
              <a:ln w="9525">
                <a:solidFill>
                  <a:srgbClr val="000000"/>
                </a:solidFill>
                <a:miter lim="800000"/>
                <a:headEnd/>
                <a:tailEnd/>
              </a:ln>
            </p:spPr>
            <p:txBody>
              <a:bodyPr/>
              <a:lstStyle/>
              <a:p>
                <a:pPr algn="ctr"/>
                <a:r>
                  <a:rPr lang="es-ES" sz="1600" b="1">
                    <a:latin typeface="Times New Roman" pitchFamily="18" charset="0"/>
                  </a:rPr>
                  <a:t>Constructivismo</a:t>
                </a:r>
                <a:endParaRPr lang="es-ES" sz="1600" b="1"/>
              </a:p>
            </p:txBody>
          </p:sp>
          <p:sp>
            <p:nvSpPr>
              <p:cNvPr id="74763" name="Rectangle 11"/>
              <p:cNvSpPr>
                <a:spLocks noChangeArrowheads="1"/>
              </p:cNvSpPr>
              <p:nvPr/>
            </p:nvSpPr>
            <p:spPr bwMode="auto">
              <a:xfrm>
                <a:off x="2593" y="4850"/>
                <a:ext cx="2204" cy="1490"/>
              </a:xfrm>
              <a:prstGeom prst="rect">
                <a:avLst/>
              </a:prstGeom>
              <a:solidFill>
                <a:srgbClr val="FFCC00"/>
              </a:solidFill>
              <a:ln w="9525">
                <a:solidFill>
                  <a:srgbClr val="000000"/>
                </a:solidFill>
                <a:miter lim="800000"/>
                <a:headEnd/>
                <a:tailEnd/>
              </a:ln>
            </p:spPr>
            <p:txBody>
              <a:bodyPr/>
              <a:lstStyle/>
              <a:p>
                <a:pPr algn="just"/>
                <a:r>
                  <a:rPr lang="es-ES" sz="1600" b="1">
                    <a:latin typeface="Times New Roman" pitchFamily="18" charset="0"/>
                  </a:rPr>
                  <a:t>La realidad es tal como la vemos. Lo que no se percibe, no se concibe.</a:t>
                </a:r>
                <a:endParaRPr lang="es-ES" sz="1600" b="1"/>
              </a:p>
            </p:txBody>
          </p:sp>
          <p:sp>
            <p:nvSpPr>
              <p:cNvPr id="74764" name="Rectangle 12"/>
              <p:cNvSpPr>
                <a:spLocks noChangeArrowheads="1"/>
              </p:cNvSpPr>
              <p:nvPr/>
            </p:nvSpPr>
            <p:spPr bwMode="auto">
              <a:xfrm>
                <a:off x="4944" y="4850"/>
                <a:ext cx="2204" cy="1639"/>
              </a:xfrm>
              <a:prstGeom prst="rect">
                <a:avLst/>
              </a:prstGeom>
              <a:solidFill>
                <a:srgbClr val="FFCC00"/>
              </a:solidFill>
              <a:ln w="9525">
                <a:solidFill>
                  <a:srgbClr val="000000"/>
                </a:solidFill>
                <a:miter lim="800000"/>
                <a:headEnd/>
                <a:tailEnd/>
              </a:ln>
            </p:spPr>
            <p:txBody>
              <a:bodyPr/>
              <a:lstStyle/>
              <a:p>
                <a:pPr algn="just"/>
                <a:r>
                  <a:rPr lang="es-ES" sz="1400" b="1">
                    <a:latin typeface="Times New Roman" pitchFamily="18" charset="0"/>
                  </a:rPr>
                  <a:t>La realidad existe y tiene sus propiedades, aunque no siempre podamos conocerla directamente. Mediante la ciencia y la técnica, podemos saber cómo es realmente.</a:t>
                </a:r>
                <a:endParaRPr lang="es-ES" sz="1400" b="1"/>
              </a:p>
            </p:txBody>
          </p:sp>
          <p:sp>
            <p:nvSpPr>
              <p:cNvPr id="74765" name="Rectangle 13"/>
              <p:cNvSpPr>
                <a:spLocks noChangeArrowheads="1"/>
              </p:cNvSpPr>
              <p:nvPr/>
            </p:nvSpPr>
            <p:spPr bwMode="auto">
              <a:xfrm>
                <a:off x="7295" y="4850"/>
                <a:ext cx="2204" cy="1639"/>
              </a:xfrm>
              <a:prstGeom prst="rect">
                <a:avLst/>
              </a:prstGeom>
              <a:solidFill>
                <a:srgbClr val="FFCC00"/>
              </a:solidFill>
              <a:ln w="9525">
                <a:solidFill>
                  <a:srgbClr val="000000"/>
                </a:solidFill>
                <a:miter lim="800000"/>
                <a:headEnd/>
                <a:tailEnd/>
              </a:ln>
            </p:spPr>
            <p:txBody>
              <a:bodyPr/>
              <a:lstStyle/>
              <a:p>
                <a:pPr algn="just"/>
                <a:r>
                  <a:rPr lang="es-ES" sz="1600" b="1">
                    <a:latin typeface="Times New Roman" pitchFamily="18" charset="0"/>
                  </a:rPr>
                  <a:t>El conocimiento es una construcción que nos proporciona modelos alternativos para interpretar la realidad. Estos modelos no son parte de la realidad.</a:t>
                </a:r>
                <a:endParaRPr lang="es-ES" sz="1600" b="1"/>
              </a:p>
            </p:txBody>
          </p:sp>
        </p:grpSp>
        <p:cxnSp>
          <p:nvCxnSpPr>
            <p:cNvPr id="74766" name="AutoShape 14"/>
            <p:cNvCxnSpPr>
              <a:cxnSpLocks noChangeShapeType="1"/>
              <a:stCxn id="74759" idx="2"/>
              <a:endCxn id="74760" idx="0"/>
            </p:cNvCxnSpPr>
            <p:nvPr/>
          </p:nvCxnSpPr>
          <p:spPr bwMode="auto">
            <a:xfrm flipH="1">
              <a:off x="3695" y="3361"/>
              <a:ext cx="2424" cy="447"/>
            </a:xfrm>
            <a:prstGeom prst="straightConnector1">
              <a:avLst/>
            </a:prstGeom>
            <a:noFill/>
            <a:ln w="9525">
              <a:solidFill>
                <a:srgbClr val="000000"/>
              </a:solidFill>
              <a:round/>
              <a:headEnd/>
              <a:tailEnd type="triangle" w="med" len="med"/>
            </a:ln>
          </p:spPr>
        </p:cxnSp>
        <p:cxnSp>
          <p:nvCxnSpPr>
            <p:cNvPr id="74767" name="AutoShape 15"/>
            <p:cNvCxnSpPr>
              <a:cxnSpLocks noChangeShapeType="1"/>
              <a:stCxn id="74759" idx="2"/>
              <a:endCxn id="74761" idx="0"/>
            </p:cNvCxnSpPr>
            <p:nvPr/>
          </p:nvCxnSpPr>
          <p:spPr bwMode="auto">
            <a:xfrm flipH="1">
              <a:off x="6046" y="3361"/>
              <a:ext cx="73" cy="447"/>
            </a:xfrm>
            <a:prstGeom prst="straightConnector1">
              <a:avLst/>
            </a:prstGeom>
            <a:noFill/>
            <a:ln w="9525">
              <a:solidFill>
                <a:srgbClr val="000000"/>
              </a:solidFill>
              <a:round/>
              <a:headEnd/>
              <a:tailEnd type="triangle" w="med" len="med"/>
            </a:ln>
          </p:spPr>
        </p:cxnSp>
        <p:cxnSp>
          <p:nvCxnSpPr>
            <p:cNvPr id="74768" name="AutoShape 16"/>
            <p:cNvCxnSpPr>
              <a:cxnSpLocks noChangeShapeType="1"/>
              <a:stCxn id="74759" idx="2"/>
              <a:endCxn id="74762" idx="0"/>
            </p:cNvCxnSpPr>
            <p:nvPr/>
          </p:nvCxnSpPr>
          <p:spPr bwMode="auto">
            <a:xfrm>
              <a:off x="6119" y="3361"/>
              <a:ext cx="2278" cy="447"/>
            </a:xfrm>
            <a:prstGeom prst="straightConnector1">
              <a:avLst/>
            </a:prstGeom>
            <a:noFill/>
            <a:ln w="9525">
              <a:solidFill>
                <a:srgbClr val="000000"/>
              </a:solidFill>
              <a:round/>
              <a:headEnd/>
              <a:tailEnd type="triangle" w="med" len="med"/>
            </a:ln>
          </p:spPr>
        </p:cxnSp>
        <p:cxnSp>
          <p:nvCxnSpPr>
            <p:cNvPr id="74769" name="AutoShape 17"/>
            <p:cNvCxnSpPr>
              <a:cxnSpLocks noChangeShapeType="1"/>
              <a:stCxn id="74760" idx="2"/>
              <a:endCxn id="74763" idx="0"/>
            </p:cNvCxnSpPr>
            <p:nvPr/>
          </p:nvCxnSpPr>
          <p:spPr bwMode="auto">
            <a:xfrm>
              <a:off x="3695" y="4404"/>
              <a:ext cx="1" cy="446"/>
            </a:xfrm>
            <a:prstGeom prst="straightConnector1">
              <a:avLst/>
            </a:prstGeom>
            <a:noFill/>
            <a:ln w="9525">
              <a:solidFill>
                <a:srgbClr val="000000"/>
              </a:solidFill>
              <a:round/>
              <a:headEnd/>
              <a:tailEnd type="triangle" w="med" len="med"/>
            </a:ln>
          </p:spPr>
        </p:cxnSp>
        <p:cxnSp>
          <p:nvCxnSpPr>
            <p:cNvPr id="74770" name="AutoShape 18"/>
            <p:cNvCxnSpPr>
              <a:cxnSpLocks noChangeShapeType="1"/>
              <a:stCxn id="74761" idx="2"/>
              <a:endCxn id="74764" idx="0"/>
            </p:cNvCxnSpPr>
            <p:nvPr/>
          </p:nvCxnSpPr>
          <p:spPr bwMode="auto">
            <a:xfrm>
              <a:off x="6046" y="4404"/>
              <a:ext cx="1" cy="446"/>
            </a:xfrm>
            <a:prstGeom prst="straightConnector1">
              <a:avLst/>
            </a:prstGeom>
            <a:noFill/>
            <a:ln w="9525">
              <a:solidFill>
                <a:srgbClr val="000000"/>
              </a:solidFill>
              <a:round/>
              <a:headEnd/>
              <a:tailEnd type="triangle" w="med" len="med"/>
            </a:ln>
          </p:spPr>
        </p:cxnSp>
        <p:cxnSp>
          <p:nvCxnSpPr>
            <p:cNvPr id="74771" name="AutoShape 19"/>
            <p:cNvCxnSpPr>
              <a:cxnSpLocks noChangeShapeType="1"/>
              <a:stCxn id="74762" idx="2"/>
              <a:endCxn id="74765" idx="0"/>
            </p:cNvCxnSpPr>
            <p:nvPr/>
          </p:nvCxnSpPr>
          <p:spPr bwMode="auto">
            <a:xfrm>
              <a:off x="8397" y="4404"/>
              <a:ext cx="1" cy="446"/>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grpSp>
        <p:nvGrpSpPr>
          <p:cNvPr id="75780" name="Group 4"/>
          <p:cNvGrpSpPr>
            <a:grpSpLocks noChangeAspect="1"/>
          </p:cNvGrpSpPr>
          <p:nvPr/>
        </p:nvGrpSpPr>
        <p:grpSpPr bwMode="auto">
          <a:xfrm>
            <a:off x="827088" y="1260475"/>
            <a:ext cx="7777162" cy="4603750"/>
            <a:chOff x="2446" y="5242"/>
            <a:chExt cx="7200" cy="4320"/>
          </a:xfrm>
        </p:grpSpPr>
        <p:sp>
          <p:nvSpPr>
            <p:cNvPr id="75781" name="AutoShape 5"/>
            <p:cNvSpPr>
              <a:spLocks noChangeAspect="1" noChangeArrowheads="1"/>
            </p:cNvSpPr>
            <p:nvPr/>
          </p:nvSpPr>
          <p:spPr bwMode="auto">
            <a:xfrm>
              <a:off x="2446" y="5242"/>
              <a:ext cx="7200" cy="4320"/>
            </a:xfrm>
            <a:prstGeom prst="rect">
              <a:avLst/>
            </a:prstGeom>
            <a:noFill/>
            <a:ln w="9525">
              <a:noFill/>
              <a:miter lim="800000"/>
              <a:headEnd/>
              <a:tailEnd/>
            </a:ln>
          </p:spPr>
          <p:txBody>
            <a:bodyPr/>
            <a:lstStyle/>
            <a:p>
              <a:endParaRPr lang="es-CO"/>
            </a:p>
          </p:txBody>
        </p:sp>
        <p:sp>
          <p:nvSpPr>
            <p:cNvPr id="75782" name="Rectangle 6"/>
            <p:cNvSpPr>
              <a:spLocks noChangeArrowheads="1"/>
            </p:cNvSpPr>
            <p:nvPr/>
          </p:nvSpPr>
          <p:spPr bwMode="auto">
            <a:xfrm>
              <a:off x="4797" y="5689"/>
              <a:ext cx="2498" cy="596"/>
            </a:xfrm>
            <a:prstGeom prst="rect">
              <a:avLst/>
            </a:prstGeom>
            <a:solidFill>
              <a:srgbClr val="33CCCC"/>
            </a:solidFill>
            <a:ln w="9525">
              <a:solidFill>
                <a:srgbClr val="000000"/>
              </a:solidFill>
              <a:miter lim="800000"/>
              <a:headEnd/>
              <a:tailEnd/>
            </a:ln>
          </p:spPr>
          <p:txBody>
            <a:bodyPr/>
            <a:lstStyle/>
            <a:p>
              <a:pPr algn="ctr"/>
              <a:r>
                <a:rPr lang="es-ES" sz="1600" b="1">
                  <a:latin typeface="Times New Roman" pitchFamily="18" charset="0"/>
                </a:rPr>
                <a:t>Referentes Ontológicos</a:t>
              </a:r>
              <a:endParaRPr lang="es-ES" sz="1600" b="1"/>
            </a:p>
          </p:txBody>
        </p:sp>
        <p:sp>
          <p:nvSpPr>
            <p:cNvPr id="75783" name="Rectangle 7"/>
            <p:cNvSpPr>
              <a:spLocks noChangeArrowheads="1"/>
            </p:cNvSpPr>
            <p:nvPr/>
          </p:nvSpPr>
          <p:spPr bwMode="auto">
            <a:xfrm>
              <a:off x="2593" y="6732"/>
              <a:ext cx="2204" cy="596"/>
            </a:xfrm>
            <a:prstGeom prst="rect">
              <a:avLst/>
            </a:prstGeom>
            <a:solidFill>
              <a:srgbClr val="33CCCC"/>
            </a:solidFill>
            <a:ln w="9525">
              <a:solidFill>
                <a:srgbClr val="000000"/>
              </a:solidFill>
              <a:miter lim="800000"/>
              <a:headEnd/>
              <a:tailEnd/>
            </a:ln>
          </p:spPr>
          <p:txBody>
            <a:bodyPr/>
            <a:lstStyle/>
            <a:p>
              <a:pPr algn="ctr"/>
              <a:r>
                <a:rPr lang="es-ES" sz="1600" b="1">
                  <a:latin typeface="Times New Roman" pitchFamily="18" charset="0"/>
                </a:rPr>
                <a:t>Estados</a:t>
              </a:r>
              <a:endParaRPr lang="es-ES" sz="1600" b="1"/>
            </a:p>
          </p:txBody>
        </p:sp>
        <p:sp>
          <p:nvSpPr>
            <p:cNvPr id="75784" name="Rectangle 8"/>
            <p:cNvSpPr>
              <a:spLocks noChangeArrowheads="1"/>
            </p:cNvSpPr>
            <p:nvPr/>
          </p:nvSpPr>
          <p:spPr bwMode="auto">
            <a:xfrm>
              <a:off x="7295" y="6732"/>
              <a:ext cx="2204" cy="596"/>
            </a:xfrm>
            <a:prstGeom prst="rect">
              <a:avLst/>
            </a:prstGeom>
            <a:solidFill>
              <a:srgbClr val="33CCCC"/>
            </a:solidFill>
            <a:ln w="9525">
              <a:solidFill>
                <a:srgbClr val="000000"/>
              </a:solidFill>
              <a:miter lim="800000"/>
              <a:headEnd/>
              <a:tailEnd/>
            </a:ln>
          </p:spPr>
          <p:txBody>
            <a:bodyPr/>
            <a:lstStyle/>
            <a:p>
              <a:pPr algn="ctr"/>
              <a:r>
                <a:rPr lang="es-ES" sz="1600" b="1">
                  <a:latin typeface="Times New Roman" pitchFamily="18" charset="0"/>
                </a:rPr>
                <a:t>Sistemas</a:t>
              </a:r>
              <a:endParaRPr lang="es-ES" sz="1600" b="1"/>
            </a:p>
          </p:txBody>
        </p:sp>
        <p:sp>
          <p:nvSpPr>
            <p:cNvPr id="75785" name="Rectangle 9"/>
            <p:cNvSpPr>
              <a:spLocks noChangeArrowheads="1"/>
            </p:cNvSpPr>
            <p:nvPr/>
          </p:nvSpPr>
          <p:spPr bwMode="auto">
            <a:xfrm>
              <a:off x="4944" y="6732"/>
              <a:ext cx="2204" cy="597"/>
            </a:xfrm>
            <a:prstGeom prst="rect">
              <a:avLst/>
            </a:prstGeom>
            <a:solidFill>
              <a:srgbClr val="33CCCC"/>
            </a:solidFill>
            <a:ln w="9525">
              <a:solidFill>
                <a:srgbClr val="000000"/>
              </a:solidFill>
              <a:miter lim="800000"/>
              <a:headEnd/>
              <a:tailEnd/>
            </a:ln>
          </p:spPr>
          <p:txBody>
            <a:bodyPr/>
            <a:lstStyle/>
            <a:p>
              <a:pPr algn="ctr"/>
              <a:r>
                <a:rPr lang="es-ES" sz="1600" b="1">
                  <a:latin typeface="Times New Roman" pitchFamily="18" charset="0"/>
                </a:rPr>
                <a:t>Procesos</a:t>
              </a:r>
              <a:endParaRPr lang="es-ES" sz="1600" b="1"/>
            </a:p>
          </p:txBody>
        </p:sp>
        <p:sp>
          <p:nvSpPr>
            <p:cNvPr id="75786" name="Rectangle 10"/>
            <p:cNvSpPr>
              <a:spLocks noChangeArrowheads="1"/>
            </p:cNvSpPr>
            <p:nvPr/>
          </p:nvSpPr>
          <p:spPr bwMode="auto">
            <a:xfrm>
              <a:off x="2593" y="7625"/>
              <a:ext cx="2204" cy="1043"/>
            </a:xfrm>
            <a:prstGeom prst="rect">
              <a:avLst/>
            </a:prstGeom>
            <a:solidFill>
              <a:srgbClr val="33CCCC"/>
            </a:solidFill>
            <a:ln w="9525">
              <a:solidFill>
                <a:srgbClr val="000000"/>
              </a:solidFill>
              <a:miter lim="800000"/>
              <a:headEnd/>
              <a:tailEnd/>
            </a:ln>
          </p:spPr>
          <p:txBody>
            <a:bodyPr/>
            <a:lstStyle/>
            <a:p>
              <a:pPr algn="ctr"/>
              <a:r>
                <a:rPr lang="es-ES" sz="1600" b="1">
                  <a:latin typeface="Times New Roman" pitchFamily="18" charset="0"/>
                </a:rPr>
                <a:t>Interpretación del mundo en términos de estados de la materia desconectados entre sí </a:t>
              </a:r>
              <a:endParaRPr lang="es-ES" sz="1600" b="1"/>
            </a:p>
          </p:txBody>
        </p:sp>
        <p:sp>
          <p:nvSpPr>
            <p:cNvPr id="75787" name="Rectangle 11"/>
            <p:cNvSpPr>
              <a:spLocks noChangeArrowheads="1"/>
            </p:cNvSpPr>
            <p:nvPr/>
          </p:nvSpPr>
          <p:spPr bwMode="auto">
            <a:xfrm>
              <a:off x="4944" y="7625"/>
              <a:ext cx="2204" cy="1341"/>
            </a:xfrm>
            <a:prstGeom prst="rect">
              <a:avLst/>
            </a:prstGeom>
            <a:solidFill>
              <a:srgbClr val="33CCCC"/>
            </a:solidFill>
            <a:ln w="9525">
              <a:solidFill>
                <a:srgbClr val="000000"/>
              </a:solidFill>
              <a:miter lim="800000"/>
              <a:headEnd/>
              <a:tailEnd/>
            </a:ln>
          </p:spPr>
          <p:txBody>
            <a:bodyPr/>
            <a:lstStyle/>
            <a:p>
              <a:pPr algn="ctr"/>
              <a:r>
                <a:rPr lang="es-ES" sz="1400" b="1">
                  <a:latin typeface="Times New Roman" pitchFamily="18" charset="0"/>
                </a:rPr>
                <a:t>Los fenómenos se interpretan como una sucesión de hechos relacionados entre sí mediante ciertos procesos. </a:t>
              </a:r>
              <a:endParaRPr lang="es-ES" sz="1400" b="1"/>
            </a:p>
          </p:txBody>
        </p:sp>
        <p:sp>
          <p:nvSpPr>
            <p:cNvPr id="75788" name="Rectangle 12"/>
            <p:cNvSpPr>
              <a:spLocks noChangeArrowheads="1"/>
            </p:cNvSpPr>
            <p:nvPr/>
          </p:nvSpPr>
          <p:spPr bwMode="auto">
            <a:xfrm>
              <a:off x="7295" y="7625"/>
              <a:ext cx="2204" cy="1341"/>
            </a:xfrm>
            <a:prstGeom prst="rect">
              <a:avLst/>
            </a:prstGeom>
            <a:solidFill>
              <a:srgbClr val="33CCCC"/>
            </a:solidFill>
            <a:ln w="9525">
              <a:solidFill>
                <a:srgbClr val="000000"/>
              </a:solidFill>
              <a:miter lim="800000"/>
              <a:headEnd/>
              <a:tailEnd/>
            </a:ln>
          </p:spPr>
          <p:txBody>
            <a:bodyPr/>
            <a:lstStyle/>
            <a:p>
              <a:pPr algn="ctr"/>
              <a:r>
                <a:rPr lang="es-ES" sz="1600" b="1">
                  <a:latin typeface="Times New Roman" pitchFamily="18" charset="0"/>
                </a:rPr>
                <a:t>Los fenómenos se interpretan a partir del conjunto de relaciones complejas que forman parte de un sistema</a:t>
              </a:r>
              <a:endParaRPr lang="es-ES" sz="1600" b="1"/>
            </a:p>
          </p:txBody>
        </p:sp>
        <p:cxnSp>
          <p:nvCxnSpPr>
            <p:cNvPr id="75789" name="AutoShape 13"/>
            <p:cNvCxnSpPr>
              <a:cxnSpLocks noChangeShapeType="1"/>
              <a:stCxn id="75782" idx="2"/>
              <a:endCxn id="75783" idx="0"/>
            </p:cNvCxnSpPr>
            <p:nvPr/>
          </p:nvCxnSpPr>
          <p:spPr bwMode="auto">
            <a:xfrm flipH="1">
              <a:off x="3695" y="6285"/>
              <a:ext cx="2351" cy="447"/>
            </a:xfrm>
            <a:prstGeom prst="straightConnector1">
              <a:avLst/>
            </a:prstGeom>
            <a:noFill/>
            <a:ln w="9525">
              <a:solidFill>
                <a:srgbClr val="000000"/>
              </a:solidFill>
              <a:round/>
              <a:headEnd/>
              <a:tailEnd type="triangle" w="med" len="med"/>
            </a:ln>
          </p:spPr>
        </p:cxnSp>
        <p:cxnSp>
          <p:nvCxnSpPr>
            <p:cNvPr id="75790" name="AutoShape 14"/>
            <p:cNvCxnSpPr>
              <a:cxnSpLocks noChangeShapeType="1"/>
              <a:stCxn id="75782" idx="2"/>
              <a:endCxn id="75785" idx="0"/>
            </p:cNvCxnSpPr>
            <p:nvPr/>
          </p:nvCxnSpPr>
          <p:spPr bwMode="auto">
            <a:xfrm>
              <a:off x="6046" y="6285"/>
              <a:ext cx="1" cy="447"/>
            </a:xfrm>
            <a:prstGeom prst="straightConnector1">
              <a:avLst/>
            </a:prstGeom>
            <a:noFill/>
            <a:ln w="9525">
              <a:solidFill>
                <a:srgbClr val="000000"/>
              </a:solidFill>
              <a:round/>
              <a:headEnd/>
              <a:tailEnd type="triangle" w="med" len="med"/>
            </a:ln>
          </p:spPr>
        </p:cxnSp>
        <p:cxnSp>
          <p:nvCxnSpPr>
            <p:cNvPr id="75791" name="AutoShape 15"/>
            <p:cNvCxnSpPr>
              <a:cxnSpLocks noChangeShapeType="1"/>
              <a:stCxn id="75782" idx="2"/>
              <a:endCxn id="75784" idx="0"/>
            </p:cNvCxnSpPr>
            <p:nvPr/>
          </p:nvCxnSpPr>
          <p:spPr bwMode="auto">
            <a:xfrm>
              <a:off x="6046" y="6285"/>
              <a:ext cx="2351" cy="447"/>
            </a:xfrm>
            <a:prstGeom prst="straightConnector1">
              <a:avLst/>
            </a:prstGeom>
            <a:noFill/>
            <a:ln w="9525">
              <a:solidFill>
                <a:srgbClr val="000000"/>
              </a:solidFill>
              <a:round/>
              <a:headEnd/>
              <a:tailEnd type="triangle" w="med" len="med"/>
            </a:ln>
          </p:spPr>
        </p:cxnSp>
        <p:cxnSp>
          <p:nvCxnSpPr>
            <p:cNvPr id="75792" name="AutoShape 16"/>
            <p:cNvCxnSpPr>
              <a:cxnSpLocks noChangeShapeType="1"/>
              <a:stCxn id="75783" idx="2"/>
              <a:endCxn id="75786" idx="0"/>
            </p:cNvCxnSpPr>
            <p:nvPr/>
          </p:nvCxnSpPr>
          <p:spPr bwMode="auto">
            <a:xfrm>
              <a:off x="3695" y="7328"/>
              <a:ext cx="1" cy="297"/>
            </a:xfrm>
            <a:prstGeom prst="straightConnector1">
              <a:avLst/>
            </a:prstGeom>
            <a:noFill/>
            <a:ln w="9525">
              <a:solidFill>
                <a:srgbClr val="000000"/>
              </a:solidFill>
              <a:round/>
              <a:headEnd/>
              <a:tailEnd type="triangle" w="med" len="med"/>
            </a:ln>
          </p:spPr>
        </p:cxnSp>
        <p:cxnSp>
          <p:nvCxnSpPr>
            <p:cNvPr id="75793" name="AutoShape 17"/>
            <p:cNvCxnSpPr>
              <a:cxnSpLocks noChangeShapeType="1"/>
              <a:stCxn id="75785" idx="2"/>
              <a:endCxn id="75787" idx="0"/>
            </p:cNvCxnSpPr>
            <p:nvPr/>
          </p:nvCxnSpPr>
          <p:spPr bwMode="auto">
            <a:xfrm>
              <a:off x="6046" y="7329"/>
              <a:ext cx="1" cy="296"/>
            </a:xfrm>
            <a:prstGeom prst="straightConnector1">
              <a:avLst/>
            </a:prstGeom>
            <a:noFill/>
            <a:ln w="9525">
              <a:solidFill>
                <a:srgbClr val="000000"/>
              </a:solidFill>
              <a:round/>
              <a:headEnd/>
              <a:tailEnd type="triangle" w="med" len="med"/>
            </a:ln>
          </p:spPr>
        </p:cxnSp>
        <p:cxnSp>
          <p:nvCxnSpPr>
            <p:cNvPr id="75794" name="AutoShape 18"/>
            <p:cNvCxnSpPr>
              <a:cxnSpLocks noChangeShapeType="1"/>
              <a:stCxn id="75784" idx="2"/>
              <a:endCxn id="75788" idx="0"/>
            </p:cNvCxnSpPr>
            <p:nvPr/>
          </p:nvCxnSpPr>
          <p:spPr bwMode="auto">
            <a:xfrm>
              <a:off x="8397" y="7328"/>
              <a:ext cx="1" cy="297"/>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77843" name="Rectangle 19"/>
          <p:cNvSpPr>
            <a:spLocks noChangeArrowheads="1"/>
          </p:cNvSpPr>
          <p:nvPr/>
        </p:nvSpPr>
        <p:spPr bwMode="auto">
          <a:xfrm>
            <a:off x="0" y="457200"/>
            <a:ext cx="9144000" cy="0"/>
          </a:xfrm>
          <a:prstGeom prst="rect">
            <a:avLst/>
          </a:prstGeom>
          <a:noFill/>
          <a:ln w="9525">
            <a:noFill/>
            <a:miter lim="800000"/>
            <a:headEnd/>
            <a:tailEnd/>
          </a:ln>
          <a:effectLst/>
        </p:spPr>
        <p:txBody>
          <a:bodyPr wrap="none" anchor="ctr">
            <a:spAutoFit/>
          </a:bodyPr>
          <a:lstStyle/>
          <a:p>
            <a:endParaRPr lang="es-CO"/>
          </a:p>
        </p:txBody>
      </p:sp>
      <p:grpSp>
        <p:nvGrpSpPr>
          <p:cNvPr id="77828" name="Group 4"/>
          <p:cNvGrpSpPr>
            <a:grpSpLocks noChangeAspect="1"/>
          </p:cNvGrpSpPr>
          <p:nvPr/>
        </p:nvGrpSpPr>
        <p:grpSpPr bwMode="auto">
          <a:xfrm>
            <a:off x="1258888" y="549275"/>
            <a:ext cx="6851650" cy="7272338"/>
            <a:chOff x="2446" y="2137"/>
            <a:chExt cx="7200" cy="7746"/>
          </a:xfrm>
        </p:grpSpPr>
        <p:sp>
          <p:nvSpPr>
            <p:cNvPr id="77842" name="AutoShape 18"/>
            <p:cNvSpPr>
              <a:spLocks noChangeAspect="1" noChangeArrowheads="1" noTextEdit="1"/>
            </p:cNvSpPr>
            <p:nvPr/>
          </p:nvSpPr>
          <p:spPr bwMode="auto">
            <a:xfrm>
              <a:off x="2446" y="2137"/>
              <a:ext cx="7200" cy="7746"/>
            </a:xfrm>
            <a:prstGeom prst="rect">
              <a:avLst/>
            </a:prstGeom>
            <a:noFill/>
          </p:spPr>
          <p:txBody>
            <a:bodyPr/>
            <a:lstStyle/>
            <a:p>
              <a:endParaRPr lang="es-CO"/>
            </a:p>
          </p:txBody>
        </p:sp>
        <p:sp>
          <p:nvSpPr>
            <p:cNvPr id="77841" name="Rectangle 17"/>
            <p:cNvSpPr>
              <a:spLocks noChangeArrowheads="1"/>
            </p:cNvSpPr>
            <p:nvPr/>
          </p:nvSpPr>
          <p:spPr bwMode="auto">
            <a:xfrm>
              <a:off x="4944" y="2584"/>
              <a:ext cx="2351" cy="596"/>
            </a:xfrm>
            <a:prstGeom prst="rect">
              <a:avLst/>
            </a:prstGeom>
            <a:solidFill>
              <a:srgbClr val="FFCC00"/>
            </a:solidFill>
            <a:ln w="9525">
              <a:solidFill>
                <a:srgbClr val="000000"/>
              </a:solidFill>
              <a:miter lim="800000"/>
              <a:headEnd/>
              <a:tailEnd/>
            </a:ln>
          </p:spPr>
          <p:txBody>
            <a:bodyPr/>
            <a:lstStyle/>
            <a:p>
              <a:pPr algn="ctr"/>
              <a:r>
                <a:rPr lang="es-ES" sz="1600" b="1">
                  <a:cs typeface="Times New Roman" pitchFamily="18" charset="0"/>
                </a:rPr>
                <a:t>Referentes conceptuales</a:t>
              </a:r>
              <a:endParaRPr lang="es-ES" sz="1600" b="1"/>
            </a:p>
          </p:txBody>
        </p:sp>
        <p:sp>
          <p:nvSpPr>
            <p:cNvPr id="77840" name="Rectangle 16"/>
            <p:cNvSpPr>
              <a:spLocks noChangeArrowheads="1"/>
            </p:cNvSpPr>
            <p:nvPr/>
          </p:nvSpPr>
          <p:spPr bwMode="auto">
            <a:xfrm>
              <a:off x="2593" y="3478"/>
              <a:ext cx="2204" cy="1489"/>
            </a:xfrm>
            <a:prstGeom prst="rect">
              <a:avLst/>
            </a:prstGeom>
            <a:solidFill>
              <a:srgbClr val="FFCC00"/>
            </a:solidFill>
            <a:ln w="9525">
              <a:solidFill>
                <a:srgbClr val="000000"/>
              </a:solidFill>
              <a:miter lim="800000"/>
              <a:headEnd/>
              <a:tailEnd/>
            </a:ln>
          </p:spPr>
          <p:txBody>
            <a:bodyPr/>
            <a:lstStyle/>
            <a:p>
              <a:pPr algn="ctr"/>
              <a:r>
                <a:rPr lang="es-ES" sz="1200" b="1">
                  <a:cs typeface="Times New Roman" pitchFamily="18" charset="0"/>
                </a:rPr>
                <a:t>Hechos o Datos: </a:t>
              </a:r>
              <a:endParaRPr lang="es-ES" sz="1200" b="1"/>
            </a:p>
            <a:p>
              <a:pPr algn="ctr" eaLnBrk="0" hangingPunct="0"/>
              <a:r>
                <a:rPr lang="es-ES" sz="1200" b="1">
                  <a:cs typeface="Times New Roman" pitchFamily="18" charset="0"/>
                </a:rPr>
                <a:t>Los fenómenos y hechos se describen en función de las propiedades y cambios observables</a:t>
              </a:r>
              <a:endParaRPr lang="es-ES" sz="1200" b="1"/>
            </a:p>
          </p:txBody>
        </p:sp>
        <p:sp>
          <p:nvSpPr>
            <p:cNvPr id="77839" name="Rectangle 15"/>
            <p:cNvSpPr>
              <a:spLocks noChangeArrowheads="1"/>
            </p:cNvSpPr>
            <p:nvPr/>
          </p:nvSpPr>
          <p:spPr bwMode="auto">
            <a:xfrm>
              <a:off x="4944" y="3478"/>
              <a:ext cx="2204" cy="1489"/>
            </a:xfrm>
            <a:prstGeom prst="rect">
              <a:avLst/>
            </a:prstGeom>
            <a:solidFill>
              <a:srgbClr val="FFCC00"/>
            </a:solidFill>
            <a:ln w="9525">
              <a:solidFill>
                <a:srgbClr val="000000"/>
              </a:solidFill>
              <a:miter lim="800000"/>
              <a:headEnd/>
              <a:tailEnd/>
            </a:ln>
          </p:spPr>
          <p:txBody>
            <a:bodyPr/>
            <a:lstStyle/>
            <a:p>
              <a:pPr algn="ctr"/>
              <a:r>
                <a:rPr lang="es-ES" sz="1200" b="1">
                  <a:cs typeface="Times New Roman" pitchFamily="18" charset="0"/>
                </a:rPr>
                <a:t>Causalidad lineal:</a:t>
              </a:r>
              <a:endParaRPr lang="es-ES" sz="1200" b="1"/>
            </a:p>
            <a:p>
              <a:pPr algn="ctr" eaLnBrk="0" hangingPunct="0"/>
              <a:r>
                <a:rPr lang="es-ES" sz="1200" b="1">
                  <a:cs typeface="Times New Roman" pitchFamily="18" charset="0"/>
                </a:rPr>
                <a:t>Los fenómenos se explican mediante relaciones causales simples que evolucionan a distintos grados de complejidad</a:t>
              </a:r>
              <a:endParaRPr lang="es-ES" sz="1200" b="1"/>
            </a:p>
          </p:txBody>
        </p:sp>
        <p:sp>
          <p:nvSpPr>
            <p:cNvPr id="77838" name="Rectangle 14"/>
            <p:cNvSpPr>
              <a:spLocks noChangeArrowheads="1"/>
            </p:cNvSpPr>
            <p:nvPr/>
          </p:nvSpPr>
          <p:spPr bwMode="auto">
            <a:xfrm>
              <a:off x="7295" y="3478"/>
              <a:ext cx="2204" cy="1489"/>
            </a:xfrm>
            <a:prstGeom prst="rect">
              <a:avLst/>
            </a:prstGeom>
            <a:solidFill>
              <a:srgbClr val="FFCC00"/>
            </a:solidFill>
            <a:ln w="9525">
              <a:solidFill>
                <a:srgbClr val="000000"/>
              </a:solidFill>
              <a:miter lim="800000"/>
              <a:headEnd/>
              <a:tailEnd/>
            </a:ln>
          </p:spPr>
          <p:txBody>
            <a:bodyPr/>
            <a:lstStyle/>
            <a:p>
              <a:pPr algn="ctr"/>
              <a:r>
                <a:rPr lang="es-ES" sz="1200" b="1">
                  <a:cs typeface="Times New Roman" pitchFamily="18" charset="0"/>
                </a:rPr>
                <a:t>Interacción:</a:t>
              </a:r>
              <a:endParaRPr lang="es-ES" sz="1200" b="1"/>
            </a:p>
            <a:p>
              <a:pPr algn="ctr" eaLnBrk="0" hangingPunct="0"/>
              <a:r>
                <a:rPr lang="es-ES" sz="1200" b="1">
                  <a:cs typeface="Times New Roman" pitchFamily="18" charset="0"/>
                </a:rPr>
                <a:t>Las propiedades de los cuerpos y los fenómenos se interpretan como un sistema de relaciones de interacción</a:t>
              </a:r>
              <a:endParaRPr lang="es-ES" sz="1200" b="1"/>
            </a:p>
            <a:p>
              <a:pPr eaLnBrk="0" hangingPunct="0"/>
              <a:endParaRPr lang="es-ES" sz="1200" b="1"/>
            </a:p>
          </p:txBody>
        </p:sp>
        <p:sp>
          <p:nvSpPr>
            <p:cNvPr id="77837" name="Rectangle 13"/>
            <p:cNvSpPr>
              <a:spLocks noChangeArrowheads="1"/>
            </p:cNvSpPr>
            <p:nvPr/>
          </p:nvSpPr>
          <p:spPr bwMode="auto">
            <a:xfrm>
              <a:off x="2593" y="4967"/>
              <a:ext cx="2204" cy="1788"/>
            </a:xfrm>
            <a:prstGeom prst="rect">
              <a:avLst/>
            </a:prstGeom>
            <a:solidFill>
              <a:srgbClr val="FFCC00"/>
            </a:solidFill>
            <a:ln w="9525">
              <a:solidFill>
                <a:srgbClr val="000000"/>
              </a:solidFill>
              <a:miter lim="800000"/>
              <a:headEnd/>
              <a:tailEnd/>
            </a:ln>
          </p:spPr>
          <p:txBody>
            <a:bodyPr/>
            <a:lstStyle/>
            <a:p>
              <a:pPr algn="ctr"/>
              <a:r>
                <a:rPr lang="es-ES" sz="1200" b="1">
                  <a:cs typeface="Times New Roman" pitchFamily="18" charset="0"/>
                </a:rPr>
                <a:t>Cambio sin conservación:</a:t>
              </a:r>
              <a:endParaRPr lang="es-ES" sz="1200" b="1"/>
            </a:p>
            <a:p>
              <a:pPr algn="ctr" eaLnBrk="0" hangingPunct="0"/>
              <a:r>
                <a:rPr lang="es-ES" sz="1200" b="1">
                  <a:cs typeface="Times New Roman" pitchFamily="18" charset="0"/>
                </a:rPr>
                <a:t>Sólo cambia aquello que vemos que se altera. Necesidad de explicar lo que cambia pero no lo que permanece.</a:t>
              </a:r>
              <a:endParaRPr lang="es-ES" sz="1200" b="1"/>
            </a:p>
          </p:txBody>
        </p:sp>
        <p:sp>
          <p:nvSpPr>
            <p:cNvPr id="77836" name="Rectangle 12"/>
            <p:cNvSpPr>
              <a:spLocks noChangeArrowheads="1"/>
            </p:cNvSpPr>
            <p:nvPr/>
          </p:nvSpPr>
          <p:spPr bwMode="auto">
            <a:xfrm>
              <a:off x="4944" y="4967"/>
              <a:ext cx="2204" cy="1787"/>
            </a:xfrm>
            <a:prstGeom prst="rect">
              <a:avLst/>
            </a:prstGeom>
            <a:solidFill>
              <a:srgbClr val="FFCC00"/>
            </a:solidFill>
            <a:ln w="9525">
              <a:solidFill>
                <a:srgbClr val="000000"/>
              </a:solidFill>
              <a:miter lim="800000"/>
              <a:headEnd/>
              <a:tailEnd/>
            </a:ln>
          </p:spPr>
          <p:txBody>
            <a:bodyPr/>
            <a:lstStyle/>
            <a:p>
              <a:pPr algn="ctr"/>
              <a:r>
                <a:rPr lang="es-ES" sz="1200" b="1">
                  <a:cs typeface="Times New Roman" pitchFamily="18" charset="0"/>
                </a:rPr>
                <a:t>Cambio con conservación:</a:t>
              </a:r>
              <a:endParaRPr lang="es-ES" sz="1200" b="1"/>
            </a:p>
            <a:p>
              <a:pPr algn="ctr" eaLnBrk="0" hangingPunct="0"/>
              <a:r>
                <a:rPr lang="es-ES" sz="1200" b="1">
                  <a:cs typeface="Times New Roman" pitchFamily="18" charset="0"/>
                </a:rPr>
                <a:t>Se acepta la conservación de propiedades no observables pero no el equilibrio.</a:t>
              </a:r>
              <a:endParaRPr lang="es-ES" sz="1200" b="1"/>
            </a:p>
          </p:txBody>
        </p:sp>
        <p:sp>
          <p:nvSpPr>
            <p:cNvPr id="77835" name="Rectangle 11"/>
            <p:cNvSpPr>
              <a:spLocks noChangeArrowheads="1"/>
            </p:cNvSpPr>
            <p:nvPr/>
          </p:nvSpPr>
          <p:spPr bwMode="auto">
            <a:xfrm>
              <a:off x="7295" y="4967"/>
              <a:ext cx="2204" cy="1787"/>
            </a:xfrm>
            <a:prstGeom prst="rect">
              <a:avLst/>
            </a:prstGeom>
            <a:solidFill>
              <a:srgbClr val="FFCC00"/>
            </a:solidFill>
            <a:ln w="9525">
              <a:solidFill>
                <a:srgbClr val="000000"/>
              </a:solidFill>
              <a:miter lim="800000"/>
              <a:headEnd/>
              <a:tailEnd/>
            </a:ln>
          </p:spPr>
          <p:txBody>
            <a:bodyPr/>
            <a:lstStyle/>
            <a:p>
              <a:pPr algn="ctr"/>
              <a:r>
                <a:rPr lang="es-ES" sz="1200" b="1">
                  <a:cs typeface="Times New Roman" pitchFamily="18" charset="0"/>
                </a:rPr>
                <a:t>Conservación y equilibrio:</a:t>
              </a:r>
              <a:endParaRPr lang="es-ES" sz="1200" b="1"/>
            </a:p>
            <a:p>
              <a:pPr algn="ctr" eaLnBrk="0" hangingPunct="0"/>
              <a:r>
                <a:rPr lang="es-ES" sz="1200" b="1">
                  <a:cs typeface="Times New Roman" pitchFamily="18" charset="0"/>
                </a:rPr>
                <a:t>Los distintos fenómenos se interpretan en términos de interacción, lo que lleva a la conservación y al equilibrio.</a:t>
              </a:r>
              <a:endParaRPr lang="es-ES" sz="1200" b="1"/>
            </a:p>
          </p:txBody>
        </p:sp>
        <p:sp>
          <p:nvSpPr>
            <p:cNvPr id="77834" name="Rectangle 10"/>
            <p:cNvSpPr>
              <a:spLocks noChangeArrowheads="1"/>
            </p:cNvSpPr>
            <p:nvPr/>
          </p:nvSpPr>
          <p:spPr bwMode="auto">
            <a:xfrm>
              <a:off x="2593" y="6755"/>
              <a:ext cx="2204" cy="1787"/>
            </a:xfrm>
            <a:prstGeom prst="rect">
              <a:avLst/>
            </a:prstGeom>
            <a:solidFill>
              <a:srgbClr val="FFCC00"/>
            </a:solidFill>
            <a:ln w="9525">
              <a:solidFill>
                <a:srgbClr val="000000"/>
              </a:solidFill>
              <a:miter lim="800000"/>
              <a:headEnd/>
              <a:tailEnd/>
            </a:ln>
          </p:spPr>
          <p:txBody>
            <a:bodyPr/>
            <a:lstStyle/>
            <a:p>
              <a:pPr algn="ctr"/>
              <a:r>
                <a:rPr lang="es-ES" sz="1200" b="1">
                  <a:cs typeface="Times New Roman" pitchFamily="18" charset="0"/>
                </a:rPr>
                <a:t>Relaciones cualitativas:</a:t>
              </a:r>
              <a:endParaRPr lang="es-ES" sz="1200" b="1"/>
            </a:p>
            <a:p>
              <a:pPr algn="ctr" eaLnBrk="0" hangingPunct="0"/>
              <a:r>
                <a:rPr lang="es-ES" sz="1200" b="1">
                  <a:cs typeface="Times New Roman" pitchFamily="18" charset="0"/>
                </a:rPr>
                <a:t>Los fenómenos se interpretan en forma cualitativa.</a:t>
              </a:r>
              <a:endParaRPr lang="es-ES" sz="1200" b="1"/>
            </a:p>
          </p:txBody>
        </p:sp>
        <p:sp>
          <p:nvSpPr>
            <p:cNvPr id="77833" name="Rectangle 9"/>
            <p:cNvSpPr>
              <a:spLocks noChangeArrowheads="1"/>
            </p:cNvSpPr>
            <p:nvPr/>
          </p:nvSpPr>
          <p:spPr bwMode="auto">
            <a:xfrm>
              <a:off x="4944" y="6755"/>
              <a:ext cx="2204" cy="1787"/>
            </a:xfrm>
            <a:prstGeom prst="rect">
              <a:avLst/>
            </a:prstGeom>
            <a:solidFill>
              <a:srgbClr val="FFCC00"/>
            </a:solidFill>
            <a:ln w="9525">
              <a:solidFill>
                <a:srgbClr val="000000"/>
              </a:solidFill>
              <a:miter lim="800000"/>
              <a:headEnd/>
              <a:tailEnd/>
            </a:ln>
          </p:spPr>
          <p:txBody>
            <a:bodyPr/>
            <a:lstStyle/>
            <a:p>
              <a:pPr algn="ctr"/>
              <a:r>
                <a:rPr lang="es-ES" sz="1200" b="1">
                  <a:cs typeface="Times New Roman" pitchFamily="18" charset="0"/>
                </a:rPr>
                <a:t>Reglas heurísticas:</a:t>
              </a:r>
              <a:endParaRPr lang="es-ES" sz="1200" b="1"/>
            </a:p>
            <a:p>
              <a:pPr algn="ctr" eaLnBrk="0" hangingPunct="0"/>
              <a:r>
                <a:rPr lang="es-ES" sz="1200" b="1">
                  <a:cs typeface="Times New Roman" pitchFamily="18" charset="0"/>
                </a:rPr>
                <a:t>Utilización de reglas simplificadoras.</a:t>
              </a:r>
              <a:endParaRPr lang="es-ES" sz="1200" b="1"/>
            </a:p>
          </p:txBody>
        </p:sp>
        <p:sp>
          <p:nvSpPr>
            <p:cNvPr id="77832" name="Rectangle 8"/>
            <p:cNvSpPr>
              <a:spLocks noChangeArrowheads="1"/>
            </p:cNvSpPr>
            <p:nvPr/>
          </p:nvSpPr>
          <p:spPr bwMode="auto">
            <a:xfrm>
              <a:off x="7295" y="6755"/>
              <a:ext cx="2204" cy="1787"/>
            </a:xfrm>
            <a:prstGeom prst="rect">
              <a:avLst/>
            </a:prstGeom>
            <a:solidFill>
              <a:srgbClr val="FFCC00"/>
            </a:solidFill>
            <a:ln w="9525">
              <a:solidFill>
                <a:srgbClr val="000000"/>
              </a:solidFill>
              <a:miter lim="800000"/>
              <a:headEnd/>
              <a:tailEnd/>
            </a:ln>
          </p:spPr>
          <p:txBody>
            <a:bodyPr/>
            <a:lstStyle/>
            <a:p>
              <a:pPr algn="ctr"/>
              <a:r>
                <a:rPr lang="es-ES" sz="1200" b="1">
                  <a:cs typeface="Times New Roman" pitchFamily="18" charset="0"/>
                </a:rPr>
                <a:t>Relaciones cuantitativas:</a:t>
              </a:r>
              <a:endParaRPr lang="es-ES" sz="1200" b="1"/>
            </a:p>
            <a:p>
              <a:pPr algn="ctr" eaLnBrk="0" hangingPunct="0"/>
              <a:r>
                <a:rPr lang="es-ES" sz="1200" b="1">
                  <a:cs typeface="Times New Roman" pitchFamily="18" charset="0"/>
                </a:rPr>
                <a:t>Proporción, probabilidad, correlación.</a:t>
              </a:r>
              <a:endParaRPr lang="es-ES" sz="1200" b="1"/>
            </a:p>
          </p:txBody>
        </p:sp>
        <p:cxnSp>
          <p:nvCxnSpPr>
            <p:cNvPr id="77831" name="AutoShape 7"/>
            <p:cNvCxnSpPr>
              <a:cxnSpLocks noChangeShapeType="1"/>
            </p:cNvCxnSpPr>
            <p:nvPr/>
          </p:nvCxnSpPr>
          <p:spPr bwMode="auto">
            <a:xfrm flipH="1">
              <a:off x="3695" y="3180"/>
              <a:ext cx="2424" cy="298"/>
            </a:xfrm>
            <a:prstGeom prst="straightConnector1">
              <a:avLst/>
            </a:prstGeom>
            <a:noFill/>
            <a:ln w="9525">
              <a:solidFill>
                <a:srgbClr val="000000"/>
              </a:solidFill>
              <a:round/>
              <a:headEnd/>
              <a:tailEnd type="triangle" w="med" len="med"/>
            </a:ln>
          </p:spPr>
        </p:cxnSp>
        <p:cxnSp>
          <p:nvCxnSpPr>
            <p:cNvPr id="77830" name="AutoShape 6"/>
            <p:cNvCxnSpPr>
              <a:cxnSpLocks noChangeShapeType="1"/>
            </p:cNvCxnSpPr>
            <p:nvPr/>
          </p:nvCxnSpPr>
          <p:spPr bwMode="auto">
            <a:xfrm flipH="1">
              <a:off x="6046" y="3180"/>
              <a:ext cx="73" cy="298"/>
            </a:xfrm>
            <a:prstGeom prst="straightConnector1">
              <a:avLst/>
            </a:prstGeom>
            <a:noFill/>
            <a:ln w="9525">
              <a:solidFill>
                <a:srgbClr val="000000"/>
              </a:solidFill>
              <a:round/>
              <a:headEnd/>
              <a:tailEnd type="triangle" w="med" len="med"/>
            </a:ln>
          </p:spPr>
        </p:cxnSp>
        <p:cxnSp>
          <p:nvCxnSpPr>
            <p:cNvPr id="77829" name="AutoShape 5"/>
            <p:cNvCxnSpPr>
              <a:cxnSpLocks noChangeShapeType="1"/>
            </p:cNvCxnSpPr>
            <p:nvPr/>
          </p:nvCxnSpPr>
          <p:spPr bwMode="auto">
            <a:xfrm>
              <a:off x="6119" y="3180"/>
              <a:ext cx="2278" cy="298"/>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79876" name="Rectangle 4"/>
          <p:cNvSpPr>
            <a:spLocks noChangeArrowheads="1"/>
          </p:cNvSpPr>
          <p:nvPr/>
        </p:nvSpPr>
        <p:spPr bwMode="auto">
          <a:xfrm>
            <a:off x="1258888" y="2924175"/>
            <a:ext cx="6737350" cy="641350"/>
          </a:xfrm>
          <a:prstGeom prst="rect">
            <a:avLst/>
          </a:prstGeom>
          <a:noFill/>
          <a:ln w="9525">
            <a:noFill/>
            <a:miter lim="800000"/>
            <a:headEnd/>
            <a:tailEnd/>
          </a:ln>
          <a:effectLst/>
        </p:spPr>
        <p:txBody>
          <a:bodyPr wrap="none">
            <a:spAutoFit/>
          </a:bodyPr>
          <a:lstStyle/>
          <a:p>
            <a:r>
              <a:rPr lang="es-ES" sz="3600" b="1"/>
              <a:t>HIPÓTESIS DE APRENDIZAJE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78855" name="Rectangle 7"/>
          <p:cNvSpPr>
            <a:spLocks noChangeArrowheads="1"/>
          </p:cNvSpPr>
          <p:nvPr/>
        </p:nvSpPr>
        <p:spPr bwMode="auto">
          <a:xfrm>
            <a:off x="611188" y="1341438"/>
            <a:ext cx="7777162" cy="2292350"/>
          </a:xfrm>
          <a:prstGeom prst="rect">
            <a:avLst/>
          </a:prstGeom>
          <a:noFill/>
          <a:ln w="9525">
            <a:noFill/>
            <a:miter lim="800000"/>
            <a:headEnd/>
            <a:tailEnd/>
          </a:ln>
          <a:effectLst/>
        </p:spPr>
        <p:txBody>
          <a:bodyPr anchor="ctr">
            <a:spAutoFit/>
          </a:bodyPr>
          <a:lstStyle/>
          <a:p>
            <a:pPr algn="just" eaLnBrk="0" hangingPunct="0"/>
            <a:r>
              <a:rPr lang="es-ES" sz="1600" b="1">
                <a:cs typeface="Times New Roman" pitchFamily="18" charset="0"/>
              </a:rPr>
              <a:t>HIPÓTESIS DE LA COMPATIBILIDAD O LA ACUMULACIÓN DE SABERES:</a:t>
            </a:r>
            <a:endParaRPr lang="es-ES" sz="1600"/>
          </a:p>
          <a:p>
            <a:pPr algn="just" eaLnBrk="0" hangingPunct="0"/>
            <a:endParaRPr lang="es-ES" sz="1600" b="1">
              <a:cs typeface="Times New Roman" pitchFamily="18" charset="0"/>
            </a:endParaRPr>
          </a:p>
          <a:p>
            <a:pPr algn="just" eaLnBrk="0" hangingPunct="0"/>
            <a:endParaRPr lang="es-ES" sz="1600" b="1">
              <a:cs typeface="Times New Roman" pitchFamily="18" charset="0"/>
            </a:endParaRPr>
          </a:p>
          <a:p>
            <a:pPr algn="just" eaLnBrk="0" hangingPunct="0"/>
            <a:r>
              <a:rPr lang="es-ES" sz="1600" b="1">
                <a:cs typeface="Times New Roman" pitchFamily="18" charset="0"/>
              </a:rPr>
              <a:t>Supone que hay compatibilidad entre las formas de pensar propias de la ciencia y las del conocimiento cotidiano. La racionalidad científica es una prolongación de la propia racionalidad humana. La mente del científico y la de la persona de la calle (incluidos los alumnos) están formateadas de la misma manera (los programas que corren en uno y en otro, son compatibles).</a:t>
            </a:r>
            <a:endParaRPr lang="es-ES" sz="1600"/>
          </a:p>
          <a:p>
            <a:pPr algn="just" eaLnBrk="0" hangingPunct="0"/>
            <a:endParaRPr lang="es-ES" sz="1600"/>
          </a:p>
        </p:txBody>
      </p:sp>
      <p:grpSp>
        <p:nvGrpSpPr>
          <p:cNvPr id="78852" name="Group 4"/>
          <p:cNvGrpSpPr>
            <a:grpSpLocks noChangeAspect="1"/>
          </p:cNvGrpSpPr>
          <p:nvPr/>
        </p:nvGrpSpPr>
        <p:grpSpPr bwMode="auto">
          <a:xfrm>
            <a:off x="1331913" y="3933825"/>
            <a:ext cx="6121400" cy="1295400"/>
            <a:chOff x="2446" y="3742"/>
            <a:chExt cx="7200" cy="1490"/>
          </a:xfrm>
        </p:grpSpPr>
        <p:sp>
          <p:nvSpPr>
            <p:cNvPr id="78854" name="AutoShape 6"/>
            <p:cNvSpPr>
              <a:spLocks noChangeAspect="1" noChangeArrowheads="1" noTextEdit="1"/>
            </p:cNvSpPr>
            <p:nvPr/>
          </p:nvSpPr>
          <p:spPr bwMode="auto">
            <a:xfrm>
              <a:off x="2446" y="3742"/>
              <a:ext cx="7200" cy="1490"/>
            </a:xfrm>
            <a:prstGeom prst="rect">
              <a:avLst/>
            </a:prstGeom>
            <a:noFill/>
          </p:spPr>
          <p:txBody>
            <a:bodyPr/>
            <a:lstStyle/>
            <a:p>
              <a:endParaRPr lang="es-CO"/>
            </a:p>
          </p:txBody>
        </p:sp>
        <p:sp>
          <p:nvSpPr>
            <p:cNvPr id="78853" name="Oval 5"/>
            <p:cNvSpPr>
              <a:spLocks noChangeArrowheads="1"/>
            </p:cNvSpPr>
            <p:nvPr/>
          </p:nvSpPr>
          <p:spPr bwMode="auto">
            <a:xfrm>
              <a:off x="3181" y="4040"/>
              <a:ext cx="6171" cy="894"/>
            </a:xfrm>
            <a:prstGeom prst="ellipse">
              <a:avLst/>
            </a:prstGeom>
            <a:solidFill>
              <a:srgbClr val="FF00FF"/>
            </a:solidFill>
            <a:ln w="9525">
              <a:solidFill>
                <a:srgbClr val="000000"/>
              </a:solidFill>
              <a:round/>
              <a:headEnd/>
              <a:tailEnd/>
            </a:ln>
          </p:spPr>
          <p:txBody>
            <a:bodyPr/>
            <a:lstStyle/>
            <a:p>
              <a:pPr algn="ctr"/>
              <a:r>
                <a:rPr lang="es-ES" sz="1600" b="1">
                  <a:cs typeface="Times New Roman" pitchFamily="18" charset="0"/>
                </a:rPr>
                <a:t>Conocimiento Cotidiano – Conocimiento Científico</a:t>
              </a:r>
              <a:endParaRPr lang="es-ES" sz="1600" b="1"/>
            </a:p>
          </p:txBody>
        </p:sp>
      </p:grpSp>
      <p:sp>
        <p:nvSpPr>
          <p:cNvPr id="78857" name="Rectangle 9"/>
          <p:cNvSpPr>
            <a:spLocks noChangeArrowheads="1"/>
          </p:cNvSpPr>
          <p:nvPr/>
        </p:nvSpPr>
        <p:spPr bwMode="auto">
          <a:xfrm>
            <a:off x="-4500563" y="4548188"/>
            <a:ext cx="9144001" cy="0"/>
          </a:xfrm>
          <a:prstGeom prst="rect">
            <a:avLst/>
          </a:prstGeom>
          <a:noFill/>
          <a:ln w="9525">
            <a:noFill/>
            <a:miter lim="800000"/>
            <a:headEnd/>
            <a:tailEnd/>
          </a:ln>
          <a:effectLst/>
        </p:spPr>
        <p:txBody>
          <a:bodyPr wrap="none" anchor="ctr">
            <a:spAutoFit/>
          </a:bodyPr>
          <a:lstStyle/>
          <a:p>
            <a:endParaRPr lang="es-CO"/>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80905" name="Rectangle 9"/>
          <p:cNvSpPr>
            <a:spLocks noChangeArrowheads="1"/>
          </p:cNvSpPr>
          <p:nvPr/>
        </p:nvSpPr>
        <p:spPr bwMode="auto">
          <a:xfrm>
            <a:off x="611188" y="1377950"/>
            <a:ext cx="7777162" cy="3025775"/>
          </a:xfrm>
          <a:prstGeom prst="rect">
            <a:avLst/>
          </a:prstGeom>
          <a:noFill/>
          <a:ln w="9525">
            <a:noFill/>
            <a:miter lim="800000"/>
            <a:headEnd/>
            <a:tailEnd/>
          </a:ln>
          <a:effectLst/>
        </p:spPr>
        <p:txBody>
          <a:bodyPr anchor="ctr">
            <a:spAutoFit/>
          </a:bodyPr>
          <a:lstStyle/>
          <a:p>
            <a:r>
              <a:rPr lang="es-ES" sz="1600" b="1">
                <a:cs typeface="Times New Roman" pitchFamily="18" charset="0"/>
              </a:rPr>
              <a:t>HIPÓTESIS DE LA INCOMPATIBILIDAD O EL CAMBIO CONCEPTUAL:</a:t>
            </a:r>
            <a:endParaRPr lang="es-ES" sz="1600"/>
          </a:p>
          <a:p>
            <a:pPr eaLnBrk="0" hangingPunct="0"/>
            <a:endParaRPr lang="es-ES" sz="1600" b="1">
              <a:cs typeface="Times New Roman" pitchFamily="18" charset="0"/>
            </a:endParaRPr>
          </a:p>
          <a:p>
            <a:pPr eaLnBrk="0" hangingPunct="0"/>
            <a:r>
              <a:rPr lang="es-ES" sz="1600" b="1">
                <a:cs typeface="Times New Roman" pitchFamily="18" charset="0"/>
              </a:rPr>
              <a:t>El conocimiento cotidiano se basa en formas de pensamiento y aprendizaje que se alejan bastante de la racionalidad científica. Las teorías implícitas propias del conocimiento cotidiano difieren de las teorías científicas, no solo en su contenido, sino también en los procesos, en las actitudes, en los principios y en las estructuras conceptuales. El cambio conceptual no implicaría tanto cambiar el significado de cada uno de los conceptos y si más bien reestructurar las teorías de las que forman parte. Está dirigido a cambiar las estructuras conceptuales y los referentes epistemológicos y ontológicos que subyacen al conocimiento cotidiano.</a:t>
            </a:r>
            <a:endParaRPr lang="es-ES" sz="1600"/>
          </a:p>
          <a:p>
            <a:pPr eaLnBrk="0" hangingPunct="0"/>
            <a:endParaRPr lang="es-ES" sz="1600"/>
          </a:p>
        </p:txBody>
      </p:sp>
      <p:grpSp>
        <p:nvGrpSpPr>
          <p:cNvPr id="80900" name="Group 4"/>
          <p:cNvGrpSpPr>
            <a:grpSpLocks noChangeAspect="1"/>
          </p:cNvGrpSpPr>
          <p:nvPr/>
        </p:nvGrpSpPr>
        <p:grpSpPr bwMode="auto">
          <a:xfrm>
            <a:off x="1547813" y="4652963"/>
            <a:ext cx="5715000" cy="1143000"/>
            <a:chOff x="2299" y="2532"/>
            <a:chExt cx="7347" cy="1490"/>
          </a:xfrm>
        </p:grpSpPr>
        <p:sp>
          <p:nvSpPr>
            <p:cNvPr id="80904" name="AutoShape 8"/>
            <p:cNvSpPr>
              <a:spLocks noChangeAspect="1" noChangeArrowheads="1" noTextEdit="1"/>
            </p:cNvSpPr>
            <p:nvPr/>
          </p:nvSpPr>
          <p:spPr bwMode="auto">
            <a:xfrm>
              <a:off x="2299" y="2532"/>
              <a:ext cx="7347" cy="1490"/>
            </a:xfrm>
            <a:prstGeom prst="rect">
              <a:avLst/>
            </a:prstGeom>
            <a:noFill/>
          </p:spPr>
          <p:txBody>
            <a:bodyPr/>
            <a:lstStyle/>
            <a:p>
              <a:endParaRPr lang="es-CO"/>
            </a:p>
          </p:txBody>
        </p:sp>
        <p:sp>
          <p:nvSpPr>
            <p:cNvPr id="80903" name="Oval 7"/>
            <p:cNvSpPr>
              <a:spLocks noChangeArrowheads="1"/>
            </p:cNvSpPr>
            <p:nvPr/>
          </p:nvSpPr>
          <p:spPr bwMode="auto">
            <a:xfrm>
              <a:off x="2887" y="2979"/>
              <a:ext cx="2790" cy="745"/>
            </a:xfrm>
            <a:prstGeom prst="ellipse">
              <a:avLst/>
            </a:prstGeom>
            <a:solidFill>
              <a:srgbClr val="FF00FF"/>
            </a:solidFill>
            <a:ln w="9525">
              <a:solidFill>
                <a:srgbClr val="000000"/>
              </a:solidFill>
              <a:round/>
              <a:headEnd/>
              <a:tailEnd/>
            </a:ln>
          </p:spPr>
          <p:txBody>
            <a:bodyPr/>
            <a:lstStyle/>
            <a:p>
              <a:pPr algn="ctr"/>
              <a:r>
                <a:rPr lang="es-ES" sz="1400" b="1">
                  <a:cs typeface="Times New Roman" pitchFamily="18" charset="0"/>
                </a:rPr>
                <a:t>Conocimiento Cotidiano</a:t>
              </a:r>
              <a:endParaRPr lang="es-ES" sz="1400" b="1"/>
            </a:p>
          </p:txBody>
        </p:sp>
        <p:sp>
          <p:nvSpPr>
            <p:cNvPr id="80902" name="Oval 6"/>
            <p:cNvSpPr>
              <a:spLocks noChangeArrowheads="1"/>
            </p:cNvSpPr>
            <p:nvPr/>
          </p:nvSpPr>
          <p:spPr bwMode="auto">
            <a:xfrm>
              <a:off x="6413" y="2979"/>
              <a:ext cx="2791" cy="745"/>
            </a:xfrm>
            <a:prstGeom prst="ellipse">
              <a:avLst/>
            </a:prstGeom>
            <a:solidFill>
              <a:srgbClr val="FF00FF"/>
            </a:solidFill>
            <a:ln w="9525">
              <a:solidFill>
                <a:srgbClr val="000000"/>
              </a:solidFill>
              <a:round/>
              <a:headEnd/>
              <a:tailEnd/>
            </a:ln>
          </p:spPr>
          <p:txBody>
            <a:bodyPr/>
            <a:lstStyle/>
            <a:p>
              <a:pPr algn="ctr"/>
              <a:r>
                <a:rPr lang="es-ES" sz="1400" b="1">
                  <a:cs typeface="Times New Roman" pitchFamily="18" charset="0"/>
                </a:rPr>
                <a:t>Conocimiento Científico</a:t>
              </a:r>
              <a:endParaRPr lang="es-ES" sz="1400" b="1"/>
            </a:p>
          </p:txBody>
        </p:sp>
        <p:sp>
          <p:nvSpPr>
            <p:cNvPr id="80901" name="Line 5"/>
            <p:cNvSpPr>
              <a:spLocks noChangeShapeType="1"/>
            </p:cNvSpPr>
            <p:nvPr/>
          </p:nvSpPr>
          <p:spPr bwMode="auto">
            <a:xfrm>
              <a:off x="5973" y="2681"/>
              <a:ext cx="0" cy="1192"/>
            </a:xfrm>
            <a:prstGeom prst="line">
              <a:avLst/>
            </a:prstGeom>
            <a:noFill/>
            <a:ln w="9525">
              <a:solidFill>
                <a:srgbClr val="000000"/>
              </a:solidFill>
              <a:round/>
              <a:headEnd/>
              <a:tailEnd/>
            </a:ln>
          </p:spPr>
          <p:txBody>
            <a:bodyPr/>
            <a:lstStyle/>
            <a:p>
              <a:endParaRPr lang="es-CO"/>
            </a:p>
          </p:txBody>
        </p:sp>
      </p:grpSp>
      <p:sp>
        <p:nvSpPr>
          <p:cNvPr id="80908" name="Rectangle 12"/>
          <p:cNvSpPr>
            <a:spLocks noChangeArrowheads="1"/>
          </p:cNvSpPr>
          <p:nvPr/>
        </p:nvSpPr>
        <p:spPr bwMode="auto">
          <a:xfrm>
            <a:off x="-4559300" y="4548188"/>
            <a:ext cx="9144000" cy="0"/>
          </a:xfrm>
          <a:prstGeom prst="rect">
            <a:avLst/>
          </a:prstGeom>
          <a:noFill/>
          <a:ln w="9525">
            <a:noFill/>
            <a:miter lim="800000"/>
            <a:headEnd/>
            <a:tailEnd/>
          </a:ln>
          <a:effectLst/>
        </p:spPr>
        <p:txBody>
          <a:bodyPr wrap="none" anchor="ctr">
            <a:spAutoFit/>
          </a:bodyPr>
          <a:lstStyle/>
          <a:p>
            <a:endParaRPr lang="es-CO"/>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61446" name="Rectangle 6"/>
          <p:cNvSpPr>
            <a:spLocks noChangeArrowheads="1"/>
          </p:cNvSpPr>
          <p:nvPr/>
        </p:nvSpPr>
        <p:spPr bwMode="auto">
          <a:xfrm>
            <a:off x="179388" y="3181350"/>
            <a:ext cx="1757362" cy="468313"/>
          </a:xfrm>
          <a:prstGeom prst="rect">
            <a:avLst/>
          </a:prstGeom>
          <a:solidFill>
            <a:srgbClr val="CCFFCC"/>
          </a:solidFill>
          <a:ln w="9525">
            <a:solidFill>
              <a:srgbClr val="000000"/>
            </a:solidFill>
            <a:miter lim="800000"/>
            <a:headEnd/>
            <a:tailEnd/>
          </a:ln>
        </p:spPr>
        <p:txBody>
          <a:bodyPr/>
          <a:lstStyle/>
          <a:p>
            <a:pPr algn="ctr"/>
            <a:r>
              <a:rPr lang="es-ES" b="1">
                <a:latin typeface="Times New Roman" pitchFamily="18" charset="0"/>
              </a:rPr>
              <a:t>Contenidos</a:t>
            </a:r>
            <a:endParaRPr lang="es-ES" b="1"/>
          </a:p>
        </p:txBody>
      </p:sp>
      <p:sp>
        <p:nvSpPr>
          <p:cNvPr id="61447" name="Rectangle 7"/>
          <p:cNvSpPr>
            <a:spLocks noChangeArrowheads="1"/>
          </p:cNvSpPr>
          <p:nvPr/>
        </p:nvSpPr>
        <p:spPr bwMode="auto">
          <a:xfrm>
            <a:off x="2268538" y="1185863"/>
            <a:ext cx="2590800" cy="503237"/>
          </a:xfrm>
          <a:prstGeom prst="rect">
            <a:avLst/>
          </a:prstGeom>
          <a:solidFill>
            <a:srgbClr val="00FF00"/>
          </a:solidFill>
          <a:ln w="9525">
            <a:solidFill>
              <a:srgbClr val="000000"/>
            </a:solidFill>
            <a:miter lim="800000"/>
            <a:headEnd/>
            <a:tailEnd/>
          </a:ln>
        </p:spPr>
        <p:txBody>
          <a:bodyPr/>
          <a:lstStyle/>
          <a:p>
            <a:pPr algn="ctr"/>
            <a:r>
              <a:rPr lang="es-ES" b="1">
                <a:latin typeface="Times New Roman" pitchFamily="18" charset="0"/>
              </a:rPr>
              <a:t>Conceptuales (Verbales)</a:t>
            </a:r>
            <a:endParaRPr lang="es-ES" b="1"/>
          </a:p>
        </p:txBody>
      </p:sp>
      <p:sp>
        <p:nvSpPr>
          <p:cNvPr id="61448" name="Rectangle 8"/>
          <p:cNvSpPr>
            <a:spLocks noChangeArrowheads="1"/>
          </p:cNvSpPr>
          <p:nvPr/>
        </p:nvSpPr>
        <p:spPr bwMode="auto">
          <a:xfrm>
            <a:off x="5294313" y="1123950"/>
            <a:ext cx="3598862" cy="625475"/>
          </a:xfrm>
          <a:prstGeom prst="rect">
            <a:avLst/>
          </a:prstGeom>
          <a:solidFill>
            <a:srgbClr val="00FF00"/>
          </a:solidFill>
          <a:ln w="9525">
            <a:solidFill>
              <a:srgbClr val="000000"/>
            </a:solidFill>
            <a:miter lim="800000"/>
            <a:headEnd/>
            <a:tailEnd/>
          </a:ln>
        </p:spPr>
        <p:txBody>
          <a:bodyPr/>
          <a:lstStyle/>
          <a:p>
            <a:pPr algn="ctr"/>
            <a:r>
              <a:rPr lang="es-ES" b="1">
                <a:latin typeface="Times New Roman" pitchFamily="18" charset="0"/>
              </a:rPr>
              <a:t>Conceptos, Teorías, Datos, Principios</a:t>
            </a:r>
            <a:endParaRPr lang="es-ES" b="1"/>
          </a:p>
        </p:txBody>
      </p:sp>
      <p:sp>
        <p:nvSpPr>
          <p:cNvPr id="61449" name="Rectangle 9"/>
          <p:cNvSpPr>
            <a:spLocks noChangeArrowheads="1"/>
          </p:cNvSpPr>
          <p:nvPr/>
        </p:nvSpPr>
        <p:spPr bwMode="auto">
          <a:xfrm>
            <a:off x="2268538" y="3163888"/>
            <a:ext cx="2590800" cy="503237"/>
          </a:xfrm>
          <a:prstGeom prst="rect">
            <a:avLst/>
          </a:prstGeom>
          <a:solidFill>
            <a:srgbClr val="FF9900"/>
          </a:solidFill>
          <a:ln w="9525">
            <a:solidFill>
              <a:srgbClr val="000000"/>
            </a:solidFill>
            <a:miter lim="800000"/>
            <a:headEnd/>
            <a:tailEnd/>
          </a:ln>
        </p:spPr>
        <p:txBody>
          <a:bodyPr/>
          <a:lstStyle/>
          <a:p>
            <a:pPr algn="ctr"/>
            <a:r>
              <a:rPr lang="es-ES" b="1">
                <a:latin typeface="Times New Roman" pitchFamily="18" charset="0"/>
              </a:rPr>
              <a:t>    Actitudinales</a:t>
            </a:r>
            <a:endParaRPr lang="es-ES" b="1"/>
          </a:p>
        </p:txBody>
      </p:sp>
      <p:sp>
        <p:nvSpPr>
          <p:cNvPr id="61450" name="Rectangle 10"/>
          <p:cNvSpPr>
            <a:spLocks noChangeArrowheads="1"/>
          </p:cNvSpPr>
          <p:nvPr/>
        </p:nvSpPr>
        <p:spPr bwMode="auto">
          <a:xfrm>
            <a:off x="5292725" y="2243138"/>
            <a:ext cx="3598863" cy="625475"/>
          </a:xfrm>
          <a:prstGeom prst="rect">
            <a:avLst/>
          </a:prstGeom>
          <a:solidFill>
            <a:srgbClr val="FF9900"/>
          </a:solidFill>
          <a:ln w="9525">
            <a:solidFill>
              <a:srgbClr val="000000"/>
            </a:solidFill>
            <a:miter lim="800000"/>
            <a:headEnd/>
            <a:tailEnd/>
          </a:ln>
        </p:spPr>
        <p:txBody>
          <a:bodyPr/>
          <a:lstStyle/>
          <a:p>
            <a:pPr algn="ctr"/>
            <a:r>
              <a:rPr lang="es-ES" b="1">
                <a:latin typeface="Times New Roman" pitchFamily="18" charset="0"/>
              </a:rPr>
              <a:t>Normas (Ideas y Creencias) Componente Cognitiva</a:t>
            </a:r>
            <a:endParaRPr lang="es-ES" b="1"/>
          </a:p>
        </p:txBody>
      </p:sp>
      <p:sp>
        <p:nvSpPr>
          <p:cNvPr id="61451" name="Rectangle 11"/>
          <p:cNvSpPr>
            <a:spLocks noChangeArrowheads="1"/>
          </p:cNvSpPr>
          <p:nvPr/>
        </p:nvSpPr>
        <p:spPr bwMode="auto">
          <a:xfrm>
            <a:off x="5292725" y="3025775"/>
            <a:ext cx="3598863" cy="781050"/>
          </a:xfrm>
          <a:prstGeom prst="rect">
            <a:avLst/>
          </a:prstGeom>
          <a:solidFill>
            <a:srgbClr val="FF9900"/>
          </a:solidFill>
          <a:ln w="9525">
            <a:solidFill>
              <a:srgbClr val="000000"/>
            </a:solidFill>
            <a:miter lim="800000"/>
            <a:headEnd/>
            <a:tailEnd/>
          </a:ln>
        </p:spPr>
        <p:txBody>
          <a:bodyPr/>
          <a:lstStyle/>
          <a:p>
            <a:pPr algn="ctr"/>
            <a:r>
              <a:rPr lang="es-ES" b="1">
                <a:latin typeface="Times New Roman" pitchFamily="18" charset="0"/>
              </a:rPr>
              <a:t>Valores (Grados de aceptación o rechazo) Componente Valorativa</a:t>
            </a:r>
            <a:endParaRPr lang="es-ES" b="1"/>
          </a:p>
        </p:txBody>
      </p:sp>
      <p:sp>
        <p:nvSpPr>
          <p:cNvPr id="61453" name="Rectangle 13"/>
          <p:cNvSpPr>
            <a:spLocks noChangeArrowheads="1"/>
          </p:cNvSpPr>
          <p:nvPr/>
        </p:nvSpPr>
        <p:spPr bwMode="auto">
          <a:xfrm>
            <a:off x="5292725" y="3963988"/>
            <a:ext cx="3598863" cy="938212"/>
          </a:xfrm>
          <a:prstGeom prst="rect">
            <a:avLst/>
          </a:prstGeom>
          <a:solidFill>
            <a:srgbClr val="FF9900"/>
          </a:solidFill>
          <a:ln w="9525">
            <a:solidFill>
              <a:srgbClr val="000000"/>
            </a:solidFill>
            <a:miter lim="800000"/>
            <a:headEnd/>
            <a:tailEnd/>
          </a:ln>
        </p:spPr>
        <p:txBody>
          <a:bodyPr/>
          <a:lstStyle/>
          <a:p>
            <a:r>
              <a:rPr lang="es-ES" b="1">
                <a:latin typeface="Times New Roman" pitchFamily="18" charset="0"/>
              </a:rPr>
              <a:t>Conductas (Tomas de decisión) Componente conativa</a:t>
            </a:r>
            <a:endParaRPr lang="es-ES" b="1"/>
          </a:p>
        </p:txBody>
      </p:sp>
      <p:sp>
        <p:nvSpPr>
          <p:cNvPr id="61454" name="Rectangle 14"/>
          <p:cNvSpPr>
            <a:spLocks noChangeArrowheads="1"/>
          </p:cNvSpPr>
          <p:nvPr/>
        </p:nvSpPr>
        <p:spPr bwMode="auto">
          <a:xfrm>
            <a:off x="2268538" y="5518150"/>
            <a:ext cx="2590800" cy="503238"/>
          </a:xfrm>
          <a:prstGeom prst="rect">
            <a:avLst/>
          </a:prstGeom>
          <a:solidFill>
            <a:srgbClr val="FFCC99"/>
          </a:solidFill>
          <a:ln w="9525">
            <a:solidFill>
              <a:srgbClr val="000000"/>
            </a:solidFill>
            <a:miter lim="800000"/>
            <a:headEnd/>
            <a:tailEnd/>
          </a:ln>
        </p:spPr>
        <p:txBody>
          <a:bodyPr/>
          <a:lstStyle/>
          <a:p>
            <a:pPr algn="ctr"/>
            <a:r>
              <a:rPr lang="es-ES" b="1">
                <a:latin typeface="Times New Roman" pitchFamily="18" charset="0"/>
              </a:rPr>
              <a:t>Procedimentales</a:t>
            </a:r>
            <a:endParaRPr lang="es-ES" b="1"/>
          </a:p>
        </p:txBody>
      </p:sp>
      <p:sp>
        <p:nvSpPr>
          <p:cNvPr id="61455" name="Rectangle 15"/>
          <p:cNvSpPr>
            <a:spLocks noChangeArrowheads="1"/>
          </p:cNvSpPr>
          <p:nvPr/>
        </p:nvSpPr>
        <p:spPr bwMode="auto">
          <a:xfrm>
            <a:off x="5292725" y="5553075"/>
            <a:ext cx="3598863" cy="468313"/>
          </a:xfrm>
          <a:prstGeom prst="rect">
            <a:avLst/>
          </a:prstGeom>
          <a:solidFill>
            <a:srgbClr val="FFCC99"/>
          </a:solidFill>
          <a:ln w="9525">
            <a:solidFill>
              <a:srgbClr val="000000"/>
            </a:solidFill>
            <a:miter lim="800000"/>
            <a:headEnd/>
            <a:tailEnd/>
          </a:ln>
        </p:spPr>
        <p:txBody>
          <a:bodyPr/>
          <a:lstStyle/>
          <a:p>
            <a:pPr algn="ctr"/>
            <a:r>
              <a:rPr lang="es-ES" b="1">
                <a:latin typeface="Times New Roman" pitchFamily="18" charset="0"/>
              </a:rPr>
              <a:t>Esquemas de acción</a:t>
            </a:r>
            <a:endParaRPr lang="es-ES" b="1"/>
          </a:p>
        </p:txBody>
      </p:sp>
      <p:cxnSp>
        <p:nvCxnSpPr>
          <p:cNvPr id="61463" name="AutoShape 23"/>
          <p:cNvCxnSpPr>
            <a:cxnSpLocks noChangeShapeType="1"/>
            <a:stCxn id="61446" idx="0"/>
            <a:endCxn id="61447" idx="1"/>
          </p:cNvCxnSpPr>
          <p:nvPr/>
        </p:nvCxnSpPr>
        <p:spPr bwMode="auto">
          <a:xfrm rot="16200000">
            <a:off x="792163" y="1704975"/>
            <a:ext cx="1743075" cy="1209675"/>
          </a:xfrm>
          <a:prstGeom prst="bentConnector2">
            <a:avLst/>
          </a:prstGeom>
          <a:noFill/>
          <a:ln w="9525">
            <a:solidFill>
              <a:schemeClr val="tx1"/>
            </a:solidFill>
            <a:miter lim="800000"/>
            <a:headEnd/>
            <a:tailEnd type="triangle" w="med" len="med"/>
          </a:ln>
          <a:effectLst/>
        </p:spPr>
      </p:cxnSp>
      <p:cxnSp>
        <p:nvCxnSpPr>
          <p:cNvPr id="61464" name="AutoShape 24"/>
          <p:cNvCxnSpPr>
            <a:cxnSpLocks noChangeShapeType="1"/>
            <a:stCxn id="61446" idx="2"/>
            <a:endCxn id="61454" idx="1"/>
          </p:cNvCxnSpPr>
          <p:nvPr/>
        </p:nvCxnSpPr>
        <p:spPr bwMode="auto">
          <a:xfrm rot="16200000" flipH="1">
            <a:off x="603251" y="4105275"/>
            <a:ext cx="2120900" cy="1209675"/>
          </a:xfrm>
          <a:prstGeom prst="bentConnector2">
            <a:avLst/>
          </a:prstGeom>
          <a:noFill/>
          <a:ln w="9525">
            <a:solidFill>
              <a:schemeClr val="tx1"/>
            </a:solidFill>
            <a:miter lim="800000"/>
            <a:headEnd/>
            <a:tailEnd type="triangle" w="med" len="med"/>
          </a:ln>
          <a:effectLst/>
        </p:spPr>
      </p:cxnSp>
      <p:cxnSp>
        <p:nvCxnSpPr>
          <p:cNvPr id="61465" name="AutoShape 25"/>
          <p:cNvCxnSpPr>
            <a:cxnSpLocks noChangeShapeType="1"/>
            <a:stCxn id="61446" idx="3"/>
            <a:endCxn id="61449" idx="1"/>
          </p:cNvCxnSpPr>
          <p:nvPr/>
        </p:nvCxnSpPr>
        <p:spPr bwMode="auto">
          <a:xfrm>
            <a:off x="1936750" y="3416300"/>
            <a:ext cx="331788" cy="0"/>
          </a:xfrm>
          <a:prstGeom prst="straightConnector1">
            <a:avLst/>
          </a:prstGeom>
          <a:noFill/>
          <a:ln w="9525">
            <a:solidFill>
              <a:schemeClr val="tx1"/>
            </a:solidFill>
            <a:round/>
            <a:headEnd/>
            <a:tailEnd type="triangle" w="med" len="med"/>
          </a:ln>
          <a:effectLst/>
        </p:spPr>
      </p:cxnSp>
      <p:cxnSp>
        <p:nvCxnSpPr>
          <p:cNvPr id="61466" name="AutoShape 26"/>
          <p:cNvCxnSpPr>
            <a:cxnSpLocks noChangeShapeType="1"/>
            <a:stCxn id="61449" idx="3"/>
            <a:endCxn id="61450" idx="1"/>
          </p:cNvCxnSpPr>
          <p:nvPr/>
        </p:nvCxnSpPr>
        <p:spPr bwMode="auto">
          <a:xfrm flipV="1">
            <a:off x="4859338" y="2555875"/>
            <a:ext cx="433387" cy="860425"/>
          </a:xfrm>
          <a:prstGeom prst="bentConnector3">
            <a:avLst>
              <a:gd name="adj1" fmla="val 49815"/>
            </a:avLst>
          </a:prstGeom>
          <a:noFill/>
          <a:ln w="9525">
            <a:solidFill>
              <a:schemeClr val="tx1"/>
            </a:solidFill>
            <a:miter lim="800000"/>
            <a:headEnd/>
            <a:tailEnd type="triangle" w="med" len="med"/>
          </a:ln>
          <a:effectLst/>
        </p:spPr>
      </p:cxnSp>
      <p:cxnSp>
        <p:nvCxnSpPr>
          <p:cNvPr id="61467" name="AutoShape 27"/>
          <p:cNvCxnSpPr>
            <a:cxnSpLocks noChangeShapeType="1"/>
            <a:stCxn id="61449" idx="3"/>
            <a:endCxn id="61453" idx="1"/>
          </p:cNvCxnSpPr>
          <p:nvPr/>
        </p:nvCxnSpPr>
        <p:spPr bwMode="auto">
          <a:xfrm>
            <a:off x="4859338" y="3416300"/>
            <a:ext cx="433387" cy="1017588"/>
          </a:xfrm>
          <a:prstGeom prst="bentConnector3">
            <a:avLst>
              <a:gd name="adj1" fmla="val 49815"/>
            </a:avLst>
          </a:prstGeom>
          <a:noFill/>
          <a:ln w="9525">
            <a:solidFill>
              <a:schemeClr val="tx1"/>
            </a:solidFill>
            <a:miter lim="800000"/>
            <a:headEnd/>
            <a:tailEnd type="triangle" w="med" len="med"/>
          </a:ln>
          <a:effectLst/>
        </p:spPr>
      </p:cxnSp>
      <p:cxnSp>
        <p:nvCxnSpPr>
          <p:cNvPr id="61468" name="AutoShape 28"/>
          <p:cNvCxnSpPr>
            <a:cxnSpLocks noChangeShapeType="1"/>
            <a:stCxn id="61447" idx="3"/>
            <a:endCxn id="61448" idx="1"/>
          </p:cNvCxnSpPr>
          <p:nvPr/>
        </p:nvCxnSpPr>
        <p:spPr bwMode="auto">
          <a:xfrm flipV="1">
            <a:off x="4859338" y="1436688"/>
            <a:ext cx="434975" cy="1587"/>
          </a:xfrm>
          <a:prstGeom prst="straightConnector1">
            <a:avLst/>
          </a:prstGeom>
          <a:noFill/>
          <a:ln w="9525">
            <a:solidFill>
              <a:schemeClr val="tx1"/>
            </a:solidFill>
            <a:round/>
            <a:headEnd/>
            <a:tailEnd type="triangle" w="med" len="med"/>
          </a:ln>
          <a:effectLst/>
        </p:spPr>
      </p:cxnSp>
      <p:cxnSp>
        <p:nvCxnSpPr>
          <p:cNvPr id="61469" name="AutoShape 29"/>
          <p:cNvCxnSpPr>
            <a:cxnSpLocks noChangeShapeType="1"/>
            <a:stCxn id="61449" idx="3"/>
            <a:endCxn id="61451" idx="1"/>
          </p:cNvCxnSpPr>
          <p:nvPr/>
        </p:nvCxnSpPr>
        <p:spPr bwMode="auto">
          <a:xfrm>
            <a:off x="4859338" y="3416300"/>
            <a:ext cx="433387" cy="0"/>
          </a:xfrm>
          <a:prstGeom prst="straightConnector1">
            <a:avLst/>
          </a:prstGeom>
          <a:noFill/>
          <a:ln w="9525">
            <a:solidFill>
              <a:schemeClr val="tx1"/>
            </a:solidFill>
            <a:round/>
            <a:headEnd/>
            <a:tailEnd type="triangle" w="med" len="med"/>
          </a:ln>
          <a:effectLst/>
        </p:spPr>
      </p:cxnSp>
      <p:cxnSp>
        <p:nvCxnSpPr>
          <p:cNvPr id="61470" name="AutoShape 30"/>
          <p:cNvCxnSpPr>
            <a:cxnSpLocks noChangeShapeType="1"/>
            <a:stCxn id="61454" idx="3"/>
            <a:endCxn id="61455" idx="1"/>
          </p:cNvCxnSpPr>
          <p:nvPr/>
        </p:nvCxnSpPr>
        <p:spPr bwMode="auto">
          <a:xfrm>
            <a:off x="4859338" y="5770563"/>
            <a:ext cx="433387" cy="17462"/>
          </a:xfrm>
          <a:prstGeom prst="straightConnector1">
            <a:avLst/>
          </a:prstGeom>
          <a:noFill/>
          <a:ln w="9525">
            <a:solidFill>
              <a:schemeClr val="tx1"/>
            </a:solidFill>
            <a:round/>
            <a:headEnd/>
            <a:tailEnd type="triangle" w="med" len="med"/>
          </a:ln>
          <a:effectLst/>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81929" name="Rectangle 9"/>
          <p:cNvSpPr>
            <a:spLocks noChangeArrowheads="1"/>
          </p:cNvSpPr>
          <p:nvPr/>
        </p:nvSpPr>
        <p:spPr bwMode="auto">
          <a:xfrm>
            <a:off x="539750" y="1549400"/>
            <a:ext cx="8208963" cy="2781300"/>
          </a:xfrm>
          <a:prstGeom prst="rect">
            <a:avLst/>
          </a:prstGeom>
          <a:noFill/>
          <a:ln w="9525">
            <a:noFill/>
            <a:miter lim="800000"/>
            <a:headEnd/>
            <a:tailEnd/>
          </a:ln>
          <a:effectLst/>
        </p:spPr>
        <p:txBody>
          <a:bodyPr anchor="ctr">
            <a:spAutoFit/>
          </a:bodyPr>
          <a:lstStyle/>
          <a:p>
            <a:r>
              <a:rPr lang="es-ES" sz="1600" b="1">
                <a:cs typeface="Times New Roman" pitchFamily="18" charset="0"/>
              </a:rPr>
              <a:t>HIPÓTESIS DE LA INDEPENDENCIA O EL USO DEL CONOCIMIENTO SEGÚN EL CONTEXTO:</a:t>
            </a:r>
            <a:endParaRPr lang="es-ES" sz="1600" b="1"/>
          </a:p>
          <a:p>
            <a:pPr eaLnBrk="0" hangingPunct="0"/>
            <a:endParaRPr lang="es-ES" sz="1600" b="1">
              <a:cs typeface="Times New Roman" pitchFamily="18" charset="0"/>
            </a:endParaRPr>
          </a:p>
          <a:p>
            <a:pPr eaLnBrk="0" hangingPunct="0"/>
            <a:r>
              <a:rPr lang="es-ES" sz="1600" b="1">
                <a:cs typeface="Times New Roman" pitchFamily="18" charset="0"/>
              </a:rPr>
              <a:t>El conocimiento cotidiano y el conocimiento científico son independientes, sirven para contextos y metas distintas, de forma que no se trata de sustituir uno por otro sino de hacerles coexistir y aprender a activarlos de forma situada (aprender a discriminarlos), en función del contexto. En lugar de considerar que el conocimiento cotidiano es erróneo o científicamente desviado, desde esta hipótesis se destaca su valor pragmático, su carácter fenomenológico y adaptativo.  </a:t>
            </a:r>
            <a:endParaRPr lang="es-ES" sz="1600" b="1"/>
          </a:p>
          <a:p>
            <a:pPr eaLnBrk="0" hangingPunct="0"/>
            <a:endParaRPr lang="es-ES" sz="1600" b="1"/>
          </a:p>
        </p:txBody>
      </p:sp>
      <p:grpSp>
        <p:nvGrpSpPr>
          <p:cNvPr id="81924" name="Group 4"/>
          <p:cNvGrpSpPr>
            <a:grpSpLocks noChangeAspect="1"/>
          </p:cNvGrpSpPr>
          <p:nvPr/>
        </p:nvGrpSpPr>
        <p:grpSpPr bwMode="auto">
          <a:xfrm>
            <a:off x="1476375" y="4797425"/>
            <a:ext cx="5600700" cy="1143000"/>
            <a:chOff x="2446" y="4897"/>
            <a:chExt cx="7200" cy="1490"/>
          </a:xfrm>
        </p:grpSpPr>
        <p:sp>
          <p:nvSpPr>
            <p:cNvPr id="81928" name="AutoShape 8"/>
            <p:cNvSpPr>
              <a:spLocks noChangeAspect="1" noChangeArrowheads="1" noTextEdit="1"/>
            </p:cNvSpPr>
            <p:nvPr/>
          </p:nvSpPr>
          <p:spPr bwMode="auto">
            <a:xfrm>
              <a:off x="2446" y="4897"/>
              <a:ext cx="7200" cy="1490"/>
            </a:xfrm>
            <a:prstGeom prst="rect">
              <a:avLst/>
            </a:prstGeom>
            <a:noFill/>
          </p:spPr>
          <p:txBody>
            <a:bodyPr/>
            <a:lstStyle/>
            <a:p>
              <a:endParaRPr lang="es-CO"/>
            </a:p>
          </p:txBody>
        </p:sp>
        <p:sp>
          <p:nvSpPr>
            <p:cNvPr id="81927" name="Oval 7"/>
            <p:cNvSpPr>
              <a:spLocks noChangeArrowheads="1"/>
            </p:cNvSpPr>
            <p:nvPr/>
          </p:nvSpPr>
          <p:spPr bwMode="auto">
            <a:xfrm>
              <a:off x="3181" y="5195"/>
              <a:ext cx="2645" cy="745"/>
            </a:xfrm>
            <a:prstGeom prst="ellipse">
              <a:avLst/>
            </a:prstGeom>
            <a:solidFill>
              <a:srgbClr val="FF00FF"/>
            </a:solidFill>
            <a:ln w="9525">
              <a:solidFill>
                <a:srgbClr val="000000"/>
              </a:solidFill>
              <a:round/>
              <a:headEnd/>
              <a:tailEnd/>
            </a:ln>
          </p:spPr>
          <p:txBody>
            <a:bodyPr/>
            <a:lstStyle/>
            <a:p>
              <a:pPr algn="ctr"/>
              <a:r>
                <a:rPr lang="es-ES" sz="1400" b="1">
                  <a:cs typeface="Times New Roman" pitchFamily="18" charset="0"/>
                </a:rPr>
                <a:t>Conocimiento Cotidiano</a:t>
              </a:r>
              <a:endParaRPr lang="es-ES" sz="1400" b="1"/>
            </a:p>
          </p:txBody>
        </p:sp>
        <p:sp>
          <p:nvSpPr>
            <p:cNvPr id="81926" name="Oval 6"/>
            <p:cNvSpPr>
              <a:spLocks noChangeArrowheads="1"/>
            </p:cNvSpPr>
            <p:nvPr/>
          </p:nvSpPr>
          <p:spPr bwMode="auto">
            <a:xfrm>
              <a:off x="6413" y="5195"/>
              <a:ext cx="2646" cy="745"/>
            </a:xfrm>
            <a:prstGeom prst="ellipse">
              <a:avLst/>
            </a:prstGeom>
            <a:solidFill>
              <a:srgbClr val="FF00FF"/>
            </a:solidFill>
            <a:ln w="9525">
              <a:solidFill>
                <a:srgbClr val="000000"/>
              </a:solidFill>
              <a:round/>
              <a:headEnd/>
              <a:tailEnd/>
            </a:ln>
          </p:spPr>
          <p:txBody>
            <a:bodyPr/>
            <a:lstStyle/>
            <a:p>
              <a:pPr algn="ctr"/>
              <a:r>
                <a:rPr lang="es-ES" sz="1400" b="1">
                  <a:cs typeface="Times New Roman" pitchFamily="18" charset="0"/>
                </a:rPr>
                <a:t>Conocimiento Científico</a:t>
              </a:r>
              <a:endParaRPr lang="es-ES" sz="1400" b="1"/>
            </a:p>
          </p:txBody>
        </p:sp>
        <p:cxnSp>
          <p:nvCxnSpPr>
            <p:cNvPr id="81925" name="AutoShape 5"/>
            <p:cNvCxnSpPr>
              <a:cxnSpLocks noChangeShapeType="1"/>
            </p:cNvCxnSpPr>
            <p:nvPr/>
          </p:nvCxnSpPr>
          <p:spPr bwMode="auto">
            <a:xfrm>
              <a:off x="5826" y="5568"/>
              <a:ext cx="587" cy="1"/>
            </a:xfrm>
            <a:prstGeom prst="straightConnector1">
              <a:avLst/>
            </a:prstGeom>
            <a:noFill/>
            <a:ln w="9525">
              <a:solidFill>
                <a:srgbClr val="000000"/>
              </a:solidFill>
              <a:round/>
              <a:headEnd type="triangle" w="med" len="med"/>
              <a:tailEnd type="triangle" w="med" len="med"/>
            </a:ln>
          </p:spPr>
        </p:cxn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82952" name="Rectangle 8"/>
          <p:cNvSpPr>
            <a:spLocks noChangeArrowheads="1"/>
          </p:cNvSpPr>
          <p:nvPr/>
        </p:nvSpPr>
        <p:spPr bwMode="auto">
          <a:xfrm>
            <a:off x="395288" y="1874838"/>
            <a:ext cx="8424862" cy="3025775"/>
          </a:xfrm>
          <a:prstGeom prst="rect">
            <a:avLst/>
          </a:prstGeom>
          <a:noFill/>
          <a:ln w="9525">
            <a:noFill/>
            <a:miter lim="800000"/>
            <a:headEnd/>
            <a:tailEnd/>
          </a:ln>
          <a:effectLst/>
        </p:spPr>
        <p:txBody>
          <a:bodyPr anchor="ctr">
            <a:spAutoFit/>
          </a:bodyPr>
          <a:lstStyle/>
          <a:p>
            <a:r>
              <a:rPr lang="es-ES" sz="1600" b="1">
                <a:cs typeface="Times New Roman" pitchFamily="18" charset="0"/>
              </a:rPr>
              <a:t>HIPÓTESIS DE LA INTEGRACIÓN JERÁRQUICA O LOS DIFERENTES NIVELES DE REPRESENTACIÓN Y CONOCIMIENTO</a:t>
            </a:r>
            <a:endParaRPr lang="es-ES" sz="1600" b="1"/>
          </a:p>
          <a:p>
            <a:pPr eaLnBrk="0" hangingPunct="0"/>
            <a:endParaRPr lang="es-ES" sz="1600" b="1">
              <a:cs typeface="Times New Roman" pitchFamily="18" charset="0"/>
            </a:endParaRPr>
          </a:p>
          <a:p>
            <a:pPr eaLnBrk="0" hangingPunct="0"/>
            <a:r>
              <a:rPr lang="es-ES" sz="1600" b="1">
                <a:cs typeface="Times New Roman" pitchFamily="18" charset="0"/>
              </a:rPr>
              <a:t>Existe integración jerárquica entre el conocimiento cotidiano y el conocimiento científico, es decir, son relativamente independientes en su uso contextual, pero se integran conceptualmente de forma que quien aprende puede comprender la relación genética que existe entre las dos formas de conocimiento. Se puede entonces diferenciar las teorías implícitas propias del conocimiento cotidiano, de las teorías científicas, y a la vez se pueden integrar las formas más simples e intuitivas del saber cotidiano en los modelos más complejos, elaborados y explícitos del conocimiento científico.   </a:t>
            </a:r>
            <a:endParaRPr lang="es-ES" sz="1600" b="1"/>
          </a:p>
          <a:p>
            <a:pPr eaLnBrk="0" hangingPunct="0"/>
            <a:endParaRPr lang="es-ES" sz="1600" b="1"/>
          </a:p>
        </p:txBody>
      </p:sp>
      <p:grpSp>
        <p:nvGrpSpPr>
          <p:cNvPr id="82948" name="Group 4"/>
          <p:cNvGrpSpPr>
            <a:grpSpLocks noChangeAspect="1"/>
          </p:cNvGrpSpPr>
          <p:nvPr/>
        </p:nvGrpSpPr>
        <p:grpSpPr bwMode="auto">
          <a:xfrm>
            <a:off x="1619250" y="4797425"/>
            <a:ext cx="5600700" cy="1371600"/>
            <a:chOff x="2446" y="5812"/>
            <a:chExt cx="7200" cy="1788"/>
          </a:xfrm>
        </p:grpSpPr>
        <p:sp>
          <p:nvSpPr>
            <p:cNvPr id="82951" name="AutoShape 7"/>
            <p:cNvSpPr>
              <a:spLocks noChangeAspect="1" noChangeArrowheads="1" noTextEdit="1"/>
            </p:cNvSpPr>
            <p:nvPr/>
          </p:nvSpPr>
          <p:spPr bwMode="auto">
            <a:xfrm>
              <a:off x="2446" y="5812"/>
              <a:ext cx="7200" cy="1788"/>
            </a:xfrm>
            <a:prstGeom prst="rect">
              <a:avLst/>
            </a:prstGeom>
            <a:noFill/>
          </p:spPr>
          <p:txBody>
            <a:bodyPr/>
            <a:lstStyle/>
            <a:p>
              <a:endParaRPr lang="es-CO"/>
            </a:p>
          </p:txBody>
        </p:sp>
        <p:sp>
          <p:nvSpPr>
            <p:cNvPr id="82950" name="Oval 6"/>
            <p:cNvSpPr>
              <a:spLocks noChangeArrowheads="1"/>
            </p:cNvSpPr>
            <p:nvPr/>
          </p:nvSpPr>
          <p:spPr bwMode="auto">
            <a:xfrm>
              <a:off x="3328" y="6259"/>
              <a:ext cx="2792" cy="745"/>
            </a:xfrm>
            <a:prstGeom prst="ellipse">
              <a:avLst/>
            </a:prstGeom>
            <a:solidFill>
              <a:srgbClr val="FF00FF"/>
            </a:solidFill>
            <a:ln w="9525">
              <a:solidFill>
                <a:srgbClr val="000000"/>
              </a:solidFill>
              <a:round/>
              <a:headEnd/>
              <a:tailEnd/>
            </a:ln>
          </p:spPr>
          <p:txBody>
            <a:bodyPr/>
            <a:lstStyle/>
            <a:p>
              <a:pPr algn="ctr"/>
              <a:r>
                <a:rPr lang="es-ES" sz="1400" b="1">
                  <a:cs typeface="Times New Roman" pitchFamily="18" charset="0"/>
                </a:rPr>
                <a:t>Conocimiento Cotidiano</a:t>
              </a:r>
              <a:endParaRPr lang="es-ES" sz="1400" b="1"/>
            </a:p>
          </p:txBody>
        </p:sp>
        <p:sp>
          <p:nvSpPr>
            <p:cNvPr id="82949" name="Oval 5"/>
            <p:cNvSpPr>
              <a:spLocks noChangeArrowheads="1"/>
            </p:cNvSpPr>
            <p:nvPr/>
          </p:nvSpPr>
          <p:spPr bwMode="auto">
            <a:xfrm>
              <a:off x="5679" y="6259"/>
              <a:ext cx="2791" cy="745"/>
            </a:xfrm>
            <a:prstGeom prst="ellipse">
              <a:avLst/>
            </a:prstGeom>
            <a:solidFill>
              <a:srgbClr val="FF00FF"/>
            </a:solidFill>
            <a:ln w="9525">
              <a:solidFill>
                <a:srgbClr val="000000"/>
              </a:solidFill>
              <a:round/>
              <a:headEnd/>
              <a:tailEnd/>
            </a:ln>
          </p:spPr>
          <p:txBody>
            <a:bodyPr/>
            <a:lstStyle/>
            <a:p>
              <a:pPr algn="ctr"/>
              <a:r>
                <a:rPr lang="es-ES" sz="1400" b="1">
                  <a:cs typeface="Times New Roman" pitchFamily="18" charset="0"/>
                </a:rPr>
                <a:t>Conocimiento Científico</a:t>
              </a:r>
              <a:endParaRPr lang="es-ES" sz="1400" b="1"/>
            </a:p>
          </p:txBody>
        </p:sp>
      </p:grpSp>
      <p:sp>
        <p:nvSpPr>
          <p:cNvPr id="82955" name="Rectangle 11"/>
          <p:cNvSpPr>
            <a:spLocks noChangeArrowheads="1"/>
          </p:cNvSpPr>
          <p:nvPr/>
        </p:nvSpPr>
        <p:spPr bwMode="auto">
          <a:xfrm>
            <a:off x="-4567238" y="4662488"/>
            <a:ext cx="9144001" cy="0"/>
          </a:xfrm>
          <a:prstGeom prst="rect">
            <a:avLst/>
          </a:prstGeom>
          <a:noFill/>
          <a:ln w="9525">
            <a:noFill/>
            <a:miter lim="800000"/>
            <a:headEnd/>
            <a:tailEnd/>
          </a:ln>
          <a:effectLst/>
        </p:spPr>
        <p:txBody>
          <a:bodyPr wrap="none" anchor="ctr">
            <a:spAutoFit/>
          </a:bodyPr>
          <a:lstStyle/>
          <a:p>
            <a:endParaRPr lang="es-CO"/>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grpSp>
        <p:nvGrpSpPr>
          <p:cNvPr id="83972" name="Group 4"/>
          <p:cNvGrpSpPr>
            <a:grpSpLocks noChangeAspect="1"/>
          </p:cNvGrpSpPr>
          <p:nvPr/>
        </p:nvGrpSpPr>
        <p:grpSpPr bwMode="auto">
          <a:xfrm>
            <a:off x="250825" y="1196975"/>
            <a:ext cx="8532813" cy="4179888"/>
            <a:chOff x="2446" y="397"/>
            <a:chExt cx="7200" cy="3575"/>
          </a:xfrm>
        </p:grpSpPr>
        <p:sp>
          <p:nvSpPr>
            <p:cNvPr id="83973" name="AutoShape 5"/>
            <p:cNvSpPr>
              <a:spLocks noChangeAspect="1" noChangeArrowheads="1"/>
            </p:cNvSpPr>
            <p:nvPr/>
          </p:nvSpPr>
          <p:spPr bwMode="auto">
            <a:xfrm>
              <a:off x="2446" y="397"/>
              <a:ext cx="7200" cy="3575"/>
            </a:xfrm>
            <a:prstGeom prst="rect">
              <a:avLst/>
            </a:prstGeom>
            <a:noFill/>
            <a:ln w="9525">
              <a:noFill/>
              <a:miter lim="800000"/>
              <a:headEnd/>
              <a:tailEnd/>
            </a:ln>
          </p:spPr>
          <p:txBody>
            <a:bodyPr/>
            <a:lstStyle/>
            <a:p>
              <a:endParaRPr lang="es-CO"/>
            </a:p>
          </p:txBody>
        </p:sp>
        <p:sp>
          <p:nvSpPr>
            <p:cNvPr id="83974" name="Oval 6"/>
            <p:cNvSpPr>
              <a:spLocks noChangeArrowheads="1"/>
            </p:cNvSpPr>
            <p:nvPr/>
          </p:nvSpPr>
          <p:spPr bwMode="auto">
            <a:xfrm>
              <a:off x="4503" y="695"/>
              <a:ext cx="2939" cy="894"/>
            </a:xfrm>
            <a:prstGeom prst="ellipse">
              <a:avLst/>
            </a:prstGeom>
            <a:solidFill>
              <a:srgbClr val="00FFFF"/>
            </a:solidFill>
            <a:ln w="9525">
              <a:solidFill>
                <a:srgbClr val="000000"/>
              </a:solidFill>
              <a:round/>
              <a:headEnd/>
              <a:tailEnd/>
            </a:ln>
          </p:spPr>
          <p:txBody>
            <a:bodyPr/>
            <a:lstStyle/>
            <a:p>
              <a:pPr algn="ctr"/>
              <a:r>
                <a:rPr lang="es-ES" sz="1600" b="1">
                  <a:latin typeface="Times New Roman" pitchFamily="18" charset="0"/>
                </a:rPr>
                <a:t>Construcción del Conocimiento Científico</a:t>
              </a:r>
              <a:endParaRPr lang="es-ES" sz="1600" b="1"/>
            </a:p>
          </p:txBody>
        </p:sp>
        <p:sp>
          <p:nvSpPr>
            <p:cNvPr id="83975" name="Oval 7"/>
            <p:cNvSpPr>
              <a:spLocks noChangeArrowheads="1"/>
            </p:cNvSpPr>
            <p:nvPr/>
          </p:nvSpPr>
          <p:spPr bwMode="auto">
            <a:xfrm>
              <a:off x="2593" y="2185"/>
              <a:ext cx="2351" cy="744"/>
            </a:xfrm>
            <a:prstGeom prst="ellipse">
              <a:avLst/>
            </a:prstGeom>
            <a:solidFill>
              <a:srgbClr val="00FFFF"/>
            </a:solidFill>
            <a:ln w="9525">
              <a:solidFill>
                <a:srgbClr val="000000"/>
              </a:solidFill>
              <a:round/>
              <a:headEnd/>
              <a:tailEnd/>
            </a:ln>
          </p:spPr>
          <p:txBody>
            <a:bodyPr/>
            <a:lstStyle/>
            <a:p>
              <a:pPr algn="ctr"/>
              <a:r>
                <a:rPr lang="es-ES" sz="1600" b="1">
                  <a:latin typeface="Times New Roman" pitchFamily="18" charset="0"/>
                </a:rPr>
                <a:t>Reestructuración Teórica</a:t>
              </a:r>
              <a:endParaRPr lang="es-ES" sz="1600" b="1"/>
            </a:p>
          </p:txBody>
        </p:sp>
        <p:sp>
          <p:nvSpPr>
            <p:cNvPr id="83976" name="Oval 8"/>
            <p:cNvSpPr>
              <a:spLocks noChangeArrowheads="1"/>
            </p:cNvSpPr>
            <p:nvPr/>
          </p:nvSpPr>
          <p:spPr bwMode="auto">
            <a:xfrm>
              <a:off x="4944" y="2483"/>
              <a:ext cx="2351" cy="744"/>
            </a:xfrm>
            <a:prstGeom prst="ellipse">
              <a:avLst/>
            </a:prstGeom>
            <a:solidFill>
              <a:srgbClr val="00FFFF"/>
            </a:solidFill>
            <a:ln w="9525">
              <a:solidFill>
                <a:srgbClr val="000000"/>
              </a:solidFill>
              <a:round/>
              <a:headEnd/>
              <a:tailEnd/>
            </a:ln>
          </p:spPr>
          <p:txBody>
            <a:bodyPr/>
            <a:lstStyle/>
            <a:p>
              <a:pPr algn="ctr"/>
              <a:r>
                <a:rPr lang="es-ES" sz="1600" b="1">
                  <a:latin typeface="Times New Roman" pitchFamily="18" charset="0"/>
                </a:rPr>
                <a:t>Explicitación progresiva</a:t>
              </a:r>
              <a:endParaRPr lang="es-ES" sz="1600" b="1"/>
            </a:p>
          </p:txBody>
        </p:sp>
        <p:sp>
          <p:nvSpPr>
            <p:cNvPr id="83977" name="Oval 9"/>
            <p:cNvSpPr>
              <a:spLocks noChangeArrowheads="1"/>
            </p:cNvSpPr>
            <p:nvPr/>
          </p:nvSpPr>
          <p:spPr bwMode="auto">
            <a:xfrm>
              <a:off x="7148" y="2036"/>
              <a:ext cx="2351" cy="744"/>
            </a:xfrm>
            <a:prstGeom prst="ellipse">
              <a:avLst/>
            </a:prstGeom>
            <a:solidFill>
              <a:srgbClr val="00FFFF"/>
            </a:solidFill>
            <a:ln w="9525">
              <a:solidFill>
                <a:srgbClr val="000000"/>
              </a:solidFill>
              <a:round/>
              <a:headEnd/>
              <a:tailEnd/>
            </a:ln>
          </p:spPr>
          <p:txBody>
            <a:bodyPr/>
            <a:lstStyle/>
            <a:p>
              <a:pPr algn="ctr"/>
              <a:r>
                <a:rPr lang="es-ES" sz="1600" b="1">
                  <a:latin typeface="Times New Roman" pitchFamily="18" charset="0"/>
                </a:rPr>
                <a:t>Integración jerárquica</a:t>
              </a:r>
              <a:endParaRPr lang="es-ES" sz="1600" b="1"/>
            </a:p>
          </p:txBody>
        </p:sp>
        <p:cxnSp>
          <p:nvCxnSpPr>
            <p:cNvPr id="83978" name="AutoShape 10"/>
            <p:cNvCxnSpPr>
              <a:cxnSpLocks noChangeShapeType="1"/>
              <a:stCxn id="83974" idx="4"/>
              <a:endCxn id="83975" idx="0"/>
            </p:cNvCxnSpPr>
            <p:nvPr/>
          </p:nvCxnSpPr>
          <p:spPr bwMode="auto">
            <a:xfrm flipH="1">
              <a:off x="3768" y="1589"/>
              <a:ext cx="2205" cy="596"/>
            </a:xfrm>
            <a:prstGeom prst="straightConnector1">
              <a:avLst/>
            </a:prstGeom>
            <a:noFill/>
            <a:ln w="9525">
              <a:solidFill>
                <a:srgbClr val="000000"/>
              </a:solidFill>
              <a:round/>
              <a:headEnd/>
              <a:tailEnd type="triangle" w="med" len="med"/>
            </a:ln>
          </p:spPr>
        </p:cxnSp>
        <p:cxnSp>
          <p:nvCxnSpPr>
            <p:cNvPr id="83979" name="AutoShape 11"/>
            <p:cNvCxnSpPr>
              <a:cxnSpLocks noChangeShapeType="1"/>
              <a:stCxn id="83974" idx="4"/>
              <a:endCxn id="83976" idx="0"/>
            </p:cNvCxnSpPr>
            <p:nvPr/>
          </p:nvCxnSpPr>
          <p:spPr bwMode="auto">
            <a:xfrm>
              <a:off x="5973" y="1589"/>
              <a:ext cx="146" cy="894"/>
            </a:xfrm>
            <a:prstGeom prst="straightConnector1">
              <a:avLst/>
            </a:prstGeom>
            <a:noFill/>
            <a:ln w="9525">
              <a:solidFill>
                <a:srgbClr val="000000"/>
              </a:solidFill>
              <a:round/>
              <a:headEnd/>
              <a:tailEnd type="triangle" w="med" len="med"/>
            </a:ln>
          </p:spPr>
        </p:cxnSp>
        <p:cxnSp>
          <p:nvCxnSpPr>
            <p:cNvPr id="83980" name="AutoShape 12"/>
            <p:cNvCxnSpPr>
              <a:cxnSpLocks noChangeShapeType="1"/>
              <a:stCxn id="83974" idx="4"/>
              <a:endCxn id="83977" idx="0"/>
            </p:cNvCxnSpPr>
            <p:nvPr/>
          </p:nvCxnSpPr>
          <p:spPr bwMode="auto">
            <a:xfrm>
              <a:off x="5973" y="1589"/>
              <a:ext cx="2351" cy="447"/>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grpSp>
        <p:nvGrpSpPr>
          <p:cNvPr id="84996" name="Group 4"/>
          <p:cNvGrpSpPr>
            <a:grpSpLocks noChangeAspect="1"/>
          </p:cNvGrpSpPr>
          <p:nvPr/>
        </p:nvGrpSpPr>
        <p:grpSpPr bwMode="auto">
          <a:xfrm>
            <a:off x="539750" y="1254125"/>
            <a:ext cx="8280400" cy="4224338"/>
            <a:chOff x="2446" y="562"/>
            <a:chExt cx="7200" cy="3724"/>
          </a:xfrm>
        </p:grpSpPr>
        <p:sp>
          <p:nvSpPr>
            <p:cNvPr id="84997" name="AutoShape 5"/>
            <p:cNvSpPr>
              <a:spLocks noChangeAspect="1" noChangeArrowheads="1"/>
            </p:cNvSpPr>
            <p:nvPr/>
          </p:nvSpPr>
          <p:spPr bwMode="auto">
            <a:xfrm>
              <a:off x="2446" y="562"/>
              <a:ext cx="7200" cy="3724"/>
            </a:xfrm>
            <a:prstGeom prst="rect">
              <a:avLst/>
            </a:prstGeom>
            <a:noFill/>
            <a:ln w="9525">
              <a:noFill/>
              <a:miter lim="800000"/>
              <a:headEnd/>
              <a:tailEnd/>
            </a:ln>
          </p:spPr>
          <p:txBody>
            <a:bodyPr/>
            <a:lstStyle/>
            <a:p>
              <a:endParaRPr lang="es-CO"/>
            </a:p>
          </p:txBody>
        </p:sp>
        <p:sp>
          <p:nvSpPr>
            <p:cNvPr id="84998" name="Rectangle 6"/>
            <p:cNvSpPr>
              <a:spLocks noChangeArrowheads="1"/>
            </p:cNvSpPr>
            <p:nvPr/>
          </p:nvSpPr>
          <p:spPr bwMode="auto">
            <a:xfrm>
              <a:off x="4944" y="860"/>
              <a:ext cx="2498" cy="596"/>
            </a:xfrm>
            <a:prstGeom prst="rect">
              <a:avLst/>
            </a:prstGeom>
            <a:solidFill>
              <a:srgbClr val="FF6600"/>
            </a:solidFill>
            <a:ln w="9525">
              <a:solidFill>
                <a:srgbClr val="000000"/>
              </a:solidFill>
              <a:miter lim="800000"/>
              <a:headEnd/>
              <a:tailEnd/>
            </a:ln>
          </p:spPr>
          <p:txBody>
            <a:bodyPr/>
            <a:lstStyle/>
            <a:p>
              <a:pPr algn="ctr"/>
              <a:r>
                <a:rPr lang="es-ES" sz="1600" b="1">
                  <a:latin typeface="Times New Roman" pitchFamily="18" charset="0"/>
                </a:rPr>
                <a:t>Procesos de Cambio Conceptual</a:t>
              </a:r>
              <a:endParaRPr lang="es-ES" sz="1600" b="1"/>
            </a:p>
          </p:txBody>
        </p:sp>
        <p:sp>
          <p:nvSpPr>
            <p:cNvPr id="84999" name="Rectangle 7"/>
            <p:cNvSpPr>
              <a:spLocks noChangeArrowheads="1"/>
            </p:cNvSpPr>
            <p:nvPr/>
          </p:nvSpPr>
          <p:spPr bwMode="auto">
            <a:xfrm>
              <a:off x="2593" y="1903"/>
              <a:ext cx="2498" cy="1787"/>
            </a:xfrm>
            <a:prstGeom prst="rect">
              <a:avLst/>
            </a:prstGeom>
            <a:solidFill>
              <a:srgbClr val="FF0000"/>
            </a:solidFill>
            <a:ln w="9525">
              <a:solidFill>
                <a:srgbClr val="000000"/>
              </a:solidFill>
              <a:miter lim="800000"/>
              <a:headEnd/>
              <a:tailEnd/>
            </a:ln>
          </p:spPr>
          <p:txBody>
            <a:bodyPr/>
            <a:lstStyle/>
            <a:p>
              <a:pPr algn="ctr"/>
              <a:endParaRPr lang="es-ES" sz="1600" b="1">
                <a:latin typeface="Times New Roman" pitchFamily="18" charset="0"/>
              </a:endParaRPr>
            </a:p>
            <a:p>
              <a:pPr algn="ctr"/>
              <a:r>
                <a:rPr lang="es-ES" sz="1600" b="1">
                  <a:latin typeface="Times New Roman" pitchFamily="18" charset="0"/>
                </a:rPr>
                <a:t>Primer Nivel: Enriquecimiento o crecimiento de concepciones.</a:t>
              </a:r>
              <a:endParaRPr lang="es-ES" sz="1600" b="1"/>
            </a:p>
          </p:txBody>
        </p:sp>
        <p:sp>
          <p:nvSpPr>
            <p:cNvPr id="85000" name="Rectangle 8"/>
            <p:cNvSpPr>
              <a:spLocks noChangeArrowheads="1"/>
            </p:cNvSpPr>
            <p:nvPr/>
          </p:nvSpPr>
          <p:spPr bwMode="auto">
            <a:xfrm>
              <a:off x="5091" y="1903"/>
              <a:ext cx="2351" cy="1787"/>
            </a:xfrm>
            <a:prstGeom prst="rect">
              <a:avLst/>
            </a:prstGeom>
            <a:solidFill>
              <a:srgbClr val="FFCC00"/>
            </a:solidFill>
            <a:ln w="9525">
              <a:solidFill>
                <a:srgbClr val="000000"/>
              </a:solidFill>
              <a:miter lim="800000"/>
              <a:headEnd/>
              <a:tailEnd/>
            </a:ln>
          </p:spPr>
          <p:txBody>
            <a:bodyPr/>
            <a:lstStyle/>
            <a:p>
              <a:pPr algn="ctr"/>
              <a:r>
                <a:rPr lang="es-ES" sz="1600" b="1">
                  <a:latin typeface="Times New Roman" pitchFamily="18" charset="0"/>
                </a:rPr>
                <a:t>Segundo Nivel: Ajuste o modificación de la estructura conceptual (procesos de generalización y discriminación) sin que implique un cambio radical en las estructuras existentes.</a:t>
              </a:r>
              <a:endParaRPr lang="es-ES" sz="1600" b="1"/>
            </a:p>
          </p:txBody>
        </p:sp>
        <p:sp>
          <p:nvSpPr>
            <p:cNvPr id="85001" name="Rectangle 9"/>
            <p:cNvSpPr>
              <a:spLocks noChangeArrowheads="1"/>
            </p:cNvSpPr>
            <p:nvPr/>
          </p:nvSpPr>
          <p:spPr bwMode="auto">
            <a:xfrm>
              <a:off x="7442" y="1903"/>
              <a:ext cx="2204" cy="1787"/>
            </a:xfrm>
            <a:prstGeom prst="rect">
              <a:avLst/>
            </a:prstGeom>
            <a:solidFill>
              <a:srgbClr val="00FF00"/>
            </a:solidFill>
            <a:ln w="9525">
              <a:solidFill>
                <a:srgbClr val="000000"/>
              </a:solidFill>
              <a:miter lim="800000"/>
              <a:headEnd/>
              <a:tailEnd/>
            </a:ln>
          </p:spPr>
          <p:txBody>
            <a:bodyPr/>
            <a:lstStyle/>
            <a:p>
              <a:pPr algn="ctr"/>
              <a:r>
                <a:rPr lang="es-ES" sz="1600" b="1">
                  <a:latin typeface="Times New Roman" pitchFamily="18" charset="0"/>
                </a:rPr>
                <a:t>Tercer Nivel: Reestructuración, desarrollo de una nueva forma de organizar el conocimiento en dominios incompatibles con estructuras anteriores. </a:t>
              </a:r>
              <a:endParaRPr lang="es-ES" sz="1600" b="1"/>
            </a:p>
          </p:txBody>
        </p:sp>
        <p:cxnSp>
          <p:nvCxnSpPr>
            <p:cNvPr id="85002" name="AutoShape 10"/>
            <p:cNvCxnSpPr>
              <a:cxnSpLocks noChangeShapeType="1"/>
              <a:stCxn id="84998" idx="2"/>
              <a:endCxn id="84999" idx="0"/>
            </p:cNvCxnSpPr>
            <p:nvPr/>
          </p:nvCxnSpPr>
          <p:spPr bwMode="auto">
            <a:xfrm flipH="1">
              <a:off x="3842" y="1456"/>
              <a:ext cx="2351" cy="447"/>
            </a:xfrm>
            <a:prstGeom prst="straightConnector1">
              <a:avLst/>
            </a:prstGeom>
            <a:noFill/>
            <a:ln w="9525">
              <a:solidFill>
                <a:srgbClr val="000000"/>
              </a:solidFill>
              <a:round/>
              <a:headEnd/>
              <a:tailEnd type="triangle" w="med" len="med"/>
            </a:ln>
          </p:spPr>
        </p:cxnSp>
        <p:cxnSp>
          <p:nvCxnSpPr>
            <p:cNvPr id="85003" name="AutoShape 11"/>
            <p:cNvCxnSpPr>
              <a:cxnSpLocks noChangeShapeType="1"/>
              <a:stCxn id="84998" idx="2"/>
              <a:endCxn id="85000" idx="0"/>
            </p:cNvCxnSpPr>
            <p:nvPr/>
          </p:nvCxnSpPr>
          <p:spPr bwMode="auto">
            <a:xfrm>
              <a:off x="6193" y="1456"/>
              <a:ext cx="73" cy="447"/>
            </a:xfrm>
            <a:prstGeom prst="straightConnector1">
              <a:avLst/>
            </a:prstGeom>
            <a:noFill/>
            <a:ln w="9525">
              <a:solidFill>
                <a:srgbClr val="000000"/>
              </a:solidFill>
              <a:round/>
              <a:headEnd/>
              <a:tailEnd type="triangle" w="med" len="med"/>
            </a:ln>
          </p:spPr>
        </p:cxnSp>
        <p:cxnSp>
          <p:nvCxnSpPr>
            <p:cNvPr id="85004" name="AutoShape 12"/>
            <p:cNvCxnSpPr>
              <a:cxnSpLocks noChangeShapeType="1"/>
              <a:stCxn id="84998" idx="2"/>
              <a:endCxn id="85001" idx="0"/>
            </p:cNvCxnSpPr>
            <p:nvPr/>
          </p:nvCxnSpPr>
          <p:spPr bwMode="auto">
            <a:xfrm>
              <a:off x="6193" y="1456"/>
              <a:ext cx="2351" cy="447"/>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86018" name="Text Box 2"/>
          <p:cNvSpPr txBox="1">
            <a:spLocks noChangeArrowheads="1"/>
          </p:cNvSpPr>
          <p:nvPr/>
        </p:nvSpPr>
        <p:spPr bwMode="auto">
          <a:xfrm>
            <a:off x="755650" y="762000"/>
            <a:ext cx="7632700" cy="579438"/>
          </a:xfrm>
          <a:prstGeom prst="rect">
            <a:avLst/>
          </a:prstGeom>
          <a:noFill/>
          <a:ln w="9525">
            <a:noFill/>
            <a:miter lim="800000"/>
            <a:headEnd/>
            <a:tailEnd/>
          </a:ln>
          <a:effectLst/>
        </p:spPr>
        <p:txBody>
          <a:bodyPr>
            <a:spAutoFit/>
          </a:bodyPr>
          <a:lstStyle/>
          <a:p>
            <a:r>
              <a:rPr lang="es-ES" sz="3200" b="1">
                <a:latin typeface="Times New Roman" pitchFamily="18" charset="0"/>
              </a:rPr>
              <a:t>LA NOCIÓN DE CONSTRUCTIVISMO</a:t>
            </a:r>
          </a:p>
        </p:txBody>
      </p:sp>
      <p:sp>
        <p:nvSpPr>
          <p:cNvPr id="86019" name="AutoShape 3"/>
          <p:cNvSpPr>
            <a:spLocks noChangeArrowheads="1"/>
          </p:cNvSpPr>
          <p:nvPr/>
        </p:nvSpPr>
        <p:spPr bwMode="auto">
          <a:xfrm>
            <a:off x="1204913" y="1471613"/>
            <a:ext cx="485775" cy="517525"/>
          </a:xfrm>
          <a:prstGeom prst="downArrow">
            <a:avLst>
              <a:gd name="adj1" fmla="val 50000"/>
              <a:gd name="adj2" fmla="val 26634"/>
            </a:avLst>
          </a:prstGeom>
          <a:solidFill>
            <a:schemeClr val="accent1"/>
          </a:solidFill>
          <a:ln w="9525">
            <a:solidFill>
              <a:schemeClr val="tx1"/>
            </a:solidFill>
            <a:miter lim="800000"/>
            <a:headEnd/>
            <a:tailEnd/>
          </a:ln>
          <a:effectLst/>
        </p:spPr>
        <p:txBody>
          <a:bodyPr wrap="none" anchor="ctr"/>
          <a:lstStyle/>
          <a:p>
            <a:endParaRPr lang="es-CO"/>
          </a:p>
        </p:txBody>
      </p:sp>
      <p:sp>
        <p:nvSpPr>
          <p:cNvPr id="86020" name="Text Box 4"/>
          <p:cNvSpPr txBox="1">
            <a:spLocks noChangeArrowheads="1"/>
          </p:cNvSpPr>
          <p:nvPr/>
        </p:nvSpPr>
        <p:spPr bwMode="auto">
          <a:xfrm>
            <a:off x="463550" y="2133600"/>
            <a:ext cx="1968500" cy="762000"/>
          </a:xfrm>
          <a:prstGeom prst="rect">
            <a:avLst/>
          </a:prstGeom>
          <a:noFill/>
          <a:ln w="9525">
            <a:noFill/>
            <a:miter lim="800000"/>
            <a:headEnd/>
            <a:tailEnd/>
          </a:ln>
          <a:effectLst/>
        </p:spPr>
        <p:txBody>
          <a:bodyPr>
            <a:spAutoFit/>
          </a:bodyPr>
          <a:lstStyle/>
          <a:p>
            <a:pPr algn="ctr"/>
            <a:r>
              <a:rPr lang="es-ES" sz="2200" b="1">
                <a:latin typeface="Times New Roman" pitchFamily="18" charset="0"/>
              </a:rPr>
              <a:t>EN</a:t>
            </a:r>
          </a:p>
          <a:p>
            <a:pPr algn="ctr"/>
            <a:r>
              <a:rPr lang="es-ES" sz="2200" b="1">
                <a:latin typeface="Times New Roman" pitchFamily="18" charset="0"/>
              </a:rPr>
              <a:t>PSICOLOGÍA</a:t>
            </a:r>
          </a:p>
        </p:txBody>
      </p:sp>
      <p:sp>
        <p:nvSpPr>
          <p:cNvPr id="86021" name="AutoShape 5"/>
          <p:cNvSpPr>
            <a:spLocks noChangeArrowheads="1"/>
          </p:cNvSpPr>
          <p:nvPr/>
        </p:nvSpPr>
        <p:spPr bwMode="auto">
          <a:xfrm>
            <a:off x="4257675" y="1471613"/>
            <a:ext cx="485775" cy="517525"/>
          </a:xfrm>
          <a:prstGeom prst="downArrow">
            <a:avLst>
              <a:gd name="adj1" fmla="val 50000"/>
              <a:gd name="adj2" fmla="val 26634"/>
            </a:avLst>
          </a:prstGeom>
          <a:solidFill>
            <a:schemeClr val="accent1"/>
          </a:solidFill>
          <a:ln w="9525">
            <a:solidFill>
              <a:schemeClr val="tx1"/>
            </a:solidFill>
            <a:miter lim="800000"/>
            <a:headEnd/>
            <a:tailEnd/>
          </a:ln>
          <a:effectLst/>
        </p:spPr>
        <p:txBody>
          <a:bodyPr wrap="none" anchor="ctr"/>
          <a:lstStyle/>
          <a:p>
            <a:endParaRPr lang="es-CO"/>
          </a:p>
        </p:txBody>
      </p:sp>
      <p:sp>
        <p:nvSpPr>
          <p:cNvPr id="86022" name="Text Box 6"/>
          <p:cNvSpPr txBox="1">
            <a:spLocks noChangeArrowheads="1"/>
          </p:cNvSpPr>
          <p:nvPr/>
        </p:nvSpPr>
        <p:spPr bwMode="auto">
          <a:xfrm>
            <a:off x="4406900" y="2732088"/>
            <a:ext cx="184150" cy="427037"/>
          </a:xfrm>
          <a:prstGeom prst="rect">
            <a:avLst/>
          </a:prstGeom>
          <a:noFill/>
          <a:ln w="9525">
            <a:noFill/>
            <a:miter lim="800000"/>
            <a:headEnd/>
            <a:tailEnd/>
          </a:ln>
          <a:effectLst/>
        </p:spPr>
        <p:txBody>
          <a:bodyPr wrap="none">
            <a:spAutoFit/>
          </a:bodyPr>
          <a:lstStyle/>
          <a:p>
            <a:pPr algn="ctr"/>
            <a:endParaRPr lang="es-CO" sz="2200">
              <a:latin typeface="Times New Roman" pitchFamily="18" charset="0"/>
            </a:endParaRPr>
          </a:p>
        </p:txBody>
      </p:sp>
      <p:sp>
        <p:nvSpPr>
          <p:cNvPr id="86023" name="Text Box 7"/>
          <p:cNvSpPr txBox="1">
            <a:spLocks noChangeArrowheads="1"/>
          </p:cNvSpPr>
          <p:nvPr/>
        </p:nvSpPr>
        <p:spPr bwMode="auto">
          <a:xfrm>
            <a:off x="3205163" y="2133600"/>
            <a:ext cx="2587625" cy="762000"/>
          </a:xfrm>
          <a:prstGeom prst="rect">
            <a:avLst/>
          </a:prstGeom>
          <a:noFill/>
          <a:ln w="9525">
            <a:noFill/>
            <a:miter lim="800000"/>
            <a:headEnd/>
            <a:tailEnd/>
          </a:ln>
          <a:effectLst/>
        </p:spPr>
        <p:txBody>
          <a:bodyPr wrap="none">
            <a:spAutoFit/>
          </a:bodyPr>
          <a:lstStyle/>
          <a:p>
            <a:pPr algn="ctr"/>
            <a:r>
              <a:rPr lang="es-ES" sz="2200" b="1">
                <a:latin typeface="Times New Roman" pitchFamily="18" charset="0"/>
              </a:rPr>
              <a:t>EN</a:t>
            </a:r>
          </a:p>
          <a:p>
            <a:pPr algn="ctr"/>
            <a:r>
              <a:rPr lang="es-ES" sz="2200" b="1">
                <a:latin typeface="Times New Roman" pitchFamily="18" charset="0"/>
              </a:rPr>
              <a:t>EPISTEMOLOGÍA</a:t>
            </a:r>
          </a:p>
        </p:txBody>
      </p:sp>
      <p:sp>
        <p:nvSpPr>
          <p:cNvPr id="86024" name="AutoShape 8"/>
          <p:cNvSpPr>
            <a:spLocks noChangeArrowheads="1"/>
          </p:cNvSpPr>
          <p:nvPr/>
        </p:nvSpPr>
        <p:spPr bwMode="auto">
          <a:xfrm>
            <a:off x="7370763" y="1471613"/>
            <a:ext cx="485775" cy="517525"/>
          </a:xfrm>
          <a:prstGeom prst="downArrow">
            <a:avLst>
              <a:gd name="adj1" fmla="val 50000"/>
              <a:gd name="adj2" fmla="val 26634"/>
            </a:avLst>
          </a:prstGeom>
          <a:solidFill>
            <a:schemeClr val="accent1"/>
          </a:solidFill>
          <a:ln w="9525">
            <a:solidFill>
              <a:schemeClr val="tx1"/>
            </a:solidFill>
            <a:miter lim="800000"/>
            <a:headEnd/>
            <a:tailEnd/>
          </a:ln>
          <a:effectLst/>
        </p:spPr>
        <p:txBody>
          <a:bodyPr wrap="none" anchor="ctr"/>
          <a:lstStyle/>
          <a:p>
            <a:endParaRPr lang="es-CO"/>
          </a:p>
        </p:txBody>
      </p:sp>
      <p:sp>
        <p:nvSpPr>
          <p:cNvPr id="86025" name="Text Box 9"/>
          <p:cNvSpPr txBox="1">
            <a:spLocks noChangeArrowheads="1"/>
          </p:cNvSpPr>
          <p:nvPr/>
        </p:nvSpPr>
        <p:spPr bwMode="auto">
          <a:xfrm>
            <a:off x="6716713" y="2133600"/>
            <a:ext cx="1795462" cy="762000"/>
          </a:xfrm>
          <a:prstGeom prst="rect">
            <a:avLst/>
          </a:prstGeom>
          <a:noFill/>
          <a:ln w="9525">
            <a:noFill/>
            <a:miter lim="800000"/>
            <a:headEnd/>
            <a:tailEnd/>
          </a:ln>
          <a:effectLst/>
        </p:spPr>
        <p:txBody>
          <a:bodyPr>
            <a:spAutoFit/>
          </a:bodyPr>
          <a:lstStyle/>
          <a:p>
            <a:pPr algn="ctr"/>
            <a:r>
              <a:rPr lang="es-ES" sz="2200" b="1">
                <a:latin typeface="Times New Roman" pitchFamily="18" charset="0"/>
              </a:rPr>
              <a:t>EN</a:t>
            </a:r>
          </a:p>
          <a:p>
            <a:pPr algn="ctr"/>
            <a:r>
              <a:rPr lang="es-ES" sz="2200" b="1">
                <a:latin typeface="Times New Roman" pitchFamily="18" charset="0"/>
              </a:rPr>
              <a:t>DIDÁCTICA</a:t>
            </a:r>
          </a:p>
        </p:txBody>
      </p:sp>
      <p:sp>
        <p:nvSpPr>
          <p:cNvPr id="86026" name="Rectangle 10"/>
          <p:cNvSpPr>
            <a:spLocks noChangeArrowheads="1"/>
          </p:cNvSpPr>
          <p:nvPr/>
        </p:nvSpPr>
        <p:spPr bwMode="auto">
          <a:xfrm>
            <a:off x="266700" y="3167063"/>
            <a:ext cx="2362200" cy="1652587"/>
          </a:xfrm>
          <a:prstGeom prst="rect">
            <a:avLst/>
          </a:prstGeom>
          <a:solidFill>
            <a:schemeClr val="accent1"/>
          </a:solidFill>
          <a:ln w="9525">
            <a:solidFill>
              <a:schemeClr val="tx1"/>
            </a:solidFill>
            <a:miter lim="800000"/>
            <a:headEnd/>
            <a:tailEnd/>
          </a:ln>
          <a:effectLst/>
        </p:spPr>
        <p:txBody>
          <a:bodyPr wrap="none" anchor="ctr"/>
          <a:lstStyle/>
          <a:p>
            <a:pPr algn="ctr"/>
            <a:r>
              <a:rPr lang="es-ES" sz="1600" b="1">
                <a:latin typeface="Times New Roman" pitchFamily="18" charset="0"/>
              </a:rPr>
              <a:t>Modelo para apropiar la</a:t>
            </a:r>
          </a:p>
          <a:p>
            <a:pPr algn="ctr"/>
            <a:r>
              <a:rPr lang="es-ES" sz="1600" b="1">
                <a:latin typeface="Times New Roman" pitchFamily="18" charset="0"/>
              </a:rPr>
              <a:t>actividad intelectual del </a:t>
            </a:r>
          </a:p>
          <a:p>
            <a:pPr algn="ctr"/>
            <a:r>
              <a:rPr lang="es-ES" sz="1600" b="1">
                <a:latin typeface="Times New Roman" pitchFamily="18" charset="0"/>
              </a:rPr>
              <a:t>sujeto, emprendida para</a:t>
            </a:r>
          </a:p>
          <a:p>
            <a:pPr algn="ctr"/>
            <a:r>
              <a:rPr lang="es-ES" sz="1600" b="1">
                <a:latin typeface="Times New Roman" pitchFamily="18" charset="0"/>
              </a:rPr>
              <a:t>resolver un problema.</a:t>
            </a:r>
            <a:endParaRPr lang="es-ES" sz="1600">
              <a:latin typeface="Times New Roman" pitchFamily="18" charset="0"/>
            </a:endParaRPr>
          </a:p>
        </p:txBody>
      </p:sp>
      <p:sp>
        <p:nvSpPr>
          <p:cNvPr id="86027" name="Oval 11"/>
          <p:cNvSpPr>
            <a:spLocks noChangeArrowheads="1"/>
          </p:cNvSpPr>
          <p:nvPr/>
        </p:nvSpPr>
        <p:spPr bwMode="auto">
          <a:xfrm>
            <a:off x="228600" y="5097463"/>
            <a:ext cx="2438400" cy="814387"/>
          </a:xfrm>
          <a:prstGeom prst="ellipse">
            <a:avLst/>
          </a:prstGeom>
          <a:solidFill>
            <a:schemeClr val="accent1"/>
          </a:solidFill>
          <a:ln w="9525">
            <a:solidFill>
              <a:schemeClr val="tx1"/>
            </a:solidFill>
            <a:round/>
            <a:headEnd/>
            <a:tailEnd/>
          </a:ln>
          <a:effectLst/>
        </p:spPr>
        <p:txBody>
          <a:bodyPr wrap="none" anchor="ctr"/>
          <a:lstStyle/>
          <a:p>
            <a:pPr algn="ctr"/>
            <a:r>
              <a:rPr lang="es-ES" sz="1400" b="1">
                <a:latin typeface="Times New Roman" pitchFamily="18" charset="0"/>
              </a:rPr>
              <a:t>Se opone al modelo Conductista</a:t>
            </a:r>
          </a:p>
        </p:txBody>
      </p:sp>
      <p:sp>
        <p:nvSpPr>
          <p:cNvPr id="86028" name="Rectangle 12"/>
          <p:cNvSpPr>
            <a:spLocks noChangeArrowheads="1"/>
          </p:cNvSpPr>
          <p:nvPr/>
        </p:nvSpPr>
        <p:spPr bwMode="auto">
          <a:xfrm>
            <a:off x="2987675" y="3141663"/>
            <a:ext cx="3024188" cy="1677987"/>
          </a:xfrm>
          <a:prstGeom prst="rect">
            <a:avLst/>
          </a:prstGeom>
          <a:solidFill>
            <a:schemeClr val="accent1"/>
          </a:solidFill>
          <a:ln w="9525">
            <a:solidFill>
              <a:schemeClr val="tx1"/>
            </a:solidFill>
            <a:miter lim="800000"/>
            <a:headEnd/>
            <a:tailEnd/>
          </a:ln>
          <a:effectLst/>
        </p:spPr>
        <p:txBody>
          <a:bodyPr wrap="none" anchor="ctr"/>
          <a:lstStyle/>
          <a:p>
            <a:pPr algn="ctr"/>
            <a:r>
              <a:rPr lang="es-ES" sz="1600" b="1">
                <a:latin typeface="Times New Roman" pitchFamily="18" charset="0"/>
              </a:rPr>
              <a:t>Concepción sobre el “objeto del </a:t>
            </a:r>
          </a:p>
          <a:p>
            <a:pPr algn="ctr"/>
            <a:r>
              <a:rPr lang="es-ES" sz="1600" b="1">
                <a:latin typeface="Times New Roman" pitchFamily="18" charset="0"/>
              </a:rPr>
              <a:t>Saber” mediante la relación entre </a:t>
            </a:r>
          </a:p>
          <a:p>
            <a:pPr algn="ctr"/>
            <a:r>
              <a:rPr lang="es-ES" sz="1600" b="1">
                <a:latin typeface="Times New Roman" pitchFamily="18" charset="0"/>
              </a:rPr>
              <a:t>los datos empíricos (hechos) y las</a:t>
            </a:r>
          </a:p>
          <a:p>
            <a:pPr algn="ctr"/>
            <a:r>
              <a:rPr lang="es-ES" sz="1600" b="1">
                <a:latin typeface="Times New Roman" pitchFamily="18" charset="0"/>
              </a:rPr>
              <a:t>construcciones teóricas (leyes o</a:t>
            </a:r>
          </a:p>
          <a:p>
            <a:pPr algn="ctr"/>
            <a:r>
              <a:rPr lang="es-ES" sz="1600" b="1">
                <a:latin typeface="Times New Roman" pitchFamily="18" charset="0"/>
              </a:rPr>
              <a:t> teorías) que hacemos sobre los</a:t>
            </a:r>
          </a:p>
          <a:p>
            <a:pPr algn="ctr"/>
            <a:r>
              <a:rPr lang="es-ES" sz="1600" b="1">
                <a:latin typeface="Times New Roman" pitchFamily="18" charset="0"/>
              </a:rPr>
              <a:t> hechos. </a:t>
            </a:r>
          </a:p>
        </p:txBody>
      </p:sp>
      <p:sp>
        <p:nvSpPr>
          <p:cNvPr id="86029" name="Oval 13"/>
          <p:cNvSpPr>
            <a:spLocks noChangeArrowheads="1"/>
          </p:cNvSpPr>
          <p:nvPr/>
        </p:nvSpPr>
        <p:spPr bwMode="auto">
          <a:xfrm>
            <a:off x="2987675" y="5097463"/>
            <a:ext cx="3024188" cy="914400"/>
          </a:xfrm>
          <a:prstGeom prst="ellipse">
            <a:avLst/>
          </a:prstGeom>
          <a:solidFill>
            <a:schemeClr val="accent1"/>
          </a:solidFill>
          <a:ln w="9525">
            <a:solidFill>
              <a:schemeClr val="tx1"/>
            </a:solidFill>
            <a:round/>
            <a:headEnd/>
            <a:tailEnd/>
          </a:ln>
          <a:effectLst/>
        </p:spPr>
        <p:txBody>
          <a:bodyPr wrap="none" anchor="ctr"/>
          <a:lstStyle/>
          <a:p>
            <a:pPr algn="ctr"/>
            <a:r>
              <a:rPr lang="es-ES" sz="1400" b="1">
                <a:latin typeface="Times New Roman" pitchFamily="18" charset="0"/>
              </a:rPr>
              <a:t>Se opone al punto de vista</a:t>
            </a:r>
          </a:p>
          <a:p>
            <a:pPr algn="ctr"/>
            <a:r>
              <a:rPr lang="es-ES" sz="1400" b="1">
                <a:latin typeface="Times New Roman" pitchFamily="18" charset="0"/>
              </a:rPr>
              <a:t>Empirista y Positivista</a:t>
            </a:r>
          </a:p>
        </p:txBody>
      </p:sp>
      <p:sp>
        <p:nvSpPr>
          <p:cNvPr id="86030" name="Rectangle 14"/>
          <p:cNvSpPr>
            <a:spLocks noChangeArrowheads="1"/>
          </p:cNvSpPr>
          <p:nvPr/>
        </p:nvSpPr>
        <p:spPr bwMode="auto">
          <a:xfrm>
            <a:off x="6354763" y="3141663"/>
            <a:ext cx="2520950" cy="1677987"/>
          </a:xfrm>
          <a:prstGeom prst="rect">
            <a:avLst/>
          </a:prstGeom>
          <a:solidFill>
            <a:schemeClr val="accent1"/>
          </a:solidFill>
          <a:ln w="9525">
            <a:solidFill>
              <a:schemeClr val="tx1"/>
            </a:solidFill>
            <a:miter lim="800000"/>
            <a:headEnd/>
            <a:tailEnd/>
          </a:ln>
          <a:effectLst/>
        </p:spPr>
        <p:txBody>
          <a:bodyPr wrap="none" anchor="ctr"/>
          <a:lstStyle/>
          <a:p>
            <a:pPr algn="ctr"/>
            <a:r>
              <a:rPr lang="es-ES" sz="1600" b="1">
                <a:latin typeface="Times New Roman" pitchFamily="18" charset="0"/>
              </a:rPr>
              <a:t>Enseñanza que sitúa al </a:t>
            </a:r>
          </a:p>
          <a:p>
            <a:pPr algn="ctr"/>
            <a:r>
              <a:rPr lang="es-ES" sz="1600" b="1">
                <a:latin typeface="Times New Roman" pitchFamily="18" charset="0"/>
              </a:rPr>
              <a:t>alumno como eje del </a:t>
            </a:r>
          </a:p>
          <a:p>
            <a:pPr algn="ctr"/>
            <a:r>
              <a:rPr lang="es-ES" sz="1600" b="1">
                <a:latin typeface="Times New Roman" pitchFamily="18" charset="0"/>
              </a:rPr>
              <a:t>aprendizaje escolar </a:t>
            </a:r>
          </a:p>
          <a:p>
            <a:pPr algn="ctr"/>
            <a:r>
              <a:rPr lang="es-ES" sz="1600" b="1">
                <a:latin typeface="Times New Roman" pitchFamily="18" charset="0"/>
              </a:rPr>
              <a:t>(Conocimientos Escolares)</a:t>
            </a:r>
          </a:p>
        </p:txBody>
      </p:sp>
      <p:sp>
        <p:nvSpPr>
          <p:cNvPr id="86031" name="Oval 15"/>
          <p:cNvSpPr>
            <a:spLocks noChangeArrowheads="1"/>
          </p:cNvSpPr>
          <p:nvPr/>
        </p:nvSpPr>
        <p:spPr bwMode="auto">
          <a:xfrm>
            <a:off x="6084888" y="5097463"/>
            <a:ext cx="3059112" cy="863600"/>
          </a:xfrm>
          <a:prstGeom prst="ellipse">
            <a:avLst/>
          </a:prstGeom>
          <a:solidFill>
            <a:schemeClr val="accent1"/>
          </a:solidFill>
          <a:ln w="9525">
            <a:solidFill>
              <a:schemeClr val="tx1"/>
            </a:solidFill>
            <a:round/>
            <a:headEnd/>
            <a:tailEnd/>
          </a:ln>
          <a:effectLst/>
        </p:spPr>
        <p:txBody>
          <a:bodyPr wrap="none" anchor="ctr"/>
          <a:lstStyle/>
          <a:p>
            <a:pPr algn="ctr"/>
            <a:r>
              <a:rPr lang="es-ES" sz="1400" b="1">
                <a:latin typeface="Times New Roman" pitchFamily="18" charset="0"/>
              </a:rPr>
              <a:t>Se opone a la metodología </a:t>
            </a:r>
          </a:p>
          <a:p>
            <a:pPr algn="ctr"/>
            <a:r>
              <a:rPr lang="es-ES" sz="1400" b="1">
                <a:latin typeface="Times New Roman" pitchFamily="18" charset="0"/>
              </a:rPr>
              <a:t>Transmisiva y a la del Descubrimiento</a:t>
            </a:r>
          </a:p>
          <a:p>
            <a:pPr algn="ctr"/>
            <a:r>
              <a:rPr lang="es-ES" sz="1400" b="1">
                <a:latin typeface="Times New Roman" pitchFamily="18" charset="0"/>
              </a:rPr>
              <a:t>Inductivo y Autónomo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92162" name="Rectangle 2"/>
          <p:cNvSpPr>
            <a:spLocks noGrp="1" noChangeArrowheads="1"/>
          </p:cNvSpPr>
          <p:nvPr>
            <p:ph type="title"/>
          </p:nvPr>
        </p:nvSpPr>
        <p:spPr>
          <a:xfrm>
            <a:off x="466725" y="549275"/>
            <a:ext cx="8229600" cy="1143000"/>
          </a:xfrm>
        </p:spPr>
        <p:txBody>
          <a:bodyPr/>
          <a:lstStyle/>
          <a:p>
            <a:r>
              <a:rPr lang="es-ES" sz="2800"/>
              <a:t>MODELOS PEDAGÓGICOS VS MODELOS DIDÁCTICOS</a:t>
            </a:r>
          </a:p>
        </p:txBody>
      </p:sp>
      <p:graphicFrame>
        <p:nvGraphicFramePr>
          <p:cNvPr id="92254" name="Group 94"/>
          <p:cNvGraphicFramePr>
            <a:graphicFrameLocks noGrp="1"/>
          </p:cNvGraphicFramePr>
          <p:nvPr>
            <p:ph idx="1"/>
          </p:nvPr>
        </p:nvGraphicFramePr>
        <p:xfrm>
          <a:off x="250825" y="1744663"/>
          <a:ext cx="8435975" cy="4708525"/>
        </p:xfrm>
        <a:graphic>
          <a:graphicData uri="http://schemas.openxmlformats.org/drawingml/2006/table">
            <a:tbl>
              <a:tblPr/>
              <a:tblGrid>
                <a:gridCol w="2233613"/>
                <a:gridCol w="2087562"/>
                <a:gridCol w="2184400"/>
                <a:gridCol w="1930400"/>
              </a:tblGrid>
              <a:tr h="647700">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1" i="0" u="none" strike="noStrike" cap="none" normalizeH="0" baseline="0" smtClean="0">
                          <a:ln>
                            <a:noFill/>
                          </a:ln>
                          <a:solidFill>
                            <a:schemeClr val="tx1"/>
                          </a:solidFill>
                          <a:effectLst/>
                          <a:latin typeface="Arial" charset="0"/>
                        </a:rPr>
                        <a:t>MODELO PEDAGÓGICO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1" i="0" u="none" strike="noStrike" cap="none" normalizeH="0" baseline="0" smtClean="0">
                          <a:ln>
                            <a:noFill/>
                          </a:ln>
                          <a:solidFill>
                            <a:schemeClr val="tx1"/>
                          </a:solidFill>
                          <a:effectLst/>
                          <a:latin typeface="Arial" charset="0"/>
                        </a:rPr>
                        <a:t>PRINCIPIO EPISTEMOLÓGICO PREFERENTE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1" i="0" u="none" strike="noStrike" cap="none" normalizeH="0" baseline="0" smtClean="0">
                          <a:ln>
                            <a:noFill/>
                          </a:ln>
                          <a:solidFill>
                            <a:schemeClr val="tx1"/>
                          </a:solidFill>
                          <a:effectLst/>
                          <a:latin typeface="Arial" charset="0"/>
                        </a:rPr>
                        <a:t>HIPÓTESIS DE APRENDIZAJE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1" i="0" u="none" strike="noStrike" cap="none" normalizeH="0" baseline="0" smtClean="0">
                          <a:ln>
                            <a:noFill/>
                          </a:ln>
                          <a:solidFill>
                            <a:schemeClr val="tx1"/>
                          </a:solidFill>
                          <a:effectLst/>
                          <a:latin typeface="Arial" charset="0"/>
                        </a:rPr>
                        <a:t>MODELO DIDÁCTICO PREFERENTE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r>
              <a:tr h="646113">
                <a:tc rowSpan="3">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700" b="0" i="0" u="none" strike="noStrike" cap="none" normalizeH="0" baseline="0" smtClean="0">
                          <a:ln>
                            <a:noFill/>
                          </a:ln>
                          <a:solidFill>
                            <a:schemeClr val="tx1"/>
                          </a:solidFill>
                          <a:effectLst/>
                          <a:latin typeface="Arial" charset="0"/>
                        </a:rPr>
                        <a:t>Heteroestructurante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0" i="0" u="none" strike="noStrike" cap="none" normalizeH="0" baseline="0" smtClean="0">
                          <a:ln>
                            <a:noFill/>
                          </a:ln>
                          <a:solidFill>
                            <a:schemeClr val="tx1"/>
                          </a:solidFill>
                          <a:effectLst/>
                          <a:latin typeface="Arial" charset="0"/>
                        </a:rPr>
                        <a:t>Realismo ingenuo / interpretativo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0" i="0" u="none" strike="noStrike" cap="none" normalizeH="0" baseline="0" smtClean="0">
                          <a:ln>
                            <a:noFill/>
                          </a:ln>
                          <a:solidFill>
                            <a:schemeClr val="tx1"/>
                          </a:solidFill>
                          <a:effectLst/>
                          <a:latin typeface="Arial" charset="0"/>
                        </a:rPr>
                        <a:t>Compatibilidad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0" i="0" u="none" strike="noStrike" cap="none" normalizeH="0" baseline="0" smtClean="0">
                          <a:ln>
                            <a:noFill/>
                          </a:ln>
                          <a:solidFill>
                            <a:schemeClr val="tx1"/>
                          </a:solidFill>
                          <a:effectLst/>
                          <a:latin typeface="Arial" charset="0"/>
                        </a:rPr>
                        <a:t>Tradicional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r>
              <a:tr h="647700">
                <a:tc vMerge="1">
                  <a:txBody>
                    <a:bodyPr/>
                    <a:lstStyle/>
                    <a:p>
                      <a:endParaRPr lang="es-CO"/>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0" i="0" u="none" strike="noStrike" cap="none" normalizeH="0" baseline="0" smtClean="0">
                          <a:ln>
                            <a:noFill/>
                          </a:ln>
                          <a:solidFill>
                            <a:schemeClr val="tx1"/>
                          </a:solidFill>
                          <a:effectLst/>
                          <a:latin typeface="Arial" charset="0"/>
                        </a:rPr>
                        <a:t>Realismo interpretativo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0" i="0" u="none" strike="noStrike" cap="none" normalizeH="0" baseline="0" smtClean="0">
                          <a:ln>
                            <a:noFill/>
                          </a:ln>
                          <a:solidFill>
                            <a:schemeClr val="tx1"/>
                          </a:solidFill>
                          <a:effectLst/>
                          <a:latin typeface="Arial" charset="0"/>
                        </a:rPr>
                        <a:t>Compatibilidad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0" i="0" u="none" strike="noStrike" cap="none" normalizeH="0" baseline="0" smtClean="0">
                          <a:ln>
                            <a:noFill/>
                          </a:ln>
                          <a:solidFill>
                            <a:schemeClr val="tx1"/>
                          </a:solidFill>
                          <a:effectLst/>
                          <a:latin typeface="Arial" charset="0"/>
                        </a:rPr>
                        <a:t>Descubrimiento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r>
              <a:tr h="647700">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0" i="0" u="none" strike="noStrike" cap="none" normalizeH="0" baseline="0" smtClean="0">
                          <a:ln>
                            <a:noFill/>
                          </a:ln>
                          <a:solidFill>
                            <a:schemeClr val="tx1"/>
                          </a:solidFill>
                          <a:effectLst/>
                          <a:latin typeface="Arial" charset="0"/>
                        </a:rPr>
                        <a:t>Expositivo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r>
              <a:tr h="647700">
                <a:tc rowSpan="3">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700" b="0" i="0" u="none" strike="noStrike" cap="none" normalizeH="0" baseline="0" smtClean="0">
                          <a:ln>
                            <a:noFill/>
                          </a:ln>
                          <a:solidFill>
                            <a:schemeClr val="tx1"/>
                          </a:solidFill>
                          <a:effectLst/>
                          <a:latin typeface="Arial" charset="0"/>
                        </a:rPr>
                        <a:t>Autoestructurante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c rowSpan="3">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0" i="0" u="none" strike="noStrike" cap="none" normalizeH="0" baseline="0" smtClean="0">
                          <a:ln>
                            <a:noFill/>
                          </a:ln>
                          <a:solidFill>
                            <a:schemeClr val="tx1"/>
                          </a:solidFill>
                          <a:effectLst/>
                          <a:latin typeface="Arial" charset="0"/>
                        </a:rPr>
                        <a:t>Constructivismo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0" i="0" u="none" strike="noStrike" cap="none" normalizeH="0" baseline="0" smtClean="0">
                          <a:ln>
                            <a:noFill/>
                          </a:ln>
                          <a:solidFill>
                            <a:schemeClr val="tx1"/>
                          </a:solidFill>
                          <a:effectLst/>
                          <a:latin typeface="Arial" charset="0"/>
                        </a:rPr>
                        <a:t>Incompatibilidad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0" i="0" u="none" strike="noStrike" cap="none" normalizeH="0" baseline="0" smtClean="0">
                          <a:ln>
                            <a:noFill/>
                          </a:ln>
                          <a:solidFill>
                            <a:schemeClr val="tx1"/>
                          </a:solidFill>
                          <a:effectLst/>
                          <a:latin typeface="Arial" charset="0"/>
                        </a:rPr>
                        <a:t>Conflicto cognitivo</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r>
              <a:tr h="646113">
                <a:tc vMerge="1">
                  <a:txBody>
                    <a:bodyPr/>
                    <a:lstStyle/>
                    <a:p>
                      <a:endParaRPr lang="es-CO"/>
                    </a:p>
                  </a:txBody>
                  <a:tcPr/>
                </a:tc>
                <a:tc vMerge="1">
                  <a:txBody>
                    <a:bodyPr/>
                    <a:lstStyle/>
                    <a:p>
                      <a:endParaRPr lang="es-CO"/>
                    </a:p>
                  </a:txBody>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0" i="0" u="none" strike="noStrike" cap="none" normalizeH="0" baseline="0" smtClean="0">
                          <a:ln>
                            <a:noFill/>
                          </a:ln>
                          <a:solidFill>
                            <a:schemeClr val="tx1"/>
                          </a:solidFill>
                          <a:effectLst/>
                          <a:latin typeface="Arial" charset="0"/>
                        </a:rPr>
                        <a:t>Incompatibilidad / independencia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0" i="0" u="none" strike="noStrike" cap="none" normalizeH="0" baseline="0" smtClean="0">
                          <a:ln>
                            <a:noFill/>
                          </a:ln>
                          <a:solidFill>
                            <a:schemeClr val="tx1"/>
                          </a:solidFill>
                          <a:effectLst/>
                          <a:latin typeface="Arial" charset="0"/>
                        </a:rPr>
                        <a:t>Investigación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r>
              <a:tr h="649288">
                <a:tc vMerge="1">
                  <a:txBody>
                    <a:bodyPr/>
                    <a:lstStyle/>
                    <a:p>
                      <a:endParaRPr lang="es-CO"/>
                    </a:p>
                  </a:txBody>
                  <a:tcPr/>
                </a:tc>
                <a:tc vMerge="1">
                  <a:txBody>
                    <a:bodyPr/>
                    <a:lstStyle/>
                    <a:p>
                      <a:endParaRPr lang="es-CO"/>
                    </a:p>
                  </a:txBody>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0" i="0" u="none" strike="noStrike" cap="none" normalizeH="0" baseline="0" smtClean="0">
                          <a:ln>
                            <a:noFill/>
                          </a:ln>
                          <a:solidFill>
                            <a:schemeClr val="tx1"/>
                          </a:solidFill>
                          <a:effectLst/>
                          <a:latin typeface="Arial" charset="0"/>
                        </a:rPr>
                        <a:t>Independencia / Integración jerárquica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ES" sz="1600" b="0" i="0" u="none" strike="noStrike" cap="none" normalizeH="0" baseline="0" smtClean="0">
                          <a:ln>
                            <a:noFill/>
                          </a:ln>
                          <a:solidFill>
                            <a:schemeClr val="tx1"/>
                          </a:solidFill>
                          <a:effectLst/>
                          <a:latin typeface="Arial" charset="0"/>
                        </a:rPr>
                        <a:t>Modelos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accent1">
                            <a:gamma/>
                            <a:shade val="72941"/>
                            <a:invGamma/>
                          </a:schemeClr>
                        </a:gs>
                        <a:gs pos="50000">
                          <a:schemeClr val="accent1"/>
                        </a:gs>
                        <a:gs pos="100000">
                          <a:schemeClr val="accent1">
                            <a:gamma/>
                            <a:shade val="72941"/>
                            <a:invGamma/>
                          </a:schemeClr>
                        </a:gs>
                      </a:gsLst>
                      <a:lin ang="5400000" scaled="1"/>
                    </a:gra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62469" name="AutoShape 5"/>
          <p:cNvSpPr>
            <a:spLocks noChangeAspect="1" noChangeArrowheads="1"/>
          </p:cNvSpPr>
          <p:nvPr/>
        </p:nvSpPr>
        <p:spPr bwMode="auto">
          <a:xfrm>
            <a:off x="1892300" y="2420938"/>
            <a:ext cx="5632450" cy="2297112"/>
          </a:xfrm>
          <a:prstGeom prst="rect">
            <a:avLst/>
          </a:prstGeom>
          <a:noFill/>
          <a:ln w="9525">
            <a:noFill/>
            <a:miter lim="800000"/>
            <a:headEnd/>
            <a:tailEnd/>
          </a:ln>
        </p:spPr>
        <p:txBody>
          <a:bodyPr/>
          <a:lstStyle/>
          <a:p>
            <a:endParaRPr lang="es-CO"/>
          </a:p>
        </p:txBody>
      </p:sp>
      <p:sp>
        <p:nvSpPr>
          <p:cNvPr id="62471" name="Rectangle 7"/>
          <p:cNvSpPr>
            <a:spLocks noChangeArrowheads="1"/>
          </p:cNvSpPr>
          <p:nvPr/>
        </p:nvSpPr>
        <p:spPr bwMode="auto">
          <a:xfrm>
            <a:off x="3389313" y="1557338"/>
            <a:ext cx="2562225" cy="1295400"/>
          </a:xfrm>
          <a:prstGeom prst="rect">
            <a:avLst/>
          </a:prstGeom>
          <a:solidFill>
            <a:srgbClr val="FFCC99"/>
          </a:solidFill>
          <a:ln w="9525">
            <a:solidFill>
              <a:srgbClr val="000000"/>
            </a:solidFill>
            <a:miter lim="800000"/>
            <a:headEnd/>
            <a:tailEnd/>
          </a:ln>
        </p:spPr>
        <p:txBody>
          <a:bodyPr/>
          <a:lstStyle/>
          <a:p>
            <a:pPr algn="ctr"/>
            <a:endParaRPr lang="es-ES" sz="1600" b="1">
              <a:latin typeface="Times New Roman" pitchFamily="18" charset="0"/>
            </a:endParaRPr>
          </a:p>
          <a:p>
            <a:pPr algn="ctr"/>
            <a:r>
              <a:rPr lang="es-ES" sz="2400" b="1">
                <a:latin typeface="Times New Roman" pitchFamily="18" charset="0"/>
              </a:rPr>
              <a:t>Contenidos Verbales</a:t>
            </a:r>
            <a:endParaRPr lang="es-ES" sz="2400" b="1"/>
          </a:p>
        </p:txBody>
      </p:sp>
      <p:sp>
        <p:nvSpPr>
          <p:cNvPr id="62472" name="Rectangle 8"/>
          <p:cNvSpPr>
            <a:spLocks noChangeArrowheads="1"/>
          </p:cNvSpPr>
          <p:nvPr/>
        </p:nvSpPr>
        <p:spPr bwMode="auto">
          <a:xfrm>
            <a:off x="827088" y="4149725"/>
            <a:ext cx="2168525" cy="1295400"/>
          </a:xfrm>
          <a:prstGeom prst="rect">
            <a:avLst/>
          </a:prstGeom>
          <a:solidFill>
            <a:srgbClr val="99CC00"/>
          </a:solidFill>
          <a:ln w="9525">
            <a:solidFill>
              <a:srgbClr val="000000"/>
            </a:solidFill>
            <a:miter lim="800000"/>
            <a:headEnd/>
            <a:tailEnd/>
          </a:ln>
        </p:spPr>
        <p:txBody>
          <a:bodyPr/>
          <a:lstStyle/>
          <a:p>
            <a:pPr algn="ctr"/>
            <a:endParaRPr lang="es-ES" sz="2400" b="1">
              <a:latin typeface="Times New Roman" pitchFamily="18" charset="0"/>
            </a:endParaRPr>
          </a:p>
          <a:p>
            <a:pPr algn="ctr"/>
            <a:r>
              <a:rPr lang="es-ES" sz="2400" b="1">
                <a:latin typeface="Times New Roman" pitchFamily="18" charset="0"/>
              </a:rPr>
              <a:t>Datos</a:t>
            </a:r>
            <a:endParaRPr lang="es-ES" sz="2400" b="1"/>
          </a:p>
        </p:txBody>
      </p:sp>
      <p:sp>
        <p:nvSpPr>
          <p:cNvPr id="62473" name="Rectangle 9"/>
          <p:cNvSpPr>
            <a:spLocks noChangeArrowheads="1"/>
          </p:cNvSpPr>
          <p:nvPr/>
        </p:nvSpPr>
        <p:spPr bwMode="auto">
          <a:xfrm>
            <a:off x="3586163" y="4149725"/>
            <a:ext cx="2168525" cy="1295400"/>
          </a:xfrm>
          <a:prstGeom prst="rect">
            <a:avLst/>
          </a:prstGeom>
          <a:solidFill>
            <a:srgbClr val="99CC00"/>
          </a:solidFill>
          <a:ln w="9525">
            <a:solidFill>
              <a:srgbClr val="000000"/>
            </a:solidFill>
            <a:miter lim="800000"/>
            <a:headEnd/>
            <a:tailEnd/>
          </a:ln>
        </p:spPr>
        <p:txBody>
          <a:bodyPr/>
          <a:lstStyle/>
          <a:p>
            <a:pPr algn="ctr"/>
            <a:endParaRPr lang="es-ES" sz="2400" b="1">
              <a:latin typeface="Times New Roman" pitchFamily="18" charset="0"/>
            </a:endParaRPr>
          </a:p>
          <a:p>
            <a:pPr algn="ctr"/>
            <a:r>
              <a:rPr lang="es-ES" sz="2400" b="1">
                <a:latin typeface="Times New Roman" pitchFamily="18" charset="0"/>
              </a:rPr>
              <a:t>Conceptos</a:t>
            </a:r>
            <a:endParaRPr lang="es-ES" sz="2400" b="1"/>
          </a:p>
        </p:txBody>
      </p:sp>
      <p:sp>
        <p:nvSpPr>
          <p:cNvPr id="62474" name="Rectangle 10"/>
          <p:cNvSpPr>
            <a:spLocks noChangeArrowheads="1"/>
          </p:cNvSpPr>
          <p:nvPr/>
        </p:nvSpPr>
        <p:spPr bwMode="auto">
          <a:xfrm>
            <a:off x="6148388" y="4149725"/>
            <a:ext cx="2168525" cy="1295400"/>
          </a:xfrm>
          <a:prstGeom prst="rect">
            <a:avLst/>
          </a:prstGeom>
          <a:solidFill>
            <a:srgbClr val="99CC00"/>
          </a:solidFill>
          <a:ln w="9525">
            <a:solidFill>
              <a:srgbClr val="000000"/>
            </a:solidFill>
            <a:miter lim="800000"/>
            <a:headEnd/>
            <a:tailEnd/>
          </a:ln>
        </p:spPr>
        <p:txBody>
          <a:bodyPr/>
          <a:lstStyle/>
          <a:p>
            <a:pPr algn="ctr"/>
            <a:endParaRPr lang="es-ES" sz="2400" b="1">
              <a:latin typeface="Times New Roman" pitchFamily="18" charset="0"/>
            </a:endParaRPr>
          </a:p>
          <a:p>
            <a:pPr algn="ctr"/>
            <a:r>
              <a:rPr lang="es-ES" sz="2400" b="1">
                <a:latin typeface="Times New Roman" pitchFamily="18" charset="0"/>
              </a:rPr>
              <a:t>Principios</a:t>
            </a:r>
            <a:endParaRPr lang="es-ES" sz="2400" b="1"/>
          </a:p>
        </p:txBody>
      </p:sp>
      <p:cxnSp>
        <p:nvCxnSpPr>
          <p:cNvPr id="62478" name="AutoShape 14"/>
          <p:cNvCxnSpPr>
            <a:cxnSpLocks noChangeShapeType="1"/>
            <a:stCxn id="62471" idx="2"/>
            <a:endCxn id="62472" idx="0"/>
          </p:cNvCxnSpPr>
          <p:nvPr/>
        </p:nvCxnSpPr>
        <p:spPr bwMode="auto">
          <a:xfrm rot="5400000">
            <a:off x="2642394" y="2121694"/>
            <a:ext cx="1296987" cy="2759075"/>
          </a:xfrm>
          <a:prstGeom prst="bentConnector3">
            <a:avLst>
              <a:gd name="adj1" fmla="val 49940"/>
            </a:avLst>
          </a:prstGeom>
          <a:noFill/>
          <a:ln w="9525">
            <a:solidFill>
              <a:schemeClr val="tx1"/>
            </a:solidFill>
            <a:miter lim="800000"/>
            <a:headEnd/>
            <a:tailEnd type="triangle" w="med" len="med"/>
          </a:ln>
          <a:effectLst/>
        </p:spPr>
      </p:cxnSp>
      <p:cxnSp>
        <p:nvCxnSpPr>
          <p:cNvPr id="62479" name="AutoShape 15"/>
          <p:cNvCxnSpPr>
            <a:cxnSpLocks noChangeShapeType="1"/>
            <a:stCxn id="62471" idx="2"/>
            <a:endCxn id="62473" idx="0"/>
          </p:cNvCxnSpPr>
          <p:nvPr/>
        </p:nvCxnSpPr>
        <p:spPr bwMode="auto">
          <a:xfrm>
            <a:off x="4670425" y="2852738"/>
            <a:ext cx="0" cy="1296987"/>
          </a:xfrm>
          <a:prstGeom prst="straightConnector1">
            <a:avLst/>
          </a:prstGeom>
          <a:noFill/>
          <a:ln w="9525">
            <a:solidFill>
              <a:schemeClr val="tx1"/>
            </a:solidFill>
            <a:round/>
            <a:headEnd/>
            <a:tailEnd type="triangle" w="med" len="med"/>
          </a:ln>
          <a:effectLst/>
        </p:spPr>
      </p:cxnSp>
      <p:cxnSp>
        <p:nvCxnSpPr>
          <p:cNvPr id="62480" name="AutoShape 16"/>
          <p:cNvCxnSpPr>
            <a:cxnSpLocks noChangeShapeType="1"/>
            <a:stCxn id="62471" idx="2"/>
            <a:endCxn id="62474" idx="0"/>
          </p:cNvCxnSpPr>
          <p:nvPr/>
        </p:nvCxnSpPr>
        <p:spPr bwMode="auto">
          <a:xfrm rot="16200000" flipH="1">
            <a:off x="5303044" y="2220119"/>
            <a:ext cx="1296987" cy="2562225"/>
          </a:xfrm>
          <a:prstGeom prst="bentConnector3">
            <a:avLst>
              <a:gd name="adj1" fmla="val 49940"/>
            </a:avLst>
          </a:prstGeom>
          <a:noFill/>
          <a:ln w="9525">
            <a:solidFill>
              <a:schemeClr val="tx1"/>
            </a:solidFill>
            <a:miter lim="800000"/>
            <a:headEnd/>
            <a:tailEnd type="triangle" w="med" len="med"/>
          </a:ln>
          <a:effectLst/>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63492" name="Rectangle 4"/>
          <p:cNvSpPr>
            <a:spLocks noChangeArrowheads="1"/>
          </p:cNvSpPr>
          <p:nvPr/>
        </p:nvSpPr>
        <p:spPr bwMode="auto">
          <a:xfrm>
            <a:off x="1187450" y="1663700"/>
            <a:ext cx="7200900" cy="3743325"/>
          </a:xfrm>
          <a:prstGeom prst="rect">
            <a:avLst/>
          </a:prstGeom>
          <a:solidFill>
            <a:srgbClr val="CC99FF"/>
          </a:solidFill>
          <a:ln w="9525">
            <a:noFill/>
            <a:miter lim="800000"/>
            <a:headEnd/>
            <a:tailEnd/>
          </a:ln>
          <a:effectLst/>
        </p:spPr>
        <p:txBody>
          <a:bodyPr anchor="ctr">
            <a:spAutoFit/>
          </a:bodyPr>
          <a:lstStyle/>
          <a:p>
            <a:pPr algn="just"/>
            <a:r>
              <a:rPr lang="es-ES" sz="2400" b="1"/>
              <a:t>DATO: INFORMACIÓN QUE AFIRMA O DECLARA ALGO SOBRE LA REALIDAD.</a:t>
            </a:r>
          </a:p>
          <a:p>
            <a:pPr algn="just"/>
            <a:endParaRPr lang="es-ES" sz="2400"/>
          </a:p>
          <a:p>
            <a:pPr algn="just"/>
            <a:r>
              <a:rPr lang="es-ES" sz="2400" b="1"/>
              <a:t>COMPRENDER UN DATO REQUIERE UTILIZAR CONCEPTOS.</a:t>
            </a:r>
            <a:endParaRPr lang="es-ES" sz="2400"/>
          </a:p>
          <a:p>
            <a:pPr algn="just"/>
            <a:endParaRPr lang="es-ES" sz="2400" b="1"/>
          </a:p>
          <a:p>
            <a:pPr algn="just"/>
            <a:r>
              <a:rPr lang="es-ES" sz="2400" b="1"/>
              <a:t>PARA COMPRENDER UN DATO, SE REQUIERE QUE SE UBIQUE EN UNA RED DE SIGNIFICADOS QUE EXPLIQUEN POR QUÉ SE PRODUCE Y QUÉ CONSECUENCIA TIENE.</a:t>
            </a:r>
            <a:endParaRPr lang="es-ES"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64516" name="Rectangle 4"/>
          <p:cNvSpPr>
            <a:spLocks noChangeArrowheads="1"/>
          </p:cNvSpPr>
          <p:nvPr/>
        </p:nvSpPr>
        <p:spPr bwMode="auto">
          <a:xfrm>
            <a:off x="1187450" y="2420938"/>
            <a:ext cx="6769100" cy="2647950"/>
          </a:xfrm>
          <a:prstGeom prst="rect">
            <a:avLst/>
          </a:prstGeom>
          <a:solidFill>
            <a:srgbClr val="CCCCFF"/>
          </a:solidFill>
          <a:ln w="9525">
            <a:noFill/>
            <a:miter lim="800000"/>
            <a:headEnd/>
            <a:tailEnd/>
          </a:ln>
          <a:effectLst/>
        </p:spPr>
        <p:txBody>
          <a:bodyPr anchor="ctr">
            <a:spAutoFit/>
          </a:bodyPr>
          <a:lstStyle/>
          <a:p>
            <a:pPr algn="ctr"/>
            <a:r>
              <a:rPr lang="es-ES" sz="2400" b="1"/>
              <a:t>CONOCER UN DATO NOS PERMITE EN PRIMERA INSTANCIA, REPRODUCIRLO O PREDECIRLO. PERO DARLE SENTIDO O INTERPRETARLO IMPLICA EXPLICARLO DESDE RELACIONES ARTICULADAS DE CONCEPTOS, ES DECIR, DESDE ORGANIZACIONES TEÓRICAS.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65541" name="Rectangle 5"/>
          <p:cNvSpPr>
            <a:spLocks noChangeArrowheads="1"/>
          </p:cNvSpPr>
          <p:nvPr/>
        </p:nvSpPr>
        <p:spPr bwMode="auto">
          <a:xfrm>
            <a:off x="2773363" y="1628775"/>
            <a:ext cx="3598862" cy="623888"/>
          </a:xfrm>
          <a:prstGeom prst="rect">
            <a:avLst/>
          </a:prstGeom>
          <a:solidFill>
            <a:srgbClr val="FF9900"/>
          </a:solidFill>
          <a:ln w="9525">
            <a:solidFill>
              <a:srgbClr val="000000"/>
            </a:solidFill>
            <a:miter lim="800000"/>
            <a:headEnd/>
            <a:tailEnd/>
          </a:ln>
        </p:spPr>
        <p:txBody>
          <a:bodyPr/>
          <a:lstStyle/>
          <a:p>
            <a:pPr algn="ctr"/>
            <a:r>
              <a:rPr lang="es-ES" sz="2200" b="1">
                <a:latin typeface="Times New Roman" pitchFamily="18" charset="0"/>
              </a:rPr>
              <a:t>Aprendizaje de Conceptos</a:t>
            </a:r>
            <a:endParaRPr lang="es-ES" sz="2200" b="1"/>
          </a:p>
        </p:txBody>
      </p:sp>
      <p:sp>
        <p:nvSpPr>
          <p:cNvPr id="65542" name="Rectangle 6"/>
          <p:cNvSpPr>
            <a:spLocks noChangeArrowheads="1"/>
          </p:cNvSpPr>
          <p:nvPr/>
        </p:nvSpPr>
        <p:spPr bwMode="auto">
          <a:xfrm>
            <a:off x="458788" y="2878138"/>
            <a:ext cx="3598862" cy="900112"/>
          </a:xfrm>
          <a:prstGeom prst="rect">
            <a:avLst/>
          </a:prstGeom>
          <a:solidFill>
            <a:srgbClr val="00CCFF"/>
          </a:solidFill>
          <a:ln w="9525">
            <a:solidFill>
              <a:srgbClr val="000000"/>
            </a:solidFill>
            <a:miter lim="800000"/>
            <a:headEnd/>
            <a:tailEnd/>
          </a:ln>
        </p:spPr>
        <p:txBody>
          <a:bodyPr/>
          <a:lstStyle/>
          <a:p>
            <a:pPr algn="ctr"/>
            <a:r>
              <a:rPr lang="es-ES" sz="2200" b="1">
                <a:latin typeface="Times New Roman" pitchFamily="18" charset="0"/>
              </a:rPr>
              <a:t>Principios o Conceptos Estructurantes</a:t>
            </a:r>
            <a:endParaRPr lang="es-ES" sz="2200" b="1"/>
          </a:p>
        </p:txBody>
      </p:sp>
      <p:sp>
        <p:nvSpPr>
          <p:cNvPr id="65543" name="Rectangle 7"/>
          <p:cNvSpPr>
            <a:spLocks noChangeArrowheads="1"/>
          </p:cNvSpPr>
          <p:nvPr/>
        </p:nvSpPr>
        <p:spPr bwMode="auto">
          <a:xfrm>
            <a:off x="5157788" y="2878138"/>
            <a:ext cx="3598862" cy="900112"/>
          </a:xfrm>
          <a:prstGeom prst="rect">
            <a:avLst/>
          </a:prstGeom>
          <a:solidFill>
            <a:srgbClr val="00CCFF"/>
          </a:solidFill>
          <a:ln w="9525">
            <a:solidFill>
              <a:srgbClr val="000000"/>
            </a:solidFill>
            <a:miter lim="800000"/>
            <a:headEnd/>
            <a:tailEnd/>
          </a:ln>
        </p:spPr>
        <p:txBody>
          <a:bodyPr/>
          <a:lstStyle/>
          <a:p>
            <a:pPr algn="ctr"/>
            <a:endParaRPr lang="es-ES" sz="1200" b="1">
              <a:latin typeface="Times New Roman" pitchFamily="18" charset="0"/>
            </a:endParaRPr>
          </a:p>
          <a:p>
            <a:pPr algn="ctr"/>
            <a:r>
              <a:rPr lang="es-ES" sz="2200" b="1">
                <a:latin typeface="Times New Roman" pitchFamily="18" charset="0"/>
              </a:rPr>
              <a:t>Conceptos Específicos</a:t>
            </a:r>
            <a:endParaRPr lang="es-ES" sz="2200" b="1"/>
          </a:p>
        </p:txBody>
      </p:sp>
      <p:cxnSp>
        <p:nvCxnSpPr>
          <p:cNvPr id="65544" name="AutoShape 8"/>
          <p:cNvCxnSpPr>
            <a:cxnSpLocks noChangeShapeType="1"/>
            <a:stCxn id="65541" idx="2"/>
            <a:endCxn id="65542" idx="0"/>
          </p:cNvCxnSpPr>
          <p:nvPr/>
        </p:nvCxnSpPr>
        <p:spPr bwMode="auto">
          <a:xfrm flipH="1">
            <a:off x="2259013" y="2252663"/>
            <a:ext cx="2314575" cy="625475"/>
          </a:xfrm>
          <a:prstGeom prst="straightConnector1">
            <a:avLst/>
          </a:prstGeom>
          <a:noFill/>
          <a:ln w="9525">
            <a:solidFill>
              <a:srgbClr val="000000"/>
            </a:solidFill>
            <a:round/>
            <a:headEnd/>
            <a:tailEnd type="triangle" w="med" len="med"/>
          </a:ln>
        </p:spPr>
      </p:cxnSp>
      <p:cxnSp>
        <p:nvCxnSpPr>
          <p:cNvPr id="65545" name="AutoShape 9"/>
          <p:cNvCxnSpPr>
            <a:cxnSpLocks noChangeShapeType="1"/>
            <a:stCxn id="65541" idx="2"/>
            <a:endCxn id="65543" idx="0"/>
          </p:cNvCxnSpPr>
          <p:nvPr/>
        </p:nvCxnSpPr>
        <p:spPr bwMode="auto">
          <a:xfrm>
            <a:off x="4573588" y="2252663"/>
            <a:ext cx="2384425" cy="625475"/>
          </a:xfrm>
          <a:prstGeom prst="straightConnector1">
            <a:avLst/>
          </a:prstGeom>
          <a:noFill/>
          <a:ln w="9525">
            <a:solidFill>
              <a:srgbClr val="000000"/>
            </a:solidFill>
            <a:round/>
            <a:headEnd/>
            <a:tailEnd type="triangle" w="med" len="med"/>
          </a:ln>
        </p:spPr>
      </p:cxnSp>
      <p:sp>
        <p:nvSpPr>
          <p:cNvPr id="65546" name="Rectangle 10"/>
          <p:cNvSpPr>
            <a:spLocks noChangeArrowheads="1"/>
          </p:cNvSpPr>
          <p:nvPr/>
        </p:nvSpPr>
        <p:spPr bwMode="auto">
          <a:xfrm>
            <a:off x="458788" y="4332288"/>
            <a:ext cx="3598862" cy="900112"/>
          </a:xfrm>
          <a:prstGeom prst="rect">
            <a:avLst/>
          </a:prstGeom>
          <a:solidFill>
            <a:srgbClr val="00CCFF"/>
          </a:solidFill>
          <a:ln w="9525">
            <a:solidFill>
              <a:srgbClr val="000000"/>
            </a:solidFill>
            <a:miter lim="800000"/>
            <a:headEnd/>
            <a:tailEnd/>
          </a:ln>
        </p:spPr>
        <p:txBody>
          <a:bodyPr/>
          <a:lstStyle/>
          <a:p>
            <a:pPr algn="just"/>
            <a:r>
              <a:rPr lang="es-ES" sz="2200" b="1">
                <a:latin typeface="Times New Roman" pitchFamily="18" charset="0"/>
              </a:rPr>
              <a:t>Conceptos muy generales, de gran nivel de abstracción</a:t>
            </a:r>
            <a:endParaRPr lang="es-ES" sz="2200" b="1"/>
          </a:p>
        </p:txBody>
      </p:sp>
      <p:cxnSp>
        <p:nvCxnSpPr>
          <p:cNvPr id="65547" name="AutoShape 11"/>
          <p:cNvCxnSpPr>
            <a:cxnSpLocks noChangeShapeType="1"/>
            <a:stCxn id="65542" idx="2"/>
            <a:endCxn id="65546" idx="0"/>
          </p:cNvCxnSpPr>
          <p:nvPr/>
        </p:nvCxnSpPr>
        <p:spPr bwMode="auto">
          <a:xfrm>
            <a:off x="2259013" y="3778250"/>
            <a:ext cx="0" cy="554038"/>
          </a:xfrm>
          <a:prstGeom prst="straightConnector1">
            <a:avLst/>
          </a:prstGeom>
          <a:noFill/>
          <a:ln w="9525">
            <a:solidFill>
              <a:srgbClr val="000000"/>
            </a:solidFill>
            <a:round/>
            <a:headEnd/>
            <a:tailEnd type="triangle" w="med" len="med"/>
          </a:ln>
        </p:spPr>
      </p:cxnSp>
      <p:sp>
        <p:nvSpPr>
          <p:cNvPr id="65548" name="Rectangle 12"/>
          <p:cNvSpPr>
            <a:spLocks noChangeArrowheads="1"/>
          </p:cNvSpPr>
          <p:nvPr/>
        </p:nvSpPr>
        <p:spPr bwMode="auto">
          <a:xfrm>
            <a:off x="5159375" y="4332288"/>
            <a:ext cx="3598863" cy="900112"/>
          </a:xfrm>
          <a:prstGeom prst="rect">
            <a:avLst/>
          </a:prstGeom>
          <a:solidFill>
            <a:srgbClr val="00CCFF"/>
          </a:solidFill>
          <a:ln w="9525">
            <a:solidFill>
              <a:srgbClr val="000000"/>
            </a:solidFill>
            <a:miter lim="800000"/>
            <a:headEnd/>
            <a:tailEnd/>
          </a:ln>
        </p:spPr>
        <p:txBody>
          <a:bodyPr/>
          <a:lstStyle/>
          <a:p>
            <a:pPr algn="ctr"/>
            <a:endParaRPr lang="es-ES" sz="1200" b="1">
              <a:latin typeface="Times New Roman" pitchFamily="18" charset="0"/>
            </a:endParaRPr>
          </a:p>
          <a:p>
            <a:pPr algn="ctr"/>
            <a:r>
              <a:rPr lang="es-ES" sz="2200" b="1">
                <a:latin typeface="Times New Roman" pitchFamily="18" charset="0"/>
              </a:rPr>
              <a:t>Datos</a:t>
            </a:r>
            <a:endParaRPr lang="es-ES" sz="2200" b="1"/>
          </a:p>
        </p:txBody>
      </p:sp>
      <p:cxnSp>
        <p:nvCxnSpPr>
          <p:cNvPr id="65549" name="AutoShape 13"/>
          <p:cNvCxnSpPr>
            <a:cxnSpLocks noChangeShapeType="1"/>
            <a:stCxn id="65543" idx="1"/>
            <a:endCxn id="65546" idx="3"/>
          </p:cNvCxnSpPr>
          <p:nvPr/>
        </p:nvCxnSpPr>
        <p:spPr bwMode="auto">
          <a:xfrm flipH="1">
            <a:off x="4057650" y="3328988"/>
            <a:ext cx="1100138" cy="1454150"/>
          </a:xfrm>
          <a:prstGeom prst="straightConnector1">
            <a:avLst/>
          </a:prstGeom>
          <a:noFill/>
          <a:ln w="9525">
            <a:solidFill>
              <a:srgbClr val="000000"/>
            </a:solidFill>
            <a:round/>
            <a:headEnd/>
            <a:tailEnd type="triangle" w="med" len="med"/>
          </a:ln>
        </p:spPr>
      </p:cxnSp>
      <p:cxnSp>
        <p:nvCxnSpPr>
          <p:cNvPr id="65550" name="AutoShape 14"/>
          <p:cNvCxnSpPr>
            <a:cxnSpLocks noChangeShapeType="1"/>
            <a:stCxn id="65548" idx="1"/>
            <a:endCxn id="65546" idx="3"/>
          </p:cNvCxnSpPr>
          <p:nvPr/>
        </p:nvCxnSpPr>
        <p:spPr bwMode="auto">
          <a:xfrm flipH="1">
            <a:off x="4057650" y="4783138"/>
            <a:ext cx="1101725" cy="0"/>
          </a:xfrm>
          <a:prstGeom prst="straightConnector1">
            <a:avLst/>
          </a:prstGeom>
          <a:noFill/>
          <a:ln w="9525">
            <a:solidFill>
              <a:srgbClr val="000000"/>
            </a:solidFill>
            <a:round/>
            <a:headEnd/>
            <a:tailEnd type="triangle" w="med" len="med"/>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sp>
        <p:nvSpPr>
          <p:cNvPr id="66565" name="Rectangle 5"/>
          <p:cNvSpPr>
            <a:spLocks noChangeArrowheads="1"/>
          </p:cNvSpPr>
          <p:nvPr/>
        </p:nvSpPr>
        <p:spPr bwMode="auto">
          <a:xfrm>
            <a:off x="1331913" y="1412875"/>
            <a:ext cx="2352675" cy="1008063"/>
          </a:xfrm>
          <a:prstGeom prst="rect">
            <a:avLst/>
          </a:prstGeom>
          <a:solidFill>
            <a:srgbClr val="CCFFCC"/>
          </a:solidFill>
          <a:ln w="9525">
            <a:solidFill>
              <a:srgbClr val="000000"/>
            </a:solidFill>
            <a:miter lim="800000"/>
            <a:headEnd/>
            <a:tailEnd/>
          </a:ln>
        </p:spPr>
        <p:txBody>
          <a:bodyPr/>
          <a:lstStyle/>
          <a:p>
            <a:pPr algn="ctr"/>
            <a:endParaRPr lang="es-ES" sz="1200" b="1">
              <a:latin typeface="Times New Roman" pitchFamily="18" charset="0"/>
            </a:endParaRPr>
          </a:p>
          <a:p>
            <a:pPr algn="ctr"/>
            <a:r>
              <a:rPr lang="es-ES" sz="2400" b="1">
                <a:latin typeface="Times New Roman" pitchFamily="18" charset="0"/>
              </a:rPr>
              <a:t>Ideas Previas</a:t>
            </a:r>
            <a:endParaRPr lang="es-ES" sz="2400" b="1"/>
          </a:p>
        </p:txBody>
      </p:sp>
      <p:sp>
        <p:nvSpPr>
          <p:cNvPr id="66566" name="Rectangle 6"/>
          <p:cNvSpPr>
            <a:spLocks noChangeArrowheads="1"/>
          </p:cNvSpPr>
          <p:nvPr/>
        </p:nvSpPr>
        <p:spPr bwMode="auto">
          <a:xfrm>
            <a:off x="5880100" y="1412875"/>
            <a:ext cx="2508250" cy="1008063"/>
          </a:xfrm>
          <a:prstGeom prst="rect">
            <a:avLst/>
          </a:prstGeom>
          <a:solidFill>
            <a:srgbClr val="FFFF99"/>
          </a:solidFill>
          <a:ln w="9525">
            <a:solidFill>
              <a:srgbClr val="000000"/>
            </a:solidFill>
            <a:miter lim="800000"/>
            <a:headEnd/>
            <a:tailEnd/>
          </a:ln>
        </p:spPr>
        <p:txBody>
          <a:bodyPr/>
          <a:lstStyle/>
          <a:p>
            <a:pPr algn="ctr"/>
            <a:endParaRPr lang="es-ES" sz="1200" b="1">
              <a:latin typeface="Times New Roman" pitchFamily="18" charset="0"/>
            </a:endParaRPr>
          </a:p>
          <a:p>
            <a:pPr algn="ctr"/>
            <a:r>
              <a:rPr lang="es-ES" sz="2400" b="1">
                <a:latin typeface="Times New Roman" pitchFamily="18" charset="0"/>
              </a:rPr>
              <a:t>Nuevas Ideas</a:t>
            </a:r>
            <a:endParaRPr lang="es-ES" sz="2400" b="1"/>
          </a:p>
        </p:txBody>
      </p:sp>
      <p:sp>
        <p:nvSpPr>
          <p:cNvPr id="66567" name="Rectangle 7"/>
          <p:cNvSpPr>
            <a:spLocks noChangeArrowheads="1"/>
          </p:cNvSpPr>
          <p:nvPr/>
        </p:nvSpPr>
        <p:spPr bwMode="auto">
          <a:xfrm>
            <a:off x="3370263" y="3430588"/>
            <a:ext cx="3294062" cy="2014537"/>
          </a:xfrm>
          <a:prstGeom prst="rect">
            <a:avLst/>
          </a:prstGeom>
          <a:solidFill>
            <a:srgbClr val="FF99CC"/>
          </a:solidFill>
          <a:ln w="9525">
            <a:solidFill>
              <a:srgbClr val="000000"/>
            </a:solidFill>
            <a:miter lim="800000"/>
            <a:headEnd/>
            <a:tailEnd/>
          </a:ln>
        </p:spPr>
        <p:txBody>
          <a:bodyPr/>
          <a:lstStyle/>
          <a:p>
            <a:pPr algn="ctr"/>
            <a:r>
              <a:rPr lang="es-ES" sz="2400" b="1">
                <a:latin typeface="Times New Roman" pitchFamily="18" charset="0"/>
              </a:rPr>
              <a:t>Cambio conceptual: requiere comprender, poner en marcha procesos cognitivos más  complejos que repetir</a:t>
            </a:r>
            <a:endParaRPr lang="es-ES" sz="2400" b="1"/>
          </a:p>
        </p:txBody>
      </p:sp>
      <p:cxnSp>
        <p:nvCxnSpPr>
          <p:cNvPr id="66568" name="AutoShape 8"/>
          <p:cNvCxnSpPr>
            <a:cxnSpLocks noChangeShapeType="1"/>
            <a:stCxn id="66565" idx="3"/>
            <a:endCxn id="66566" idx="1"/>
          </p:cNvCxnSpPr>
          <p:nvPr/>
        </p:nvCxnSpPr>
        <p:spPr bwMode="auto">
          <a:xfrm>
            <a:off x="3684588" y="1917700"/>
            <a:ext cx="2195512" cy="3175"/>
          </a:xfrm>
          <a:prstGeom prst="straightConnector1">
            <a:avLst/>
          </a:prstGeom>
          <a:noFill/>
          <a:ln w="9525">
            <a:solidFill>
              <a:srgbClr val="000000"/>
            </a:solidFill>
            <a:round/>
            <a:headEnd/>
            <a:tailEnd type="triangle" w="med" len="med"/>
          </a:ln>
        </p:spPr>
      </p:cxnSp>
      <p:cxnSp>
        <p:nvCxnSpPr>
          <p:cNvPr id="66569" name="AutoShape 9"/>
          <p:cNvCxnSpPr>
            <a:cxnSpLocks noChangeShapeType="1"/>
            <a:stCxn id="66565" idx="2"/>
            <a:endCxn id="66567" idx="0"/>
          </p:cNvCxnSpPr>
          <p:nvPr/>
        </p:nvCxnSpPr>
        <p:spPr bwMode="auto">
          <a:xfrm rot="16200000" flipH="1">
            <a:off x="3257550" y="1671638"/>
            <a:ext cx="1009650" cy="2508250"/>
          </a:xfrm>
          <a:prstGeom prst="bentConnector3">
            <a:avLst>
              <a:gd name="adj1" fmla="val 49815"/>
            </a:avLst>
          </a:prstGeom>
          <a:noFill/>
          <a:ln w="9525">
            <a:solidFill>
              <a:srgbClr val="000000"/>
            </a:solidFill>
            <a:miter lim="800000"/>
            <a:headEnd/>
            <a:tailEnd/>
          </a:ln>
        </p:spPr>
      </p:cxnSp>
      <p:cxnSp>
        <p:nvCxnSpPr>
          <p:cNvPr id="66570" name="AutoShape 10"/>
          <p:cNvCxnSpPr>
            <a:cxnSpLocks noChangeShapeType="1"/>
            <a:stCxn id="66567" idx="0"/>
            <a:endCxn id="66566" idx="2"/>
          </p:cNvCxnSpPr>
          <p:nvPr/>
        </p:nvCxnSpPr>
        <p:spPr bwMode="auto">
          <a:xfrm rot="16200000">
            <a:off x="5570538" y="1866900"/>
            <a:ext cx="1009650" cy="2117725"/>
          </a:xfrm>
          <a:prstGeom prst="bentConnector3">
            <a:avLst>
              <a:gd name="adj1" fmla="val 50000"/>
            </a:avLst>
          </a:prstGeom>
          <a:noFill/>
          <a:ln w="9525">
            <a:solidFill>
              <a:srgbClr val="000000"/>
            </a:solidFill>
            <a:miter lim="800000"/>
            <a:headEnd type="triangle" w="med" len="med"/>
            <a:tailEnd/>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3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graphicFrame>
        <p:nvGraphicFramePr>
          <p:cNvPr id="67698" name="Group 114"/>
          <p:cNvGraphicFramePr>
            <a:graphicFrameLocks noGrp="1"/>
          </p:cNvGraphicFramePr>
          <p:nvPr>
            <p:ph/>
          </p:nvPr>
        </p:nvGraphicFramePr>
        <p:xfrm>
          <a:off x="463550" y="1600200"/>
          <a:ext cx="8213725" cy="4426268"/>
        </p:xfrm>
        <a:graphic>
          <a:graphicData uri="http://schemas.openxmlformats.org/drawingml/2006/table">
            <a:tbl>
              <a:tblPr/>
              <a:tblGrid>
                <a:gridCol w="2098675"/>
                <a:gridCol w="2519363"/>
                <a:gridCol w="3595687"/>
              </a:tblGrid>
              <a:tr h="11461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s-CO"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s-ES" sz="2400" b="1" i="0" u="none" strike="noStrike" cap="none" normalizeH="0" baseline="0" smtClean="0">
                          <a:ln>
                            <a:noFill/>
                          </a:ln>
                          <a:solidFill>
                            <a:schemeClr val="tx1"/>
                          </a:solidFill>
                          <a:effectLst/>
                          <a:latin typeface="Times New Roman" pitchFamily="18" charset="0"/>
                          <a:cs typeface="Times New Roman" pitchFamily="18" charset="0"/>
                        </a:rPr>
                        <a:t>DATOS</a:t>
                      </a:r>
                      <a:endParaRPr kumimoji="0" lang="es-ES" sz="2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Pct val="100000"/>
                        <a:buFontTx/>
                        <a:buNone/>
                        <a:tabLst/>
                      </a:pPr>
                      <a:r>
                        <a:rPr kumimoji="0" lang="es-ES" sz="2400" b="1" i="0" u="none" strike="noStrike" cap="none" normalizeH="0" baseline="0" smtClean="0">
                          <a:ln>
                            <a:noFill/>
                          </a:ln>
                          <a:solidFill>
                            <a:schemeClr val="tx1"/>
                          </a:solidFill>
                          <a:effectLst/>
                          <a:latin typeface="Times New Roman" pitchFamily="18" charset="0"/>
                          <a:cs typeface="Times New Roman" pitchFamily="18" charset="0"/>
                        </a:rPr>
                        <a:t>(Aprendizaje Memorístico)</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s-ES" sz="2400" b="1" i="0" u="none" strike="noStrike" cap="none" normalizeH="0" baseline="0" smtClean="0">
                          <a:ln>
                            <a:noFill/>
                          </a:ln>
                          <a:solidFill>
                            <a:schemeClr val="tx1"/>
                          </a:solidFill>
                          <a:effectLst/>
                          <a:latin typeface="Times New Roman" pitchFamily="18" charset="0"/>
                          <a:cs typeface="Times New Roman" pitchFamily="18" charset="0"/>
                        </a:rPr>
                        <a:t>CONCEPTOS</a:t>
                      </a:r>
                      <a:endParaRPr kumimoji="0" lang="es-ES" sz="2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Pct val="100000"/>
                        <a:buFontTx/>
                        <a:buNone/>
                        <a:tabLst/>
                      </a:pPr>
                      <a:r>
                        <a:rPr kumimoji="0" lang="es-ES" sz="2400" b="1" i="0" u="none" strike="noStrike" cap="none" normalizeH="0" baseline="0" smtClean="0">
                          <a:ln>
                            <a:noFill/>
                          </a:ln>
                          <a:solidFill>
                            <a:schemeClr val="tx1"/>
                          </a:solidFill>
                          <a:effectLst/>
                          <a:latin typeface="Times New Roman" pitchFamily="18" charset="0"/>
                          <a:cs typeface="Times New Roman" pitchFamily="18" charset="0"/>
                        </a:rPr>
                        <a:t>(Aprendizaje Significativo)</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r>
              <a:tr h="903288">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s-ES" sz="2400" b="1" i="0" u="none" strike="noStrike" cap="none" normalizeH="0" baseline="0" smtClean="0">
                          <a:ln>
                            <a:noFill/>
                          </a:ln>
                          <a:solidFill>
                            <a:schemeClr val="tx1"/>
                          </a:solidFill>
                          <a:effectLst/>
                          <a:latin typeface="Times New Roman" pitchFamily="18" charset="0"/>
                          <a:cs typeface="Times New Roman" pitchFamily="18" charset="0"/>
                        </a:rPr>
                        <a:t>Consiste en </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s-ES" sz="2400" b="0" i="0" u="none" strike="noStrike" cap="none" normalizeH="0" baseline="0" smtClean="0">
                          <a:ln>
                            <a:noFill/>
                          </a:ln>
                          <a:solidFill>
                            <a:schemeClr val="tx1"/>
                          </a:solidFill>
                          <a:effectLst/>
                          <a:latin typeface="Times New Roman" pitchFamily="18" charset="0"/>
                          <a:cs typeface="Times New Roman" pitchFamily="18" charset="0"/>
                        </a:rPr>
                        <a:t>Copia literal</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s-ES" sz="2400" b="0" i="0" u="none" strike="noStrike" cap="none" normalizeH="0" baseline="0" smtClean="0">
                          <a:ln>
                            <a:noFill/>
                          </a:ln>
                          <a:solidFill>
                            <a:schemeClr val="tx1"/>
                          </a:solidFill>
                          <a:effectLst/>
                          <a:latin typeface="Times New Roman" pitchFamily="18" charset="0"/>
                          <a:cs typeface="Times New Roman" pitchFamily="18" charset="0"/>
                        </a:rPr>
                        <a:t>Relación con conocimientos anteriores</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r>
              <a:tr h="863600">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s-ES" sz="2400" b="1" i="0" u="none" strike="noStrike" cap="none" normalizeH="0" baseline="0" smtClean="0">
                          <a:ln>
                            <a:noFill/>
                          </a:ln>
                          <a:solidFill>
                            <a:schemeClr val="tx1"/>
                          </a:solidFill>
                          <a:effectLst/>
                          <a:latin typeface="Times New Roman" pitchFamily="18" charset="0"/>
                          <a:cs typeface="Times New Roman" pitchFamily="18" charset="0"/>
                        </a:rPr>
                        <a:t>Se aprende </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s-ES" sz="2400" b="0" i="0" u="none" strike="noStrike" cap="none" normalizeH="0" baseline="0" smtClean="0">
                          <a:ln>
                            <a:noFill/>
                          </a:ln>
                          <a:solidFill>
                            <a:schemeClr val="tx1"/>
                          </a:solidFill>
                          <a:effectLst/>
                          <a:latin typeface="Times New Roman" pitchFamily="18" charset="0"/>
                          <a:cs typeface="Times New Roman" pitchFamily="18" charset="0"/>
                        </a:rPr>
                        <a:t>Por repaso (repetición)</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s-ES" sz="2400" b="0" i="0" u="none" strike="noStrike" cap="none" normalizeH="0" baseline="0" smtClean="0">
                          <a:ln>
                            <a:noFill/>
                          </a:ln>
                          <a:solidFill>
                            <a:schemeClr val="tx1"/>
                          </a:solidFill>
                          <a:effectLst/>
                          <a:latin typeface="Times New Roman" pitchFamily="18" charset="0"/>
                          <a:cs typeface="Times New Roman" pitchFamily="18" charset="0"/>
                        </a:rPr>
                        <a:t>Por comprensión (significativo)</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r>
              <a:tr h="647700">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s-ES" sz="2400" b="1" i="0" u="none" strike="noStrike" cap="none" normalizeH="0" baseline="0" smtClean="0">
                          <a:ln>
                            <a:noFill/>
                          </a:ln>
                          <a:solidFill>
                            <a:schemeClr val="tx1"/>
                          </a:solidFill>
                          <a:effectLst/>
                          <a:latin typeface="Times New Roman" pitchFamily="18" charset="0"/>
                          <a:cs typeface="Times New Roman" pitchFamily="18" charset="0"/>
                        </a:rPr>
                        <a:t>Se adquiere</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s-ES" sz="2400" b="0" i="0" u="none" strike="noStrike" cap="none" normalizeH="0" baseline="0" smtClean="0">
                          <a:ln>
                            <a:noFill/>
                          </a:ln>
                          <a:solidFill>
                            <a:schemeClr val="tx1"/>
                          </a:solidFill>
                          <a:effectLst/>
                          <a:latin typeface="Times New Roman" pitchFamily="18" charset="0"/>
                          <a:cs typeface="Times New Roman" pitchFamily="18" charset="0"/>
                        </a:rPr>
                        <a:t>De una vez</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s-ES" sz="2400" b="0" i="0" u="none" strike="noStrike" cap="none" normalizeH="0" baseline="0" smtClean="0">
                          <a:ln>
                            <a:noFill/>
                          </a:ln>
                          <a:solidFill>
                            <a:schemeClr val="tx1"/>
                          </a:solidFill>
                          <a:effectLst/>
                          <a:latin typeface="Times New Roman" pitchFamily="18" charset="0"/>
                          <a:cs typeface="Times New Roman" pitchFamily="18" charset="0"/>
                        </a:rPr>
                        <a:t>Gradualmente</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r>
              <a:tr h="758825">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s-ES" sz="2400" b="1" i="0" u="none" strike="noStrike" cap="none" normalizeH="0" baseline="0" smtClean="0">
                          <a:ln>
                            <a:noFill/>
                          </a:ln>
                          <a:solidFill>
                            <a:schemeClr val="tx1"/>
                          </a:solidFill>
                          <a:effectLst/>
                          <a:latin typeface="Times New Roman" pitchFamily="18" charset="0"/>
                          <a:cs typeface="Times New Roman" pitchFamily="18" charset="0"/>
                        </a:rPr>
                        <a:t>Se olvida</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s-ES" sz="2400" b="0" i="0" u="none" strike="noStrike" cap="none" normalizeH="0" baseline="0" smtClean="0">
                          <a:ln>
                            <a:noFill/>
                          </a:ln>
                          <a:solidFill>
                            <a:schemeClr val="tx1"/>
                          </a:solidFill>
                          <a:effectLst/>
                          <a:latin typeface="Times New Roman" pitchFamily="18" charset="0"/>
                          <a:cs typeface="Times New Roman" pitchFamily="18" charset="0"/>
                        </a:rPr>
                        <a:t>Rápidamente sin repaso</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s-ES" sz="2400" b="0" i="0" u="none" strike="noStrike" cap="none" normalizeH="0" baseline="0" smtClean="0">
                          <a:ln>
                            <a:noFill/>
                          </a:ln>
                          <a:solidFill>
                            <a:schemeClr val="tx1"/>
                          </a:solidFill>
                          <a:effectLst/>
                          <a:latin typeface="Times New Roman" pitchFamily="18" charset="0"/>
                          <a:cs typeface="Times New Roman" pitchFamily="18" charset="0"/>
                        </a:rPr>
                        <a:t>Muy lenta y gradualmente</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CCFF">
                            <a:gamma/>
                            <a:shade val="72941"/>
                            <a:invGamma/>
                          </a:srgbClr>
                        </a:gs>
                        <a:gs pos="50000">
                          <a:srgbClr val="CCCCFF"/>
                        </a:gs>
                        <a:gs pos="100000">
                          <a:srgbClr val="CCCCFF">
                            <a:gamma/>
                            <a:shade val="72941"/>
                            <a:invGamma/>
                          </a:srgbClr>
                        </a:gs>
                      </a:gsLst>
                      <a:lin ang="5400000" scaled="1"/>
                    </a:gra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4 Marcador de pie de página"/>
          <p:cNvSpPr>
            <a:spLocks noGrp="1"/>
          </p:cNvSpPr>
          <p:nvPr>
            <p:ph type="ftr" sz="quarter" idx="11"/>
          </p:nvPr>
        </p:nvSpPr>
        <p:spPr/>
        <p:txBody>
          <a:bodyPr/>
          <a:lstStyle/>
          <a:p>
            <a:r>
              <a:rPr lang="es-ES"/>
              <a:t>Teléfono: 4069429  300-5600556   313-8542088 Calle 122 N. 47 - 60 Bogotá Colombia.</a:t>
            </a:r>
          </a:p>
          <a:p>
            <a:r>
              <a:rPr lang="es-ES"/>
              <a:t>Correo Electrónico: sinopsisconsultores@yahoo.es</a:t>
            </a:r>
          </a:p>
        </p:txBody>
      </p:sp>
      <p:grpSp>
        <p:nvGrpSpPr>
          <p:cNvPr id="69636" name="Group 4"/>
          <p:cNvGrpSpPr>
            <a:grpSpLocks noChangeAspect="1"/>
          </p:cNvGrpSpPr>
          <p:nvPr/>
        </p:nvGrpSpPr>
        <p:grpSpPr bwMode="auto">
          <a:xfrm>
            <a:off x="755650" y="620713"/>
            <a:ext cx="7993063" cy="5546725"/>
            <a:chOff x="2446" y="7447"/>
            <a:chExt cx="7200" cy="5065"/>
          </a:xfrm>
        </p:grpSpPr>
        <p:sp>
          <p:nvSpPr>
            <p:cNvPr id="69637" name="AutoShape 5"/>
            <p:cNvSpPr>
              <a:spLocks noChangeAspect="1" noChangeArrowheads="1"/>
            </p:cNvSpPr>
            <p:nvPr/>
          </p:nvSpPr>
          <p:spPr bwMode="auto">
            <a:xfrm>
              <a:off x="2446" y="7447"/>
              <a:ext cx="7200" cy="5065"/>
            </a:xfrm>
            <a:prstGeom prst="rect">
              <a:avLst/>
            </a:prstGeom>
            <a:noFill/>
            <a:ln w="9525">
              <a:noFill/>
              <a:miter lim="800000"/>
              <a:headEnd/>
              <a:tailEnd/>
            </a:ln>
          </p:spPr>
          <p:txBody>
            <a:bodyPr/>
            <a:lstStyle/>
            <a:p>
              <a:endParaRPr lang="es-CO"/>
            </a:p>
          </p:txBody>
        </p:sp>
        <p:grpSp>
          <p:nvGrpSpPr>
            <p:cNvPr id="69638" name="Group 6"/>
            <p:cNvGrpSpPr>
              <a:grpSpLocks/>
            </p:cNvGrpSpPr>
            <p:nvPr/>
          </p:nvGrpSpPr>
          <p:grpSpPr bwMode="auto">
            <a:xfrm>
              <a:off x="2593" y="7596"/>
              <a:ext cx="6906" cy="4767"/>
              <a:chOff x="2593" y="7596"/>
              <a:chExt cx="6906" cy="4767"/>
            </a:xfrm>
          </p:grpSpPr>
          <p:sp>
            <p:nvSpPr>
              <p:cNvPr id="69639" name="Rectangle 7"/>
              <p:cNvSpPr>
                <a:spLocks noChangeArrowheads="1"/>
              </p:cNvSpPr>
              <p:nvPr/>
            </p:nvSpPr>
            <p:spPr bwMode="auto">
              <a:xfrm>
                <a:off x="4650" y="7596"/>
                <a:ext cx="3233" cy="596"/>
              </a:xfrm>
              <a:prstGeom prst="rect">
                <a:avLst/>
              </a:prstGeom>
              <a:solidFill>
                <a:srgbClr val="FF6600"/>
              </a:solidFill>
              <a:ln w="9525">
                <a:solidFill>
                  <a:srgbClr val="000000"/>
                </a:solidFill>
                <a:miter lim="800000"/>
                <a:headEnd/>
                <a:tailEnd/>
              </a:ln>
            </p:spPr>
            <p:txBody>
              <a:bodyPr/>
              <a:lstStyle/>
              <a:p>
                <a:pPr algn="ctr"/>
                <a:r>
                  <a:rPr lang="es-ES" sz="1600" b="1">
                    <a:latin typeface="Times New Roman" pitchFamily="18" charset="0"/>
                  </a:rPr>
                  <a:t>Condiciones del Aprendizaje Constructivo</a:t>
                </a:r>
                <a:endParaRPr lang="es-ES" sz="1600" b="1"/>
              </a:p>
            </p:txBody>
          </p:sp>
          <p:sp>
            <p:nvSpPr>
              <p:cNvPr id="69640" name="Rectangle 8"/>
              <p:cNvSpPr>
                <a:spLocks noChangeArrowheads="1"/>
              </p:cNvSpPr>
              <p:nvPr/>
            </p:nvSpPr>
            <p:spPr bwMode="auto">
              <a:xfrm>
                <a:off x="3034" y="8490"/>
                <a:ext cx="2204" cy="447"/>
              </a:xfrm>
              <a:prstGeom prst="rect">
                <a:avLst/>
              </a:prstGeom>
              <a:solidFill>
                <a:srgbClr val="99CC00"/>
              </a:solidFill>
              <a:ln w="9525">
                <a:solidFill>
                  <a:srgbClr val="000000"/>
                </a:solidFill>
                <a:miter lim="800000"/>
                <a:headEnd/>
                <a:tailEnd/>
              </a:ln>
            </p:spPr>
            <p:txBody>
              <a:bodyPr/>
              <a:lstStyle/>
              <a:p>
                <a:pPr algn="ctr"/>
                <a:r>
                  <a:rPr lang="es-ES" sz="1600" b="1">
                    <a:latin typeface="Times New Roman" pitchFamily="18" charset="0"/>
                  </a:rPr>
                  <a:t>Relativas al material</a:t>
                </a:r>
                <a:endParaRPr lang="es-ES" sz="1600" b="1"/>
              </a:p>
            </p:txBody>
          </p:sp>
          <p:sp>
            <p:nvSpPr>
              <p:cNvPr id="69641" name="Rectangle 9"/>
              <p:cNvSpPr>
                <a:spLocks noChangeArrowheads="1"/>
              </p:cNvSpPr>
              <p:nvPr/>
            </p:nvSpPr>
            <p:spPr bwMode="auto">
              <a:xfrm>
                <a:off x="6854" y="8490"/>
                <a:ext cx="2204" cy="447"/>
              </a:xfrm>
              <a:prstGeom prst="rect">
                <a:avLst/>
              </a:prstGeom>
              <a:solidFill>
                <a:srgbClr val="99CC00"/>
              </a:solidFill>
              <a:ln w="9525">
                <a:solidFill>
                  <a:srgbClr val="000000"/>
                </a:solidFill>
                <a:miter lim="800000"/>
                <a:headEnd/>
                <a:tailEnd/>
              </a:ln>
            </p:spPr>
            <p:txBody>
              <a:bodyPr/>
              <a:lstStyle/>
              <a:p>
                <a:pPr algn="ctr"/>
                <a:r>
                  <a:rPr lang="es-ES" sz="1600" b="1">
                    <a:latin typeface="Times New Roman" pitchFamily="18" charset="0"/>
                  </a:rPr>
                  <a:t>Relativas al aprendiz</a:t>
                </a:r>
                <a:endParaRPr lang="es-ES" sz="1600" b="1"/>
              </a:p>
            </p:txBody>
          </p:sp>
          <p:sp>
            <p:nvSpPr>
              <p:cNvPr id="69642" name="Rectangle 10"/>
              <p:cNvSpPr>
                <a:spLocks noChangeArrowheads="1"/>
              </p:cNvSpPr>
              <p:nvPr/>
            </p:nvSpPr>
            <p:spPr bwMode="auto">
              <a:xfrm>
                <a:off x="2593" y="9384"/>
                <a:ext cx="1616" cy="1190"/>
              </a:xfrm>
              <a:prstGeom prst="rect">
                <a:avLst/>
              </a:prstGeom>
              <a:solidFill>
                <a:srgbClr val="FF9900"/>
              </a:solidFill>
              <a:ln w="9525">
                <a:solidFill>
                  <a:srgbClr val="000000"/>
                </a:solidFill>
                <a:miter lim="800000"/>
                <a:headEnd/>
                <a:tailEnd/>
              </a:ln>
            </p:spPr>
            <p:txBody>
              <a:bodyPr/>
              <a:lstStyle/>
              <a:p>
                <a:pPr algn="ctr"/>
                <a:r>
                  <a:rPr lang="es-ES" sz="1600" b="1">
                    <a:latin typeface="Times New Roman" pitchFamily="18" charset="0"/>
                  </a:rPr>
                  <a:t>Organización interna (estructura lógica o conceptual explícita)</a:t>
                </a:r>
                <a:endParaRPr lang="es-ES" sz="1600" b="1"/>
              </a:p>
            </p:txBody>
          </p:sp>
          <p:sp>
            <p:nvSpPr>
              <p:cNvPr id="69643" name="Rectangle 11"/>
              <p:cNvSpPr>
                <a:spLocks noChangeArrowheads="1"/>
              </p:cNvSpPr>
              <p:nvPr/>
            </p:nvSpPr>
            <p:spPr bwMode="auto">
              <a:xfrm>
                <a:off x="4356" y="9384"/>
                <a:ext cx="1617" cy="1190"/>
              </a:xfrm>
              <a:prstGeom prst="rect">
                <a:avLst/>
              </a:prstGeom>
              <a:solidFill>
                <a:srgbClr val="FF9900"/>
              </a:solidFill>
              <a:ln w="9525">
                <a:solidFill>
                  <a:srgbClr val="000000"/>
                </a:solidFill>
                <a:miter lim="800000"/>
                <a:headEnd/>
                <a:tailEnd/>
              </a:ln>
            </p:spPr>
            <p:txBody>
              <a:bodyPr/>
              <a:lstStyle/>
              <a:p>
                <a:pPr algn="ctr"/>
                <a:r>
                  <a:rPr lang="es-ES" sz="1600" b="1">
                    <a:latin typeface="Times New Roman" pitchFamily="18" charset="0"/>
                  </a:rPr>
                  <a:t>Vocabulario y terminología adaptados al alumno</a:t>
                </a:r>
                <a:endParaRPr lang="es-ES" sz="1600" b="1"/>
              </a:p>
            </p:txBody>
          </p:sp>
          <p:sp>
            <p:nvSpPr>
              <p:cNvPr id="69644" name="Rectangle 12"/>
              <p:cNvSpPr>
                <a:spLocks noChangeArrowheads="1"/>
              </p:cNvSpPr>
              <p:nvPr/>
            </p:nvSpPr>
            <p:spPr bwMode="auto">
              <a:xfrm>
                <a:off x="6119" y="9384"/>
                <a:ext cx="1616" cy="1190"/>
              </a:xfrm>
              <a:prstGeom prst="rect">
                <a:avLst/>
              </a:prstGeom>
              <a:solidFill>
                <a:srgbClr val="FF9900"/>
              </a:solidFill>
              <a:ln w="9525">
                <a:solidFill>
                  <a:srgbClr val="000000"/>
                </a:solidFill>
                <a:miter lim="800000"/>
                <a:headEnd/>
                <a:tailEnd/>
              </a:ln>
            </p:spPr>
            <p:txBody>
              <a:bodyPr/>
              <a:lstStyle/>
              <a:p>
                <a:pPr algn="ctr"/>
                <a:r>
                  <a:rPr lang="es-ES" sz="1600" b="1">
                    <a:latin typeface="Times New Roman" pitchFamily="18" charset="0"/>
                  </a:rPr>
                  <a:t>Conocimientos previos sobre el tema</a:t>
                </a:r>
                <a:endParaRPr lang="es-ES" sz="1600" b="1"/>
              </a:p>
            </p:txBody>
          </p:sp>
          <p:sp>
            <p:nvSpPr>
              <p:cNvPr id="69645" name="Rectangle 13"/>
              <p:cNvSpPr>
                <a:spLocks noChangeArrowheads="1"/>
              </p:cNvSpPr>
              <p:nvPr/>
            </p:nvSpPr>
            <p:spPr bwMode="auto">
              <a:xfrm>
                <a:off x="7883" y="9384"/>
                <a:ext cx="1615" cy="1189"/>
              </a:xfrm>
              <a:prstGeom prst="rect">
                <a:avLst/>
              </a:prstGeom>
              <a:solidFill>
                <a:srgbClr val="FF9900"/>
              </a:solidFill>
              <a:ln w="9525">
                <a:solidFill>
                  <a:srgbClr val="000000"/>
                </a:solidFill>
                <a:miter lim="800000"/>
                <a:headEnd/>
                <a:tailEnd/>
              </a:ln>
            </p:spPr>
            <p:txBody>
              <a:bodyPr/>
              <a:lstStyle/>
              <a:p>
                <a:pPr algn="ctr"/>
                <a:r>
                  <a:rPr lang="es-ES" sz="1600" b="1">
                    <a:latin typeface="Times New Roman" pitchFamily="18" charset="0"/>
                  </a:rPr>
                  <a:t>Predisposición favorable hacia la comprensión</a:t>
                </a:r>
                <a:endParaRPr lang="es-ES" sz="1600" b="1"/>
              </a:p>
            </p:txBody>
          </p:sp>
          <p:sp>
            <p:nvSpPr>
              <p:cNvPr id="69646" name="Rectangle 14"/>
              <p:cNvSpPr>
                <a:spLocks noChangeArrowheads="1"/>
              </p:cNvSpPr>
              <p:nvPr/>
            </p:nvSpPr>
            <p:spPr bwMode="auto">
              <a:xfrm>
                <a:off x="6854" y="10873"/>
                <a:ext cx="1910" cy="447"/>
              </a:xfrm>
              <a:prstGeom prst="rect">
                <a:avLst/>
              </a:prstGeom>
              <a:solidFill>
                <a:srgbClr val="3366FF"/>
              </a:solidFill>
              <a:ln w="9525">
                <a:solidFill>
                  <a:srgbClr val="000000"/>
                </a:solidFill>
                <a:miter lim="800000"/>
                <a:headEnd/>
                <a:tailEnd/>
              </a:ln>
            </p:spPr>
            <p:txBody>
              <a:bodyPr/>
              <a:lstStyle/>
              <a:p>
                <a:pPr algn="ctr"/>
                <a:r>
                  <a:rPr lang="es-ES" sz="1600" b="1">
                    <a:latin typeface="Times New Roman" pitchFamily="18" charset="0"/>
                  </a:rPr>
                  <a:t>Búsqueda de</a:t>
                </a:r>
                <a:endParaRPr lang="es-ES" sz="1600" b="1"/>
              </a:p>
            </p:txBody>
          </p:sp>
          <p:sp>
            <p:nvSpPr>
              <p:cNvPr id="69647" name="Rectangle 15"/>
              <p:cNvSpPr>
                <a:spLocks noChangeArrowheads="1"/>
              </p:cNvSpPr>
              <p:nvPr/>
            </p:nvSpPr>
            <p:spPr bwMode="auto">
              <a:xfrm>
                <a:off x="6119" y="11469"/>
                <a:ext cx="1617" cy="298"/>
              </a:xfrm>
              <a:prstGeom prst="rect">
                <a:avLst/>
              </a:prstGeom>
              <a:solidFill>
                <a:srgbClr val="FF00FF"/>
              </a:solidFill>
              <a:ln w="9525">
                <a:solidFill>
                  <a:srgbClr val="000000"/>
                </a:solidFill>
                <a:miter lim="800000"/>
                <a:headEnd/>
                <a:tailEnd/>
              </a:ln>
            </p:spPr>
            <p:txBody>
              <a:bodyPr/>
              <a:lstStyle/>
              <a:p>
                <a:pPr algn="ctr"/>
                <a:r>
                  <a:rPr lang="es-ES" sz="1600" b="1">
                    <a:latin typeface="Times New Roman" pitchFamily="18" charset="0"/>
                  </a:rPr>
                  <a:t>Significado</a:t>
                </a:r>
                <a:endParaRPr lang="es-ES" sz="1600" b="1"/>
              </a:p>
            </p:txBody>
          </p:sp>
          <p:sp>
            <p:nvSpPr>
              <p:cNvPr id="69648" name="Rectangle 16"/>
              <p:cNvSpPr>
                <a:spLocks noChangeArrowheads="1"/>
              </p:cNvSpPr>
              <p:nvPr/>
            </p:nvSpPr>
            <p:spPr bwMode="auto">
              <a:xfrm>
                <a:off x="7883" y="11469"/>
                <a:ext cx="1616" cy="298"/>
              </a:xfrm>
              <a:prstGeom prst="rect">
                <a:avLst/>
              </a:prstGeom>
              <a:solidFill>
                <a:srgbClr val="FF00FF"/>
              </a:solidFill>
              <a:ln w="9525">
                <a:solidFill>
                  <a:srgbClr val="000000"/>
                </a:solidFill>
                <a:miter lim="800000"/>
                <a:headEnd/>
                <a:tailEnd/>
              </a:ln>
            </p:spPr>
            <p:txBody>
              <a:bodyPr/>
              <a:lstStyle/>
              <a:p>
                <a:pPr algn="ctr"/>
                <a:r>
                  <a:rPr lang="es-ES" sz="1600" b="1">
                    <a:latin typeface="Times New Roman" pitchFamily="18" charset="0"/>
                  </a:rPr>
                  <a:t>Sentido</a:t>
                </a:r>
                <a:endParaRPr lang="es-ES" sz="1600" b="1"/>
              </a:p>
            </p:txBody>
          </p:sp>
          <p:sp>
            <p:nvSpPr>
              <p:cNvPr id="69649" name="Rectangle 17"/>
              <p:cNvSpPr>
                <a:spLocks noChangeArrowheads="1"/>
              </p:cNvSpPr>
              <p:nvPr/>
            </p:nvSpPr>
            <p:spPr bwMode="auto">
              <a:xfrm>
                <a:off x="6854" y="11916"/>
                <a:ext cx="1910" cy="447"/>
              </a:xfrm>
              <a:prstGeom prst="rect">
                <a:avLst/>
              </a:prstGeom>
              <a:solidFill>
                <a:srgbClr val="00FF00"/>
              </a:solidFill>
              <a:ln w="9525">
                <a:solidFill>
                  <a:srgbClr val="000000"/>
                </a:solidFill>
                <a:miter lim="800000"/>
                <a:headEnd/>
                <a:tailEnd/>
              </a:ln>
            </p:spPr>
            <p:txBody>
              <a:bodyPr/>
              <a:lstStyle/>
              <a:p>
                <a:pPr algn="ctr"/>
                <a:r>
                  <a:rPr lang="es-ES" sz="1600" b="1">
                    <a:latin typeface="Times New Roman" pitchFamily="18" charset="0"/>
                  </a:rPr>
                  <a:t>De lo que se aprende</a:t>
                </a:r>
                <a:endParaRPr lang="es-ES" sz="1600" b="1"/>
              </a:p>
            </p:txBody>
          </p:sp>
          <p:cxnSp>
            <p:nvCxnSpPr>
              <p:cNvPr id="69650" name="AutoShape 18"/>
              <p:cNvCxnSpPr>
                <a:cxnSpLocks noChangeShapeType="1"/>
                <a:stCxn id="69639" idx="2"/>
                <a:endCxn id="69640" idx="0"/>
              </p:cNvCxnSpPr>
              <p:nvPr/>
            </p:nvCxnSpPr>
            <p:spPr bwMode="auto">
              <a:xfrm rot="5400000">
                <a:off x="5052" y="7276"/>
                <a:ext cx="298" cy="2130"/>
              </a:xfrm>
              <a:prstGeom prst="bentConnector3">
                <a:avLst>
                  <a:gd name="adj1" fmla="val 50000"/>
                </a:avLst>
              </a:prstGeom>
              <a:noFill/>
              <a:ln w="9525">
                <a:solidFill>
                  <a:srgbClr val="000000"/>
                </a:solidFill>
                <a:miter lim="800000"/>
                <a:headEnd/>
                <a:tailEnd type="triangle" w="med" len="med"/>
              </a:ln>
            </p:spPr>
          </p:cxnSp>
          <p:cxnSp>
            <p:nvCxnSpPr>
              <p:cNvPr id="69651" name="AutoShape 19"/>
              <p:cNvCxnSpPr>
                <a:cxnSpLocks noChangeShapeType="1"/>
                <a:stCxn id="69639" idx="2"/>
                <a:endCxn id="69641" idx="0"/>
              </p:cNvCxnSpPr>
              <p:nvPr/>
            </p:nvCxnSpPr>
            <p:spPr bwMode="auto">
              <a:xfrm rot="16200000" flipH="1">
                <a:off x="6962" y="7496"/>
                <a:ext cx="298" cy="1690"/>
              </a:xfrm>
              <a:prstGeom prst="bentConnector3">
                <a:avLst>
                  <a:gd name="adj1" fmla="val 50000"/>
                </a:avLst>
              </a:prstGeom>
              <a:noFill/>
              <a:ln w="9525">
                <a:solidFill>
                  <a:srgbClr val="000000"/>
                </a:solidFill>
                <a:miter lim="800000"/>
                <a:headEnd/>
                <a:tailEnd type="triangle" w="med" len="med"/>
              </a:ln>
            </p:spPr>
          </p:cxnSp>
          <p:cxnSp>
            <p:nvCxnSpPr>
              <p:cNvPr id="69652" name="AutoShape 20"/>
              <p:cNvCxnSpPr>
                <a:cxnSpLocks noChangeShapeType="1"/>
                <a:stCxn id="69640" idx="2"/>
                <a:endCxn id="69642" idx="0"/>
              </p:cNvCxnSpPr>
              <p:nvPr/>
            </p:nvCxnSpPr>
            <p:spPr bwMode="auto">
              <a:xfrm rot="5400000">
                <a:off x="3545" y="8793"/>
                <a:ext cx="447" cy="735"/>
              </a:xfrm>
              <a:prstGeom prst="bentConnector3">
                <a:avLst>
                  <a:gd name="adj1" fmla="val 50000"/>
                </a:avLst>
              </a:prstGeom>
              <a:noFill/>
              <a:ln w="9525">
                <a:solidFill>
                  <a:srgbClr val="000000"/>
                </a:solidFill>
                <a:miter lim="800000"/>
                <a:headEnd/>
                <a:tailEnd type="triangle" w="med" len="med"/>
              </a:ln>
            </p:spPr>
          </p:cxnSp>
          <p:cxnSp>
            <p:nvCxnSpPr>
              <p:cNvPr id="69653" name="AutoShape 21"/>
              <p:cNvCxnSpPr>
                <a:cxnSpLocks noChangeShapeType="1"/>
                <a:stCxn id="69640" idx="2"/>
                <a:endCxn id="69643" idx="0"/>
              </p:cNvCxnSpPr>
              <p:nvPr/>
            </p:nvCxnSpPr>
            <p:spPr bwMode="auto">
              <a:xfrm rot="16200000" flipH="1">
                <a:off x="4427" y="8646"/>
                <a:ext cx="447" cy="1029"/>
              </a:xfrm>
              <a:prstGeom prst="bentConnector3">
                <a:avLst>
                  <a:gd name="adj1" fmla="val 50000"/>
                </a:avLst>
              </a:prstGeom>
              <a:noFill/>
              <a:ln w="9525">
                <a:solidFill>
                  <a:srgbClr val="000000"/>
                </a:solidFill>
                <a:miter lim="800000"/>
                <a:headEnd/>
                <a:tailEnd type="triangle" w="med" len="med"/>
              </a:ln>
            </p:spPr>
          </p:cxnSp>
          <p:cxnSp>
            <p:nvCxnSpPr>
              <p:cNvPr id="69654" name="AutoShape 22"/>
              <p:cNvCxnSpPr>
                <a:cxnSpLocks noChangeShapeType="1"/>
                <a:stCxn id="69641" idx="2"/>
                <a:endCxn id="69644" idx="0"/>
              </p:cNvCxnSpPr>
              <p:nvPr/>
            </p:nvCxnSpPr>
            <p:spPr bwMode="auto">
              <a:xfrm rot="5400000">
                <a:off x="7218" y="8646"/>
                <a:ext cx="447" cy="1029"/>
              </a:xfrm>
              <a:prstGeom prst="bentConnector3">
                <a:avLst>
                  <a:gd name="adj1" fmla="val 50000"/>
                </a:avLst>
              </a:prstGeom>
              <a:noFill/>
              <a:ln w="9525">
                <a:solidFill>
                  <a:srgbClr val="000000"/>
                </a:solidFill>
                <a:miter lim="800000"/>
                <a:headEnd/>
                <a:tailEnd type="triangle" w="med" len="med"/>
              </a:ln>
            </p:spPr>
          </p:cxnSp>
          <p:cxnSp>
            <p:nvCxnSpPr>
              <p:cNvPr id="69655" name="AutoShape 23"/>
              <p:cNvCxnSpPr>
                <a:cxnSpLocks noChangeShapeType="1"/>
                <a:stCxn id="69641" idx="2"/>
                <a:endCxn id="69645" idx="0"/>
              </p:cNvCxnSpPr>
              <p:nvPr/>
            </p:nvCxnSpPr>
            <p:spPr bwMode="auto">
              <a:xfrm rot="16200000" flipH="1">
                <a:off x="8100" y="8793"/>
                <a:ext cx="447" cy="735"/>
              </a:xfrm>
              <a:prstGeom prst="bentConnector3">
                <a:avLst>
                  <a:gd name="adj1" fmla="val 50000"/>
                </a:avLst>
              </a:prstGeom>
              <a:noFill/>
              <a:ln w="9525">
                <a:solidFill>
                  <a:srgbClr val="000000"/>
                </a:solidFill>
                <a:miter lim="800000"/>
                <a:headEnd/>
                <a:tailEnd type="triangle" w="med" len="med"/>
              </a:ln>
            </p:spPr>
          </p:cxnSp>
          <p:cxnSp>
            <p:nvCxnSpPr>
              <p:cNvPr id="69656" name="AutoShape 24"/>
              <p:cNvCxnSpPr>
                <a:cxnSpLocks noChangeShapeType="1"/>
                <a:stCxn id="69644" idx="2"/>
                <a:endCxn id="69646" idx="0"/>
              </p:cNvCxnSpPr>
              <p:nvPr/>
            </p:nvCxnSpPr>
            <p:spPr bwMode="auto">
              <a:xfrm rot="16200000" flipH="1">
                <a:off x="7218" y="10283"/>
                <a:ext cx="299" cy="882"/>
              </a:xfrm>
              <a:prstGeom prst="bentConnector3">
                <a:avLst>
                  <a:gd name="adj1" fmla="val 50000"/>
                </a:avLst>
              </a:prstGeom>
              <a:noFill/>
              <a:ln w="9525">
                <a:solidFill>
                  <a:srgbClr val="000000"/>
                </a:solidFill>
                <a:miter lim="800000"/>
                <a:headEnd/>
                <a:tailEnd type="triangle" w="med" len="med"/>
              </a:ln>
            </p:spPr>
          </p:cxnSp>
          <p:cxnSp>
            <p:nvCxnSpPr>
              <p:cNvPr id="69657" name="AutoShape 25"/>
              <p:cNvCxnSpPr>
                <a:cxnSpLocks noChangeShapeType="1"/>
                <a:stCxn id="69645" idx="2"/>
                <a:endCxn id="69646" idx="0"/>
              </p:cNvCxnSpPr>
              <p:nvPr/>
            </p:nvCxnSpPr>
            <p:spPr bwMode="auto">
              <a:xfrm rot="5400000">
                <a:off x="8100" y="10282"/>
                <a:ext cx="300" cy="882"/>
              </a:xfrm>
              <a:prstGeom prst="bentConnector3">
                <a:avLst>
                  <a:gd name="adj1" fmla="val 49861"/>
                </a:avLst>
              </a:prstGeom>
              <a:noFill/>
              <a:ln w="9525">
                <a:solidFill>
                  <a:srgbClr val="000000"/>
                </a:solidFill>
                <a:miter lim="800000"/>
                <a:headEnd/>
                <a:tailEnd type="triangle" w="med" len="med"/>
              </a:ln>
            </p:spPr>
          </p:cxnSp>
          <p:cxnSp>
            <p:nvCxnSpPr>
              <p:cNvPr id="69658" name="AutoShape 26"/>
              <p:cNvCxnSpPr>
                <a:cxnSpLocks noChangeShapeType="1"/>
                <a:stCxn id="69646" idx="2"/>
                <a:endCxn id="69646" idx="2"/>
              </p:cNvCxnSpPr>
              <p:nvPr/>
            </p:nvCxnSpPr>
            <p:spPr bwMode="auto">
              <a:xfrm>
                <a:off x="7809" y="11320"/>
                <a:ext cx="1" cy="1"/>
              </a:xfrm>
              <a:prstGeom prst="straightConnector1">
                <a:avLst/>
              </a:prstGeom>
              <a:noFill/>
              <a:ln w="9525">
                <a:solidFill>
                  <a:srgbClr val="000000"/>
                </a:solidFill>
                <a:round/>
                <a:headEnd/>
                <a:tailEnd type="triangle" w="med" len="med"/>
              </a:ln>
            </p:spPr>
          </p:cxnSp>
          <p:cxnSp>
            <p:nvCxnSpPr>
              <p:cNvPr id="69659" name="AutoShape 27"/>
              <p:cNvCxnSpPr>
                <a:cxnSpLocks noChangeShapeType="1"/>
                <a:stCxn id="69646" idx="2"/>
                <a:endCxn id="69647" idx="0"/>
              </p:cNvCxnSpPr>
              <p:nvPr/>
            </p:nvCxnSpPr>
            <p:spPr bwMode="auto">
              <a:xfrm flipH="1">
                <a:off x="6928" y="11320"/>
                <a:ext cx="881" cy="149"/>
              </a:xfrm>
              <a:prstGeom prst="straightConnector1">
                <a:avLst/>
              </a:prstGeom>
              <a:noFill/>
              <a:ln w="9525">
                <a:solidFill>
                  <a:srgbClr val="000000"/>
                </a:solidFill>
                <a:round/>
                <a:headEnd/>
                <a:tailEnd type="triangle" w="med" len="med"/>
              </a:ln>
            </p:spPr>
          </p:cxnSp>
          <p:cxnSp>
            <p:nvCxnSpPr>
              <p:cNvPr id="69660" name="AutoShape 28"/>
              <p:cNvCxnSpPr>
                <a:cxnSpLocks noChangeShapeType="1"/>
                <a:stCxn id="69646" idx="2"/>
                <a:endCxn id="69648" idx="0"/>
              </p:cNvCxnSpPr>
              <p:nvPr/>
            </p:nvCxnSpPr>
            <p:spPr bwMode="auto">
              <a:xfrm>
                <a:off x="7809" y="11320"/>
                <a:ext cx="882" cy="149"/>
              </a:xfrm>
              <a:prstGeom prst="straightConnector1">
                <a:avLst/>
              </a:prstGeom>
              <a:noFill/>
              <a:ln w="9525">
                <a:solidFill>
                  <a:srgbClr val="000000"/>
                </a:solidFill>
                <a:round/>
                <a:headEnd/>
                <a:tailEnd type="triangle" w="med" len="med"/>
              </a:ln>
            </p:spPr>
          </p:cxnSp>
          <p:cxnSp>
            <p:nvCxnSpPr>
              <p:cNvPr id="69661" name="AutoShape 29"/>
              <p:cNvCxnSpPr>
                <a:cxnSpLocks noChangeShapeType="1"/>
                <a:stCxn id="69647" idx="2"/>
                <a:endCxn id="69649" idx="0"/>
              </p:cNvCxnSpPr>
              <p:nvPr/>
            </p:nvCxnSpPr>
            <p:spPr bwMode="auto">
              <a:xfrm>
                <a:off x="6928" y="11767"/>
                <a:ext cx="881" cy="149"/>
              </a:xfrm>
              <a:prstGeom prst="straightConnector1">
                <a:avLst/>
              </a:prstGeom>
              <a:noFill/>
              <a:ln w="9525">
                <a:solidFill>
                  <a:srgbClr val="000000"/>
                </a:solidFill>
                <a:round/>
                <a:headEnd/>
                <a:tailEnd type="triangle" w="med" len="med"/>
              </a:ln>
            </p:spPr>
          </p:cxnSp>
          <p:cxnSp>
            <p:nvCxnSpPr>
              <p:cNvPr id="69662" name="AutoShape 30"/>
              <p:cNvCxnSpPr>
                <a:cxnSpLocks noChangeShapeType="1"/>
                <a:stCxn id="69648" idx="2"/>
                <a:endCxn id="69649" idx="0"/>
              </p:cNvCxnSpPr>
              <p:nvPr/>
            </p:nvCxnSpPr>
            <p:spPr bwMode="auto">
              <a:xfrm flipH="1">
                <a:off x="7809" y="11767"/>
                <a:ext cx="882" cy="149"/>
              </a:xfrm>
              <a:prstGeom prst="straightConnector1">
                <a:avLst/>
              </a:prstGeom>
              <a:noFill/>
              <a:ln w="9525">
                <a:solidFill>
                  <a:srgbClr val="000000"/>
                </a:solidFill>
                <a:round/>
                <a:headEnd/>
                <a:tailEnd type="triangle" w="med" len="med"/>
              </a:ln>
            </p:spPr>
          </p:cxn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Acuarela">
  <a:themeElements>
    <a:clrScheme name="Acuarela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Acuarel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uarela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Acuarela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Acuarela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Acuarela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Acuarela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Acuarela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Acuarela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Acuarela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Acuarela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eño personalizado">
  <a:themeElements>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ersonaliz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ersonaliz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ersonaliz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ersonaliz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ersonaliz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ersonaliz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ersonaliz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ersonaliz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ersonaliz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ersonaliz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ersonaliz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ersonaliz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175</TotalTime>
  <Words>1769</Words>
  <Application>Microsoft Office PowerPoint</Application>
  <PresentationFormat>Presentación en pantalla (4:3)</PresentationFormat>
  <Paragraphs>251</Paragraphs>
  <Slides>25</Slides>
  <Notes>0</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25</vt:i4>
      </vt:variant>
    </vt:vector>
  </HeadingPairs>
  <TitlesOfParts>
    <vt:vector size="30" baseType="lpstr">
      <vt:lpstr>Arial</vt:lpstr>
      <vt:lpstr>Times New Roman</vt:lpstr>
      <vt:lpstr>Wingdings</vt:lpstr>
      <vt:lpstr>Acuarela</vt:lpstr>
      <vt:lpstr>Diseño personalizado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MODELOS PEDAGÓGICOS VS MODELOS DIDÁCTICOS</vt:lpstr>
    </vt:vector>
  </TitlesOfParts>
  <Company>Hogar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 JAVIER MOSQUERA SUÁREZ</dc:creator>
  <cp:lastModifiedBy>Atara</cp:lastModifiedBy>
  <cp:revision>44</cp:revision>
  <dcterms:created xsi:type="dcterms:W3CDTF">2007-05-26T03:04:32Z</dcterms:created>
  <dcterms:modified xsi:type="dcterms:W3CDTF">2009-09-11T21:19:12Z</dcterms:modified>
</cp:coreProperties>
</file>