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D5E5E7-81B6-4014-A205-EF11B2510D49}" type="datetimeFigureOut">
              <a:rPr lang="es-ES" smtClean="0"/>
              <a:t>05/06/2008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8F92D25-9F6D-4DD6-BCB0-507363AE7917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684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Escuelas Taller, Casas de Oficio y Talleres de Empleo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pPr>
              <a:buSzPct val="100000"/>
              <a:buFont typeface="Arial" pitchFamily="34" charset="0"/>
              <a:buChar char="•"/>
            </a:pPr>
            <a:r>
              <a:rPr lang="es-ES" b="1" dirty="0" smtClean="0"/>
              <a:t>c</a:t>
            </a:r>
            <a:r>
              <a:rPr lang="es-ES" b="1" dirty="0" smtClean="0"/>
              <a:t>entros de trabajo y formación </a:t>
            </a:r>
            <a:r>
              <a:rPr lang="es-ES" dirty="0" smtClean="0"/>
              <a:t>dirigidos a desempleados con especiales dificultades de inserción laboral y integración social.</a:t>
            </a:r>
          </a:p>
          <a:p>
            <a:pPr>
              <a:buSzPct val="100000"/>
              <a:buFont typeface="Arial" pitchFamily="34" charset="0"/>
              <a:buChar char="•"/>
            </a:pPr>
            <a:r>
              <a:rPr lang="es-ES" dirty="0" smtClean="0"/>
              <a:t>i</a:t>
            </a:r>
            <a:r>
              <a:rPr lang="es-ES" dirty="0" smtClean="0"/>
              <a:t>ncluidos dentro de las medidas de apoyo a la creación de empleo.</a:t>
            </a:r>
          </a:p>
          <a:p>
            <a:pPr>
              <a:buSzPct val="100000"/>
              <a:buFont typeface="Arial" pitchFamily="34" charset="0"/>
              <a:buChar char="•"/>
            </a:pPr>
            <a:r>
              <a:rPr lang="es-ES" dirty="0" smtClean="0"/>
              <a:t>realizan </a:t>
            </a:r>
            <a:r>
              <a:rPr lang="es-ES" b="1" dirty="0" smtClean="0"/>
              <a:t>obras o servicios de utilidad pública o social</a:t>
            </a:r>
            <a:r>
              <a:rPr lang="es-ES" dirty="0" smtClean="0"/>
              <a:t> relacionadas con nuevos yacimientos de </a:t>
            </a:r>
            <a:r>
              <a:rPr lang="es-ES" dirty="0" smtClean="0"/>
              <a:t>empleo.</a:t>
            </a:r>
            <a:endParaRPr lang="es-ES" dirty="0" smtClean="0"/>
          </a:p>
          <a:p>
            <a:pPr>
              <a:buSzPct val="100000"/>
              <a:buFont typeface="Arial" pitchFamily="34" charset="0"/>
              <a:buChar char="•"/>
            </a:pPr>
            <a:r>
              <a:rPr lang="es-ES" dirty="0" smtClean="0"/>
              <a:t>se </a:t>
            </a:r>
            <a:r>
              <a:rPr lang="es-ES" dirty="0" smtClean="0"/>
              <a:t>proporciona </a:t>
            </a:r>
            <a:r>
              <a:rPr lang="es-ES" b="1" dirty="0" smtClean="0"/>
              <a:t>orientación</a:t>
            </a:r>
            <a:r>
              <a:rPr lang="es-ES" dirty="0" smtClean="0"/>
              <a:t> y asesoramiento e información </a:t>
            </a:r>
            <a:r>
              <a:rPr lang="es-ES" b="1" dirty="0" smtClean="0"/>
              <a:t>profesional </a:t>
            </a:r>
            <a:r>
              <a:rPr lang="es-ES" dirty="0" smtClean="0"/>
              <a:t>y empresarial.</a:t>
            </a:r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b="1" dirty="0" smtClean="0"/>
          </a:p>
          <a:p>
            <a:endParaRPr lang="es-ES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71604" y="571480"/>
            <a:ext cx="70009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800" b="1" dirty="0" smtClean="0"/>
              <a:t> PROMOVIDOS  por entidades públicas o privadas sin ánimo de lucro:</a:t>
            </a: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  </a:t>
            </a:r>
            <a:r>
              <a:rPr lang="es-ES" sz="2400" dirty="0" smtClean="0"/>
              <a:t>(Órganos , Organismos Autónomos y otros Entes Públicos de la Administración General del Estado y de las Comunidades Autónomas; Entidades Locales y sus organismos Autónomos; Entidades con competencias en materia de promoción de empleo, dependientes de Entidades Locales y con titularidad íntegra correspondiente a estas; Consorcios; Asociaciones; Fundaciones y otras Entidades sin ánimo de lucro).</a:t>
            </a:r>
          </a:p>
          <a:p>
            <a:pPr>
              <a:buNone/>
            </a:pPr>
            <a:endParaRPr lang="es-ES" sz="2400" dirty="0" smtClean="0"/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400" dirty="0"/>
              <a:t> </a:t>
            </a:r>
            <a:r>
              <a:rPr lang="es-ES" sz="2400" b="1" dirty="0" smtClean="0"/>
              <a:t>FINANCIADOS por:</a:t>
            </a:r>
          </a:p>
          <a:p>
            <a:pPr lvl="1">
              <a:buFont typeface="Arial" pitchFamily="34" charset="0"/>
              <a:buChar char="•"/>
            </a:pPr>
            <a:r>
              <a:rPr lang="es-ES" sz="2400" dirty="0" smtClean="0"/>
              <a:t>Servicios Públicos de empleo</a:t>
            </a:r>
          </a:p>
          <a:p>
            <a:pPr lvl="1">
              <a:buFont typeface="Arial" pitchFamily="34" charset="0"/>
              <a:buChar char="•"/>
            </a:pPr>
            <a:r>
              <a:rPr lang="es-ES" sz="2400" dirty="0" smtClean="0"/>
              <a:t>Entidad Promotora</a:t>
            </a:r>
          </a:p>
          <a:p>
            <a:pPr lvl="1">
              <a:buFont typeface="Arial" pitchFamily="34" charset="0"/>
              <a:buChar char="•"/>
            </a:pPr>
            <a:r>
              <a:rPr lang="es-ES" sz="2400" dirty="0" smtClean="0"/>
              <a:t>FSE (40%-65%)</a:t>
            </a:r>
            <a:endParaRPr lang="es-E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dondear rectángulo de esquina del mismo lado"/>
          <p:cNvSpPr/>
          <p:nvPr/>
        </p:nvSpPr>
        <p:spPr>
          <a:xfrm>
            <a:off x="4572000" y="1500174"/>
            <a:ext cx="4143404" cy="4714908"/>
          </a:xfrm>
          <a:prstGeom prst="round2Same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dondear rectángulo de esquina del mismo lado"/>
          <p:cNvSpPr/>
          <p:nvPr/>
        </p:nvSpPr>
        <p:spPr>
          <a:xfrm>
            <a:off x="214282" y="1500174"/>
            <a:ext cx="4286280" cy="4714908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>
          <a:xfrm>
            <a:off x="428596" y="357166"/>
            <a:ext cx="4040188" cy="85725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Escuelas taller y Casas de Oficios                                                             </a:t>
            </a:r>
            <a:endParaRPr lang="es-ES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sz="half" idx="3"/>
          </p:nvPr>
        </p:nvSpPr>
        <p:spPr>
          <a:xfrm>
            <a:off x="4714876" y="357166"/>
            <a:ext cx="4041775" cy="85725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Talleres de</a:t>
            </a:r>
          </a:p>
          <a:p>
            <a:pPr algn="ctr"/>
            <a:r>
              <a:rPr lang="es-ES" dirty="0" smtClean="0"/>
              <a:t>Empleo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28596" y="1571612"/>
            <a:ext cx="4040188" cy="4500594"/>
          </a:xfrm>
        </p:spPr>
        <p:txBody>
          <a:bodyPr>
            <a:noAutofit/>
          </a:bodyPr>
          <a:lstStyle/>
          <a:p>
            <a:r>
              <a:rPr lang="es-ES" sz="2000" dirty="0" smtClean="0"/>
              <a:t>Dirigidas a menores de 25 años.</a:t>
            </a:r>
          </a:p>
          <a:p>
            <a:r>
              <a:rPr lang="es-ES" sz="2000" dirty="0" smtClean="0"/>
              <a:t>Tienen 2 fases: </a:t>
            </a:r>
          </a:p>
          <a:p>
            <a:pPr lvl="1"/>
            <a:r>
              <a:rPr lang="es-ES" dirty="0" smtClean="0"/>
              <a:t>Primera fase: Formación profesional teórico-práctica. Dura 6 meses. Reciben 6,01 €/día.</a:t>
            </a:r>
          </a:p>
          <a:p>
            <a:pPr lvl="1"/>
            <a:r>
              <a:rPr lang="es-ES" dirty="0" smtClean="0"/>
              <a:t>Segunda fase: Contrato de trabajo para la formación. Dura: en Escuelas Taller de 6 a 18 meses, en Casas de Oficio 6 meses. Reciben el 75% de salario mínimo interprofesional.</a:t>
            </a:r>
          </a:p>
          <a:p>
            <a:pPr lvl="1"/>
            <a:endParaRPr lang="es-ES" sz="1600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4"/>
          </p:nvPr>
        </p:nvSpPr>
        <p:spPr>
          <a:xfrm>
            <a:off x="4572000" y="1500174"/>
            <a:ext cx="4041775" cy="4625989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Dirigidos a mayores de 25 años.</a:t>
            </a:r>
          </a:p>
          <a:p>
            <a:r>
              <a:rPr lang="es-ES" dirty="0" smtClean="0"/>
              <a:t>Formación en el centro de trabajo desde el inicio.</a:t>
            </a:r>
          </a:p>
          <a:p>
            <a:r>
              <a:rPr lang="es-ES" dirty="0" smtClean="0"/>
              <a:t>Contrato para la formación o acorde a las circunstancias.</a:t>
            </a:r>
          </a:p>
          <a:p>
            <a:r>
              <a:rPr lang="es-ES" dirty="0" smtClean="0"/>
              <a:t>Duran entre 6 meses y un año.</a:t>
            </a:r>
          </a:p>
          <a:p>
            <a:r>
              <a:rPr lang="es-ES" dirty="0" smtClean="0"/>
              <a:t>Reciben al menos el 150% del salario mínimo interprofesional.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280</Words>
  <Application>Microsoft Office PowerPoint</Application>
  <PresentationFormat>Presentación en pantalla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Escuelas Taller, Casas de Oficio y Talleres de Empleo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Escuelas Taller y Casas de Oficio</dc:title>
  <dc:creator> </dc:creator>
  <cp:lastModifiedBy> </cp:lastModifiedBy>
  <cp:revision>11</cp:revision>
  <dcterms:created xsi:type="dcterms:W3CDTF">2008-06-05T17:03:15Z</dcterms:created>
  <dcterms:modified xsi:type="dcterms:W3CDTF">2008-06-05T18:00:29Z</dcterms:modified>
</cp:coreProperties>
</file>