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19" name="18 Marcador de pie de página"/>
          <p:cNvSpPr>
            <a:spLocks noGrp="1"/>
          </p:cNvSpPr>
          <p:nvPr>
            <p:ph type="ftr" sz="quarter" idx="11"/>
          </p:nvPr>
        </p:nvSpPr>
        <p:spPr/>
        <p:txBody>
          <a:bodyPr/>
          <a:lstStyle/>
          <a:p>
            <a:endParaRPr lang="es-CO"/>
          </a:p>
        </p:txBody>
      </p:sp>
      <p:sp>
        <p:nvSpPr>
          <p:cNvPr id="27" name="26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B15E71EB-7BBC-49FB-85B9-5B7FD34A4D0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365D815-A762-415F-BF63-70976AA165D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7F9327E-F9D0-4540-93B3-6EE50B806DAA}" type="datetimeFigureOut">
              <a:rPr lang="es-CO" smtClean="0"/>
              <a:pPr/>
              <a:t>12/05/2009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077200" y="6356350"/>
            <a:ext cx="609600" cy="365125"/>
          </a:xfrm>
        </p:spPr>
        <p:txBody>
          <a:bodyPr/>
          <a:lstStyle/>
          <a:p>
            <a:fld id="{5365D815-A762-415F-BF63-70976AA165DF}" type="slidenum">
              <a:rPr lang="es-CO" smtClean="0"/>
              <a:pPr/>
              <a:t>‹Nº›</a:t>
            </a:fld>
            <a:endParaRPr lang="es-CO"/>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F9327E-F9D0-4540-93B3-6EE50B806DAA}" type="datetimeFigureOut">
              <a:rPr lang="es-CO" smtClean="0"/>
              <a:pPr/>
              <a:t>12/05/2009</a:t>
            </a:fld>
            <a:endParaRPr lang="es-CO"/>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65D815-A762-415F-BF63-70976AA165DF}" type="slidenum">
              <a:rPr lang="es-CO" smtClean="0"/>
              <a:pPr/>
              <a:t>‹Nº›</a:t>
            </a:fld>
            <a:endParaRPr lang="es-CO"/>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357166"/>
            <a:ext cx="7772400" cy="1470025"/>
          </a:xfrm>
        </p:spPr>
        <p:txBody>
          <a:bodyPr/>
          <a:lstStyle/>
          <a:p>
            <a:r>
              <a:rPr lang="es-ES" dirty="0" smtClean="0"/>
              <a:t>Juego de la cerveza</a:t>
            </a:r>
            <a:endParaRPr lang="es-CO" dirty="0"/>
          </a:p>
        </p:txBody>
      </p:sp>
      <p:sp>
        <p:nvSpPr>
          <p:cNvPr id="4" name="3 CuadroTexto"/>
          <p:cNvSpPr txBox="1"/>
          <p:nvPr/>
        </p:nvSpPr>
        <p:spPr>
          <a:xfrm>
            <a:off x="857224" y="1928802"/>
            <a:ext cx="7429552" cy="4524315"/>
          </a:xfrm>
          <a:prstGeom prst="rect">
            <a:avLst/>
          </a:prstGeom>
          <a:noFill/>
        </p:spPr>
        <p:txBody>
          <a:bodyPr wrap="square" rtlCol="0">
            <a:spAutoFit/>
          </a:bodyPr>
          <a:lstStyle/>
          <a:p>
            <a:r>
              <a:rPr lang="es-ES" sz="2400" dirty="0" smtClean="0"/>
              <a:t>Este documento se basa en un análisis realizado a un experimento basado en el juego de la cerveza y sirve para estudiar la dinámica del manejo de inventarios. En el estudio nos basaremos en:</a:t>
            </a:r>
            <a:endParaRPr lang="es-CO" sz="2400" dirty="0" smtClean="0"/>
          </a:p>
          <a:p>
            <a:endParaRPr lang="es-ES" sz="2400" dirty="0"/>
          </a:p>
          <a:p>
            <a:pPr>
              <a:buFont typeface="Arial" pitchFamily="34" charset="0"/>
              <a:buChar char="•"/>
            </a:pPr>
            <a:r>
              <a:rPr lang="es-ES" sz="2400" dirty="0" smtClean="0"/>
              <a:t>Analizar el efecto de determinados factores por medio de simulación de manejo de inventarios.</a:t>
            </a:r>
          </a:p>
          <a:p>
            <a:pPr>
              <a:buFont typeface="Arial" pitchFamily="34" charset="0"/>
              <a:buChar char="•"/>
            </a:pPr>
            <a:endParaRPr lang="es-ES" sz="2400" dirty="0"/>
          </a:p>
          <a:p>
            <a:pPr>
              <a:buFont typeface="Arial" pitchFamily="34" charset="0"/>
              <a:buChar char="•"/>
            </a:pPr>
            <a:r>
              <a:rPr lang="es-ES" sz="2400" dirty="0" smtClean="0"/>
              <a:t>Analizar los resultados obtenidos para evaluar la suficiencia de las reglas de decisión estándar típicamente usadas en el manejo de inventarios y buscar la forma de mejorarlas.</a:t>
            </a:r>
            <a:endParaRPr lang="es-CO"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 DEL EXPERIMENTO </a:t>
            </a:r>
            <a:endParaRPr lang="es-CO" dirty="0"/>
          </a:p>
        </p:txBody>
      </p:sp>
      <p:sp>
        <p:nvSpPr>
          <p:cNvPr id="3" name="2 Marcador de contenido"/>
          <p:cNvSpPr>
            <a:spLocks noGrp="1"/>
          </p:cNvSpPr>
          <p:nvPr>
            <p:ph idx="1"/>
          </p:nvPr>
        </p:nvSpPr>
        <p:spPr>
          <a:xfrm>
            <a:off x="571472" y="2000240"/>
            <a:ext cx="8229600" cy="4143404"/>
          </a:xfrm>
        </p:spPr>
        <p:txBody>
          <a:bodyPr>
            <a:normAutofit/>
          </a:bodyPr>
          <a:lstStyle/>
          <a:p>
            <a:pPr algn="just"/>
            <a:r>
              <a:rPr lang="es-ES" dirty="0" smtClean="0"/>
              <a:t>El patrón de comportamiento general es de oscilaciones</a:t>
            </a:r>
          </a:p>
          <a:p>
            <a:pPr algn="just">
              <a:buNone/>
            </a:pPr>
            <a:endParaRPr lang="es-ES" dirty="0" smtClean="0"/>
          </a:p>
          <a:p>
            <a:pPr algn="just"/>
            <a:r>
              <a:rPr lang="es-ES" dirty="0" smtClean="0"/>
              <a:t>Un resumen de los datos más representativos que arroja el experimento respecto a las órdenes y el nivel del inventario se encuentra en la tabla 2. Fueron diez las características medidas para cada uno de las 48 corridas. Los promedios de estas 10 medidas para cada uno de los ocho experimentos también se exhiben. </a:t>
            </a:r>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357422" y="428604"/>
            <a:ext cx="4764680" cy="621510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 ANOVA</a:t>
            </a:r>
            <a:endParaRPr lang="es-CO" dirty="0"/>
          </a:p>
        </p:txBody>
      </p:sp>
      <p:pic>
        <p:nvPicPr>
          <p:cNvPr id="4098" name="Picture 2"/>
          <p:cNvPicPr>
            <a:picLocks noChangeAspect="1" noChangeArrowheads="1"/>
          </p:cNvPicPr>
          <p:nvPr/>
        </p:nvPicPr>
        <p:blipFill>
          <a:blip r:embed="rId2"/>
          <a:srcRect/>
          <a:stretch>
            <a:fillRect/>
          </a:stretch>
        </p:blipFill>
        <p:spPr bwMode="auto">
          <a:xfrm>
            <a:off x="500035" y="2643182"/>
            <a:ext cx="4857784" cy="2428892"/>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5286380" y="2786058"/>
            <a:ext cx="3579814"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Efecto de las diferentes demandas de los clientes</a:t>
            </a:r>
            <a:endParaRPr lang="es-CO" dirty="0"/>
          </a:p>
        </p:txBody>
      </p:sp>
      <p:sp>
        <p:nvSpPr>
          <p:cNvPr id="3" name="2 Marcador de contenido"/>
          <p:cNvSpPr>
            <a:spLocks noGrp="1"/>
          </p:cNvSpPr>
          <p:nvPr>
            <p:ph idx="1"/>
          </p:nvPr>
        </p:nvSpPr>
        <p:spPr/>
        <p:txBody>
          <a:bodyPr>
            <a:normAutofit fontScale="92500" lnSpcReduction="10000"/>
          </a:bodyPr>
          <a:lstStyle/>
          <a:p>
            <a:pPr algn="just">
              <a:buNone/>
            </a:pPr>
            <a:r>
              <a:rPr lang="es-ES" dirty="0" smtClean="0"/>
              <a:t>	Los valores F en la tabla ANOVA muestran que el patrón de la demanda no tiene un fuerte efecto sobre el rango de las órdenes. Semejantemente, el patrón de la demanda no tiene  efecto significativo en absoluto sobre la amplitud o el período de oscilaciones del inventario (o en cualquier otra medida del inventario). Pero también observamos que el patrón de la demanda tiene un efecto significativo sobre la duración de pedidos pendientes.</a:t>
            </a:r>
            <a:endParaRPr lang="es-CO"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O" dirty="0" smtClean="0"/>
              <a:t>EFECTOS DE LOS TIPOS DE DEMORA</a:t>
            </a:r>
            <a:endParaRPr lang="es-CO" dirty="0"/>
          </a:p>
        </p:txBody>
      </p:sp>
      <p:pic>
        <p:nvPicPr>
          <p:cNvPr id="1026" name="Picture 2"/>
          <p:cNvPicPr>
            <a:picLocks noGrp="1" noChangeAspect="1" noChangeArrowheads="1"/>
          </p:cNvPicPr>
          <p:nvPr>
            <p:ph sz="half" idx="1"/>
          </p:nvPr>
        </p:nvPicPr>
        <p:blipFill>
          <a:blip r:embed="rId2"/>
          <a:srcRect/>
          <a:stretch>
            <a:fillRect/>
          </a:stretch>
        </p:blipFill>
        <p:spPr bwMode="auto">
          <a:xfrm>
            <a:off x="500034" y="1785926"/>
            <a:ext cx="3929090" cy="1714512"/>
          </a:xfrm>
          <a:prstGeom prst="rect">
            <a:avLst/>
          </a:prstGeom>
          <a:noFill/>
          <a:ln w="9525">
            <a:noFill/>
            <a:miter lim="800000"/>
            <a:headEnd/>
            <a:tailEnd/>
          </a:ln>
          <a:effectLst/>
        </p:spPr>
      </p:pic>
      <p:pic>
        <p:nvPicPr>
          <p:cNvPr id="1028" name="Picture 4"/>
          <p:cNvPicPr>
            <a:picLocks noGrp="1" noChangeAspect="1" noChangeArrowheads="1"/>
          </p:cNvPicPr>
          <p:nvPr>
            <p:ph sz="half" idx="2"/>
          </p:nvPr>
        </p:nvPicPr>
        <p:blipFill>
          <a:blip r:embed="rId3"/>
          <a:srcRect/>
          <a:stretch>
            <a:fillRect/>
          </a:stretch>
        </p:blipFill>
        <p:spPr bwMode="auto">
          <a:xfrm>
            <a:off x="4643438" y="1785926"/>
            <a:ext cx="4038600" cy="171451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28596" y="3714752"/>
            <a:ext cx="3929090" cy="1500198"/>
          </a:xfrm>
          <a:prstGeom prst="rect">
            <a:avLst/>
          </a:prstGeom>
          <a:noFill/>
          <a:ln w="9525">
            <a:noFill/>
            <a:miter lim="800000"/>
            <a:headEnd/>
            <a:tailEnd/>
          </a:ln>
          <a:effectLst/>
        </p:spPr>
      </p:pic>
      <p:sp>
        <p:nvSpPr>
          <p:cNvPr id="10" name="9 CuadroTexto"/>
          <p:cNvSpPr txBox="1"/>
          <p:nvPr/>
        </p:nvSpPr>
        <p:spPr>
          <a:xfrm>
            <a:off x="357158" y="5500702"/>
            <a:ext cx="4000528" cy="369332"/>
          </a:xfrm>
          <a:prstGeom prst="rect">
            <a:avLst/>
          </a:prstGeom>
          <a:noFill/>
        </p:spPr>
        <p:txBody>
          <a:bodyPr wrap="square" rtlCol="0">
            <a:spAutoFit/>
          </a:bodyPr>
          <a:lstStyle/>
          <a:p>
            <a:r>
              <a:rPr lang="es-CO" dirty="0" smtClean="0"/>
              <a:t>Demora exponencial de primer orden</a:t>
            </a:r>
            <a:endParaRPr lang="es-CO" dirty="0"/>
          </a:p>
        </p:txBody>
      </p:sp>
      <p:pic>
        <p:nvPicPr>
          <p:cNvPr id="1029" name="Picture 5"/>
          <p:cNvPicPr>
            <a:picLocks noChangeAspect="1" noChangeArrowheads="1"/>
          </p:cNvPicPr>
          <p:nvPr/>
        </p:nvPicPr>
        <p:blipFill>
          <a:blip r:embed="rId5"/>
          <a:srcRect/>
          <a:stretch>
            <a:fillRect/>
          </a:stretch>
        </p:blipFill>
        <p:spPr bwMode="auto">
          <a:xfrm>
            <a:off x="4714876" y="3714752"/>
            <a:ext cx="3929090" cy="1571636"/>
          </a:xfrm>
          <a:prstGeom prst="rect">
            <a:avLst/>
          </a:prstGeom>
          <a:noFill/>
          <a:ln w="9525">
            <a:noFill/>
            <a:miter lim="800000"/>
            <a:headEnd/>
            <a:tailEnd/>
          </a:ln>
          <a:effectLst/>
        </p:spPr>
      </p:pic>
      <p:sp>
        <p:nvSpPr>
          <p:cNvPr id="13" name="12 CuadroTexto"/>
          <p:cNvSpPr txBox="1"/>
          <p:nvPr/>
        </p:nvSpPr>
        <p:spPr>
          <a:xfrm>
            <a:off x="4714876" y="5500702"/>
            <a:ext cx="3857652" cy="646331"/>
          </a:xfrm>
          <a:prstGeom prst="rect">
            <a:avLst/>
          </a:prstGeom>
          <a:noFill/>
        </p:spPr>
        <p:txBody>
          <a:bodyPr wrap="square" rtlCol="0">
            <a:spAutoFit/>
          </a:bodyPr>
          <a:lstStyle/>
          <a:p>
            <a:r>
              <a:rPr lang="es-CO" dirty="0" smtClean="0"/>
              <a:t>Demora discreta</a:t>
            </a:r>
          </a:p>
          <a:p>
            <a:endParaRPr lang="es-C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483245"/>
          </a:xfrm>
        </p:spPr>
        <p:txBody>
          <a:bodyPr>
            <a:normAutofit fontScale="92500" lnSpcReduction="10000"/>
          </a:bodyPr>
          <a:lstStyle/>
          <a:p>
            <a:pPr marL="514350" indent="-514350">
              <a:buNone/>
            </a:pPr>
            <a:r>
              <a:rPr lang="es-CO" b="1" dirty="0" smtClean="0"/>
              <a:t>Exponencial</a:t>
            </a:r>
            <a:r>
              <a:rPr lang="es-CO" dirty="0" smtClean="0"/>
              <a:t>:</a:t>
            </a:r>
          </a:p>
          <a:p>
            <a:r>
              <a:rPr lang="es-CO" dirty="0" smtClean="0"/>
              <a:t>Los participantes del juego son capaces de manejar el inventario de una forma mas estable.</a:t>
            </a:r>
          </a:p>
          <a:p>
            <a:r>
              <a:rPr lang="es-CO" dirty="0" smtClean="0"/>
              <a:t>Cuando las ordenes llegan gradualmente sobre un periodo de tiempo, los jugadores se previenen de realizar ordenes o muy pequeñas o muy grandes.</a:t>
            </a:r>
          </a:p>
          <a:p>
            <a:pPr>
              <a:buNone/>
            </a:pPr>
            <a:r>
              <a:rPr lang="es-CO" b="1" dirty="0" smtClean="0"/>
              <a:t>Discreta</a:t>
            </a:r>
            <a:r>
              <a:rPr lang="es-CO" dirty="0" smtClean="0"/>
              <a:t>:</a:t>
            </a:r>
          </a:p>
          <a:p>
            <a:r>
              <a:rPr lang="es-CO" dirty="0" smtClean="0"/>
              <a:t>Se incurre en grandes fluctuaciones para el requerimiento de los pedidos</a:t>
            </a:r>
          </a:p>
          <a:p>
            <a:r>
              <a:rPr lang="es-CO" dirty="0"/>
              <a:t>En estos experimentos, las personas entregan una alta cantidad de inventarios durante periodos oscilatorios largos  y en la mayoría de los casos fallan en el intento de controlar estas oscilaciones. </a:t>
            </a:r>
            <a:r>
              <a:rPr lang="es-CO" dirty="0" smtClean="0"/>
              <a:t> </a:t>
            </a:r>
            <a:r>
              <a:rPr lang="es-CO" dirty="0"/>
              <a:t>Las personas tienen dificultades para tener en cuenta los efectos que provoca una orden </a:t>
            </a:r>
            <a:r>
              <a:rPr lang="es-CO" dirty="0" smtClean="0"/>
              <a:t>repentina.</a:t>
            </a:r>
          </a:p>
          <a:p>
            <a:endParaRPr lang="es-C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3714776"/>
          </a:xfrm>
        </p:spPr>
        <p:txBody>
          <a:bodyPr>
            <a:normAutofit fontScale="85000" lnSpcReduction="10000"/>
          </a:bodyPr>
          <a:lstStyle/>
          <a:p>
            <a:r>
              <a:rPr lang="es-CO" dirty="0" smtClean="0"/>
              <a:t>Lo anterior concuerda con los estudios acerca </a:t>
            </a:r>
            <a:r>
              <a:rPr lang="es-CO" dirty="0"/>
              <a:t>de los efectos de las demoras sobre la toma de decisiones </a:t>
            </a:r>
            <a:r>
              <a:rPr lang="es-CO" dirty="0" smtClean="0"/>
              <a:t>dinámica, </a:t>
            </a:r>
            <a:r>
              <a:rPr lang="es-CO" dirty="0"/>
              <a:t>así como en la investigación sicológica experimental (brehmer, 1989). </a:t>
            </a:r>
            <a:endParaRPr lang="es-CO" dirty="0" smtClean="0"/>
          </a:p>
          <a:p>
            <a:r>
              <a:rPr lang="es-CO" dirty="0" smtClean="0"/>
              <a:t>Los </a:t>
            </a:r>
            <a:r>
              <a:rPr lang="es-CO" dirty="0"/>
              <a:t>resultados también concuerdan con las condiciones de estabilidad matemática de los sistemas dinámicos con demoras </a:t>
            </a:r>
            <a:r>
              <a:rPr lang="es-CO" dirty="0" smtClean="0"/>
              <a:t>discretas</a:t>
            </a:r>
          </a:p>
          <a:p>
            <a:r>
              <a:rPr lang="es-CO" dirty="0" smtClean="0"/>
              <a:t> </a:t>
            </a:r>
            <a:r>
              <a:rPr lang="es-CO" dirty="0"/>
              <a:t>Para análisis estadísticos </a:t>
            </a:r>
            <a:r>
              <a:rPr lang="es-CO" dirty="0" smtClean="0"/>
              <a:t>adicionales se usa el método  ANOVA . Observemos </a:t>
            </a:r>
            <a:r>
              <a:rPr lang="es-CO" dirty="0"/>
              <a:t>que </a:t>
            </a:r>
            <a:r>
              <a:rPr lang="es-CO" dirty="0" smtClean="0"/>
              <a:t>las entregas demoradas </a:t>
            </a:r>
            <a:r>
              <a:rPr lang="es-CO" dirty="0"/>
              <a:t>tiene un efecto significativamente alto en la medición de las dos salidas criticas: rango de las fluctuaciones del inventario y su periodo</a:t>
            </a:r>
          </a:p>
        </p:txBody>
      </p:sp>
      <p:pic>
        <p:nvPicPr>
          <p:cNvPr id="2050" name="Picture 2"/>
          <p:cNvPicPr>
            <a:picLocks noChangeAspect="1" noChangeArrowheads="1"/>
          </p:cNvPicPr>
          <p:nvPr/>
        </p:nvPicPr>
        <p:blipFill>
          <a:blip r:embed="rId2"/>
          <a:srcRect/>
          <a:stretch>
            <a:fillRect/>
          </a:stretch>
        </p:blipFill>
        <p:spPr bwMode="auto">
          <a:xfrm>
            <a:off x="785786" y="3643314"/>
            <a:ext cx="7358114" cy="1928826"/>
          </a:xfrm>
          <a:prstGeom prst="rect">
            <a:avLst/>
          </a:prstGeom>
          <a:noFill/>
          <a:ln w="9525">
            <a:noFill/>
            <a:miter lim="800000"/>
            <a:headEnd/>
            <a:tailEnd/>
          </a:ln>
          <a:effectLst/>
        </p:spPr>
      </p:pic>
      <p:sp>
        <p:nvSpPr>
          <p:cNvPr id="5" name="4 CuadroTexto"/>
          <p:cNvSpPr txBox="1"/>
          <p:nvPr/>
        </p:nvSpPr>
        <p:spPr>
          <a:xfrm>
            <a:off x="1142976" y="5643578"/>
            <a:ext cx="6786610" cy="646331"/>
          </a:xfrm>
          <a:prstGeom prst="rect">
            <a:avLst/>
          </a:prstGeom>
          <a:noFill/>
        </p:spPr>
        <p:txBody>
          <a:bodyPr wrap="square" rtlCol="0">
            <a:spAutoFit/>
          </a:bodyPr>
          <a:lstStyle/>
          <a:p>
            <a:r>
              <a:rPr lang="es-CO" dirty="0"/>
              <a:t>el tipo de la demora recibida tiene un efecto significativo sobre la estabilidad en las fluctuaciones de inventario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554683"/>
          </a:xfrm>
        </p:spPr>
        <p:txBody>
          <a:bodyPr>
            <a:normAutofit/>
          </a:bodyPr>
          <a:lstStyle/>
          <a:p>
            <a:r>
              <a:rPr lang="es-CO" dirty="0" smtClean="0"/>
              <a:t>la demora discreta comparada con la demora continua, ocasiona que el rango y el periodo de oscilación se alarguen.</a:t>
            </a:r>
          </a:p>
          <a:p>
            <a:r>
              <a:rPr lang="es-CO" dirty="0" smtClean="0"/>
              <a:t>una demora discreta hace que el sistema sea mas oscilatorio, menos estable, y por ende mas difícil de manejar por las personas</a:t>
            </a:r>
          </a:p>
          <a:p>
            <a:endParaRPr lang="es-C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Efecto de la longitud de los intervalos de decisión</a:t>
            </a:r>
            <a:endParaRPr lang="es-CO" dirty="0"/>
          </a:p>
        </p:txBody>
      </p:sp>
      <p:sp>
        <p:nvSpPr>
          <p:cNvPr id="3" name="2 Marcador de contenido"/>
          <p:cNvSpPr>
            <a:spLocks noGrp="1"/>
          </p:cNvSpPr>
          <p:nvPr>
            <p:ph idx="1"/>
          </p:nvPr>
        </p:nvSpPr>
        <p:spPr/>
        <p:txBody>
          <a:bodyPr>
            <a:normAutofit fontScale="85000" lnSpcReduction="20000"/>
          </a:bodyPr>
          <a:lstStyle/>
          <a:p>
            <a:r>
              <a:rPr lang="es-CO" dirty="0" smtClean="0"/>
              <a:t>las mediciones de salida cambian significativamente cuando se cambia el factor longitud. </a:t>
            </a:r>
          </a:p>
          <a:p>
            <a:r>
              <a:rPr lang="es-CO" dirty="0" smtClean="0"/>
              <a:t>los efectos de la longitud en todas las mediciones son altamente significativos.(ANOVA)</a:t>
            </a:r>
          </a:p>
          <a:p>
            <a:r>
              <a:rPr lang="es-CO" dirty="0" smtClean="0"/>
              <a:t>Puede haber dos fuentes diferentes para este nivel alto y de importancia profunda:</a:t>
            </a:r>
          </a:p>
          <a:p>
            <a:pPr>
              <a:buNone/>
            </a:pPr>
            <a:r>
              <a:rPr lang="es-CO" dirty="0" smtClean="0"/>
              <a:t>     - Primero cuando el periodo de decisión es largo (la demora recibida también se hace larga), y desde que las constantes de tiempo del sistema sean largas, las medidas de salida relacionadas con el tiempo( tales como; periodo de las oscilaciones, la pendiente de tiempo y la pendiente de duración) naturalmente sus valores se vuelven largos</a:t>
            </a:r>
          </a:p>
          <a:p>
            <a:pPr>
              <a:buNone/>
            </a:pPr>
            <a:r>
              <a:rPr lang="es-CO" dirty="0" smtClean="0"/>
              <a:t>     -las medidas de amplitud (tales como; rango de ordenes y rango de inventarios) estadísticamente se vuelven significativamente  grandes</a:t>
            </a:r>
            <a:endParaRPr lang="es-C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357166"/>
            <a:ext cx="8229600" cy="5768997"/>
          </a:xfrm>
        </p:spPr>
        <p:txBody>
          <a:bodyPr/>
          <a:lstStyle/>
          <a:p>
            <a:pPr algn="just"/>
            <a:r>
              <a:rPr lang="es-CO" dirty="0" smtClean="0"/>
              <a:t>Estos es el resultado de un comportamiento o decisión relacionados: que es cuando las decisiones se realizan  con menor frecuencia, las ordenes deben ser grandes en magnitud. la retroalimentación es menos frecuente, el control del inventario se vuelve mas difícil, así como también las fluctuaciones del inventario se hacen grandes en magnitud.</a:t>
            </a:r>
            <a:endParaRPr lang="es-C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modelo dinámico</a:t>
            </a:r>
            <a:endParaRPr lang="es-CO" dirty="0"/>
          </a:p>
        </p:txBody>
      </p:sp>
      <p:pic>
        <p:nvPicPr>
          <p:cNvPr id="1026" name="Picture 2"/>
          <p:cNvPicPr>
            <a:picLocks noGrp="1" noChangeAspect="1" noChangeArrowheads="1"/>
          </p:cNvPicPr>
          <p:nvPr>
            <p:ph idx="1"/>
          </p:nvPr>
        </p:nvPicPr>
        <p:blipFill>
          <a:blip r:embed="rId2"/>
          <a:srcRect/>
          <a:stretch>
            <a:fillRect/>
          </a:stretch>
        </p:blipFill>
        <p:spPr bwMode="auto">
          <a:xfrm>
            <a:off x="881236" y="1714488"/>
            <a:ext cx="7762730" cy="4519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Pruebas para la formulación de decisiones alternativas</a:t>
            </a:r>
            <a:endParaRPr lang="es-CO" dirty="0"/>
          </a:p>
        </p:txBody>
      </p:sp>
      <p:sp>
        <p:nvSpPr>
          <p:cNvPr id="3" name="2 Marcador de contenido"/>
          <p:cNvSpPr>
            <a:spLocks noGrp="1"/>
          </p:cNvSpPr>
          <p:nvPr>
            <p:ph idx="1"/>
          </p:nvPr>
        </p:nvSpPr>
        <p:spPr/>
        <p:txBody>
          <a:bodyPr>
            <a:normAutofit fontScale="85000" lnSpcReduction="20000"/>
          </a:bodyPr>
          <a:lstStyle/>
          <a:p>
            <a:pPr algn="just"/>
            <a:r>
              <a:rPr lang="es-CO" dirty="0" smtClean="0"/>
              <a:t>objetivo :evaluar adecuadamente las reglas típicas de decisión estándar usadas en modelos dinámicos de administración de stocks     </a:t>
            </a:r>
          </a:p>
          <a:p>
            <a:pPr algn="just"/>
            <a:r>
              <a:rPr lang="es-CO" dirty="0" smtClean="0"/>
              <a:t>Para este fin  los patrones de actuación de los participantes serán comparados(cualitativamente) con los patrones dinámicos. </a:t>
            </a:r>
          </a:p>
          <a:p>
            <a:pPr algn="just"/>
            <a:r>
              <a:rPr lang="es-CO" dirty="0" smtClean="0"/>
              <a:t>los patrones del comportamiento de los participantes al ordenar serán clasificados en tres clases básicas:</a:t>
            </a:r>
          </a:p>
          <a:p>
            <a:pPr>
              <a:buNone/>
            </a:pPr>
            <a:r>
              <a:rPr lang="es-CO" dirty="0" smtClean="0"/>
              <a:t>      (i)ordenes suaves, continuas o amortiguadas(figura 4 y 8)</a:t>
            </a:r>
          </a:p>
          <a:p>
            <a:pPr>
              <a:buNone/>
            </a:pPr>
            <a:r>
              <a:rPr lang="es-CO" dirty="0" smtClean="0"/>
              <a:t>      (</a:t>
            </a:r>
            <a:r>
              <a:rPr lang="es-CO" dirty="0" err="1" smtClean="0"/>
              <a:t>ii</a:t>
            </a:r>
            <a:r>
              <a:rPr lang="es-CO" dirty="0" smtClean="0"/>
              <a:t>)  ordenes alternates  largas y discretas (figuras 6,22 y24)</a:t>
            </a:r>
          </a:p>
          <a:p>
            <a:pPr>
              <a:buNone/>
            </a:pPr>
            <a:r>
              <a:rPr lang="es-CO" dirty="0" smtClean="0"/>
              <a:t>      (</a:t>
            </a:r>
            <a:r>
              <a:rPr lang="es-CO" dirty="0" err="1" smtClean="0"/>
              <a:t>iii</a:t>
            </a:r>
            <a:r>
              <a:rPr lang="es-CO" dirty="0" smtClean="0"/>
              <a:t>) ordenes con periodos constantes largos seguidos de repentinos picos (figuras 10b y 12b) </a:t>
            </a:r>
          </a:p>
          <a:p>
            <a:pPr algn="just"/>
            <a:r>
              <a:rPr lang="es-CO" dirty="0" smtClean="0"/>
              <a:t>una decisión dada es adecuada si : una formulación se considera aceptable si esta es capas de generar un patrón de orden que pertenezca cualitativamente al a clase del  patrón de interés</a:t>
            </a:r>
          </a:p>
          <a:p>
            <a:pPr>
              <a:buNone/>
            </a:pPr>
            <a:endParaRPr lang="es-C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285729"/>
            <a:ext cx="4143404" cy="15716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29190" y="357166"/>
            <a:ext cx="3786214" cy="150019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00034" y="2143116"/>
            <a:ext cx="4000528" cy="164307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000628" y="2214554"/>
            <a:ext cx="3786182" cy="1500198"/>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428596" y="4143381"/>
            <a:ext cx="4071966" cy="1928826"/>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4929190" y="4143380"/>
            <a:ext cx="3857652" cy="19051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Regla de anclaje y ajuste lineal</a:t>
            </a:r>
            <a:endParaRPr lang="es-CO" dirty="0"/>
          </a:p>
        </p:txBody>
      </p:sp>
      <p:sp>
        <p:nvSpPr>
          <p:cNvPr id="3" name="2 Marcador de contenido"/>
          <p:cNvSpPr>
            <a:spLocks noGrp="1"/>
          </p:cNvSpPr>
          <p:nvPr>
            <p:ph idx="1"/>
          </p:nvPr>
        </p:nvSpPr>
        <p:spPr/>
        <p:txBody>
          <a:bodyPr>
            <a:normAutofit fontScale="92500" lnSpcReduction="10000"/>
          </a:bodyPr>
          <a:lstStyle/>
          <a:p>
            <a:pPr algn="just"/>
            <a:r>
              <a:rPr lang="es-CO" dirty="0" smtClean="0"/>
              <a:t>Se usa frecuentemente para el modelo del comportamiento de la toma de decisiones en modelos de sistemas dinámicos. </a:t>
            </a:r>
          </a:p>
          <a:p>
            <a:pPr algn="just"/>
            <a:r>
              <a:rPr lang="es-CO" dirty="0" smtClean="0"/>
              <a:t>Este comienza desde un punto inicial, llamado ancla que es la demanda esperada del cliente.</a:t>
            </a:r>
          </a:p>
          <a:p>
            <a:r>
              <a:rPr lang="es-CO" dirty="0" smtClean="0"/>
              <a:t>luego se realizan algunos ajustes para salgan con la decisión final. </a:t>
            </a:r>
          </a:p>
          <a:p>
            <a:pPr algn="just"/>
            <a:r>
              <a:rPr lang="es-CO" dirty="0" smtClean="0"/>
              <a:t>Cuando hay discrepancia entre los niveles deseados y niveles actual de inventario y/o entre la cadena de suministros actual o deseada, se hacen ajustes con el fin que tanto el inventario y la cadena de suministros lleguen a los niveles deseados. </a:t>
            </a:r>
            <a:endParaRPr lang="es-C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a:bodyPr>
          <a:lstStyle/>
          <a:p>
            <a:pPr algn="just"/>
            <a:r>
              <a:rPr lang="es-CO" dirty="0" smtClean="0"/>
              <a:t>los stock de seguridad por lo general se establecen de manera aproximada. </a:t>
            </a:r>
          </a:p>
          <a:p>
            <a:pPr algn="just"/>
            <a:r>
              <a:rPr lang="es-CO" dirty="0" smtClean="0"/>
              <a:t>El inventario deseado es  modelado de manera proporcional ala demanda de los clientes permitiendo ajustes en los stocks de seguridad cuando ocurran cambios en la demanda del cliente.</a:t>
            </a:r>
          </a:p>
          <a:p>
            <a:pPr algn="just"/>
            <a:r>
              <a:rPr lang="es-CO" dirty="0" smtClean="0"/>
              <a:t>La regla de anclaje y ajuste  puede imitar adecuadamente  la actuación de las personas en experimentos  en los cuales tienden a colocar  ordenes suaves y continuamente amortiguadas.</a:t>
            </a:r>
            <a:endParaRPr lang="es-CO"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Reglas de ajuste no lineal</a:t>
            </a:r>
            <a:endParaRPr lang="es-CO" dirty="0"/>
          </a:p>
        </p:txBody>
      </p:sp>
      <p:sp>
        <p:nvSpPr>
          <p:cNvPr id="3" name="2 Marcador de contenido"/>
          <p:cNvSpPr>
            <a:spLocks noGrp="1"/>
          </p:cNvSpPr>
          <p:nvPr>
            <p:ph idx="1"/>
          </p:nvPr>
        </p:nvSpPr>
        <p:spPr/>
        <p:txBody>
          <a:bodyPr/>
          <a:lstStyle/>
          <a:p>
            <a:pPr algn="just"/>
            <a:r>
              <a:rPr lang="es-CO" dirty="0" smtClean="0"/>
              <a:t>Cuando no se colocan ordenes suaves, sino que se cesan completamente las ordenes cuando el nivel de inventario esta cerca del nivel satisfactorio o deseado y se colocan ordenes bastante grandes cuando la discrepancia entre el nivel deseado y el nivel actual de inventario se vuelve grande.  El resultado de este comportamiento de ordenar es el de clase (</a:t>
            </a:r>
            <a:r>
              <a:rPr lang="es-CO" dirty="0" err="1" smtClean="0"/>
              <a:t>ii</a:t>
            </a:r>
            <a:r>
              <a:rPr lang="es-CO" dirty="0" smtClean="0"/>
              <a:t>).</a:t>
            </a:r>
            <a:endParaRPr lang="es-C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fontScale="92500"/>
          </a:bodyPr>
          <a:lstStyle/>
          <a:p>
            <a:pPr algn="just"/>
            <a:r>
              <a:rPr lang="es-CO" dirty="0" smtClean="0"/>
              <a:t>Regla de ajuste cubico: es similar ala regla de anclaje y ajuste lineal, pero los ajustes son formulados de manera no lineal. </a:t>
            </a:r>
          </a:p>
          <a:p>
            <a:pPr algn="just"/>
            <a:r>
              <a:rPr lang="es-CO" dirty="0" smtClean="0"/>
              <a:t>el desempeño de la regla cubica es muy sensible a los valores de los parámetros de ajuste </a:t>
            </a:r>
          </a:p>
          <a:p>
            <a:pPr algn="just"/>
            <a:r>
              <a:rPr lang="es-CO" dirty="0" smtClean="0"/>
              <a:t>la regla cubica falla mas frecuentemente al generar sistemas dinámicos estable.</a:t>
            </a:r>
          </a:p>
          <a:p>
            <a:pPr algn="just"/>
            <a:r>
              <a:rPr lang="es-CO" dirty="0" smtClean="0"/>
              <a:t>ventaja de la regla cubica: es posible generar patrones de ordenar que simulan el comportamiento no lineal de ordenar de los participantes caracterizado por tener largos periodos de ordenes constantes seguidos de repentinos picos en las ordenes clase(</a:t>
            </a:r>
            <a:r>
              <a:rPr lang="es-CO" dirty="0" err="1" smtClean="0"/>
              <a:t>iii</a:t>
            </a:r>
            <a:r>
              <a:rPr lang="es-CO" dirty="0" smtClean="0"/>
              <a:t>).</a:t>
            </a:r>
          </a:p>
          <a:p>
            <a:pPr algn="just"/>
            <a:r>
              <a:rPr lang="es-CO" dirty="0" smtClean="0"/>
              <a:t> el rango del parámetro en el cual el ajuste cubico puede estabilizar el sistema es demasiado pequeño para ser útil.</a:t>
            </a:r>
          </a:p>
          <a:p>
            <a:endParaRPr lang="es-C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fontScale="92500" lnSpcReduction="20000"/>
          </a:bodyPr>
          <a:lstStyle/>
          <a:p>
            <a:pPr algn="just"/>
            <a:r>
              <a:rPr lang="es-CO" b="1" dirty="0" smtClean="0"/>
              <a:t>regla de fracción de ajuste variable: </a:t>
            </a:r>
            <a:r>
              <a:rPr lang="es-CO" dirty="0" smtClean="0"/>
              <a:t>los ajustes se van a incrementar de manera no lineal cuando las discrepancias en el inventario aumenten. </a:t>
            </a:r>
          </a:p>
          <a:p>
            <a:pPr algn="just"/>
            <a:r>
              <a:rPr lang="es-CO" dirty="0" smtClean="0"/>
              <a:t>la regla no es matemáticamente imparcial en el caso ideal en que la demanda sea conocida, pues habrá un  pequeño estado de equilibro entre la discrepancia del los niveles de inventario actual y los niveles deseados. </a:t>
            </a:r>
          </a:p>
          <a:p>
            <a:pPr algn="just"/>
            <a:r>
              <a:rPr lang="es-CO" dirty="0" smtClean="0"/>
              <a:t>La regla actúa de forma realista en casos en los cuales la demanda presenta ruido, cuando el sesgo del estado de equilibrio  es irrelevante y despreciable en la vida real. </a:t>
            </a:r>
          </a:p>
          <a:p>
            <a:pPr algn="just"/>
            <a:r>
              <a:rPr lang="es-CO" dirty="0" smtClean="0"/>
              <a:t>La regla de fracción variable de ajuste es capas de generar largos periodos con ordenes constantes  con repentinos picos de ordenes grandes (clase (</a:t>
            </a:r>
            <a:r>
              <a:rPr lang="es-CO" dirty="0" err="1" smtClean="0"/>
              <a:t>iii</a:t>
            </a:r>
            <a:r>
              <a:rPr lang="es-CO" dirty="0" smtClean="0"/>
              <a:t>)). Por tanto  debe ser usada para representar el comportamiento de los participantes cuando las ordenes se caracterizan por este tipo de no linealidad, y además donde las reglas de ajuste lineal fallan.</a:t>
            </a:r>
          </a:p>
          <a:p>
            <a:endParaRPr lang="es-CO" dirty="0" smtClean="0"/>
          </a:p>
          <a:p>
            <a:pPr>
              <a:buNone/>
            </a:pPr>
            <a:endParaRPr lang="es-C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normAutofit/>
          </a:bodyPr>
          <a:lstStyle/>
          <a:p>
            <a:r>
              <a:rPr lang="es-CO" dirty="0" smtClean="0"/>
              <a:t>Regla de ajuste esperado no lineal: </a:t>
            </a:r>
          </a:p>
          <a:p>
            <a:pPr>
              <a:buNone/>
            </a:pPr>
            <a:r>
              <a:rPr lang="es-CO" dirty="0" smtClean="0"/>
              <a:t>    aquí se producen incrementos al alza en los ajustes  de las ordenes cuando el nivel de inventario esta por debajo de los niveles deseados y ocasiona reducción en la ordenes cuando el nivel de inventario esta por encima del nivel deseado. </a:t>
            </a:r>
          </a:p>
          <a:p>
            <a:r>
              <a:rPr lang="es-CO" dirty="0" smtClean="0"/>
              <a:t>Esta regla genera ordenes grandes seguido de periodos  de ninguna actividad, por lo tanto provee una alternativa a la regla de anclaje y ajuste cuando el comportamiento de los participantes exhibe dichos patrones. </a:t>
            </a:r>
          </a:p>
          <a:p>
            <a:endParaRPr lang="es-C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noFill/>
          <a:ln/>
        </p:spPr>
        <p:txBody>
          <a:bodyPr>
            <a:normAutofit fontScale="90000"/>
          </a:bodyPr>
          <a:lstStyle/>
          <a:p>
            <a:r>
              <a:rPr lang="es-ES" sz="4000"/>
              <a:t>MODELOS ESTANDAR DE CONTROL DE INVENTARIO</a:t>
            </a:r>
          </a:p>
        </p:txBody>
      </p:sp>
      <p:sp>
        <p:nvSpPr>
          <p:cNvPr id="3075" name="Rectangle 3"/>
          <p:cNvSpPr>
            <a:spLocks noGrp="1" noChangeArrowheads="1"/>
          </p:cNvSpPr>
          <p:nvPr>
            <p:ph idx="1"/>
          </p:nvPr>
        </p:nvSpPr>
        <p:spPr>
          <a:xfrm>
            <a:off x="468313" y="1844675"/>
            <a:ext cx="8229600" cy="4525963"/>
          </a:xfrm>
        </p:spPr>
        <p:txBody>
          <a:bodyPr/>
          <a:lstStyle/>
          <a:p>
            <a:pPr>
              <a:lnSpc>
                <a:spcPct val="90000"/>
              </a:lnSpc>
              <a:buFontTx/>
              <a:buNone/>
            </a:pPr>
            <a:r>
              <a:rPr lang="es-ES" sz="2400"/>
              <a:t>	Debido al comportamiento zigzagueante del inventario, los modelos clásicos de control de inventario pueden ser los más apropiados para el manejo de éste.</a:t>
            </a:r>
          </a:p>
          <a:p>
            <a:pPr>
              <a:lnSpc>
                <a:spcPct val="90000"/>
              </a:lnSpc>
              <a:buFontTx/>
              <a:buNone/>
            </a:pPr>
            <a:r>
              <a:rPr lang="es-ES" sz="2400"/>
              <a:t>	</a:t>
            </a:r>
          </a:p>
          <a:p>
            <a:pPr>
              <a:lnSpc>
                <a:spcPct val="90000"/>
              </a:lnSpc>
              <a:buFontTx/>
              <a:buNone/>
            </a:pPr>
            <a:r>
              <a:rPr lang="es-ES" sz="2400"/>
              <a:t>	Las cuatro políticas de control de inventario más frecuentes son:</a:t>
            </a:r>
          </a:p>
          <a:p>
            <a:pPr>
              <a:lnSpc>
                <a:spcPct val="90000"/>
              </a:lnSpc>
              <a:buFontTx/>
              <a:buNone/>
            </a:pPr>
            <a:endParaRPr lang="es-ES" sz="2400"/>
          </a:p>
          <a:p>
            <a:pPr>
              <a:lnSpc>
                <a:spcPct val="90000"/>
              </a:lnSpc>
            </a:pPr>
            <a:r>
              <a:rPr lang="en-GB" sz="2400"/>
              <a:t>Modelo “Order point-order quantity (s, Q)”</a:t>
            </a:r>
            <a:endParaRPr lang="es-ES" sz="2400"/>
          </a:p>
          <a:p>
            <a:pPr>
              <a:lnSpc>
                <a:spcPct val="90000"/>
              </a:lnSpc>
            </a:pPr>
            <a:r>
              <a:rPr lang="en-GB" sz="2400"/>
              <a:t>Modelo “Order point-order up to level (s, S)”</a:t>
            </a:r>
            <a:endParaRPr lang="es-ES" sz="2400"/>
          </a:p>
          <a:p>
            <a:pPr>
              <a:lnSpc>
                <a:spcPct val="90000"/>
              </a:lnSpc>
            </a:pPr>
            <a:r>
              <a:rPr lang="en-GB" sz="2400"/>
              <a:t>Modelo “Review period-order up to level (R, S)”</a:t>
            </a:r>
            <a:endParaRPr lang="es-ES" sz="2400"/>
          </a:p>
          <a:p>
            <a:pPr>
              <a:lnSpc>
                <a:spcPct val="90000"/>
              </a:lnSpc>
            </a:pPr>
            <a:r>
              <a:rPr lang="en-GB" sz="2400"/>
              <a:t>Modelo “R, s, S”</a:t>
            </a:r>
            <a:endParaRPr lang="es-ES" sz="2400"/>
          </a:p>
          <a:p>
            <a:pPr>
              <a:lnSpc>
                <a:spcPct val="90000"/>
              </a:lnSpc>
            </a:pPr>
            <a:endParaRPr lang="es-E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sz="2800" b="1"/>
              <a:t>Modelo “Order point-order quantity (s, Q)”</a:t>
            </a:r>
            <a:endParaRPr lang="es-ES" sz="2800" b="1"/>
          </a:p>
        </p:txBody>
      </p:sp>
      <p:sp>
        <p:nvSpPr>
          <p:cNvPr id="4099" name="Rectangle 3"/>
          <p:cNvSpPr>
            <a:spLocks noGrp="1" noChangeArrowheads="1"/>
          </p:cNvSpPr>
          <p:nvPr>
            <p:ph type="body" sz="half" idx="1"/>
          </p:nvPr>
        </p:nvSpPr>
        <p:spPr>
          <a:xfrm>
            <a:off x="250825" y="1628775"/>
            <a:ext cx="3538538" cy="4133850"/>
          </a:xfrm>
        </p:spPr>
        <p:txBody>
          <a:bodyPr/>
          <a:lstStyle/>
          <a:p>
            <a:r>
              <a:rPr lang="es-ES" altLang="zh-CN" sz="2400">
                <a:ea typeface="宋体" charset="-122"/>
              </a:rPr>
              <a:t>La cantidad a ordenar Q y el inventario de seguridad se fijan como constantes. </a:t>
            </a:r>
          </a:p>
          <a:p>
            <a:r>
              <a:rPr lang="es-ES" altLang="zh-CN" sz="2400">
                <a:ea typeface="宋体" charset="-122"/>
              </a:rPr>
              <a:t>Se observa que este modelo no  puede prevenir que el inventario caiga a un nivel menor que el mínimo deseado </a:t>
            </a:r>
            <a:endParaRPr lang="es-ES" sz="2400"/>
          </a:p>
        </p:txBody>
      </p:sp>
      <p:pic>
        <p:nvPicPr>
          <p:cNvPr id="4102" name="Picture 6"/>
          <p:cNvPicPr>
            <a:picLocks noGrp="1" noChangeAspect="1" noChangeArrowheads="1"/>
          </p:cNvPicPr>
          <p:nvPr>
            <p:ph sz="half" idx="2"/>
          </p:nvPr>
        </p:nvPicPr>
        <p:blipFill>
          <a:blip r:embed="rId2"/>
          <a:srcRect/>
          <a:stretch>
            <a:fillRect/>
          </a:stretch>
        </p:blipFill>
        <p:spPr>
          <a:xfrm>
            <a:off x="3963988" y="1916113"/>
            <a:ext cx="5180012" cy="3240087"/>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Objetivo del juego</a:t>
            </a:r>
            <a:endParaRPr lang="es-CO" dirty="0"/>
          </a:p>
        </p:txBody>
      </p:sp>
      <p:sp>
        <p:nvSpPr>
          <p:cNvPr id="3" name="2 Marcador de contenido"/>
          <p:cNvSpPr>
            <a:spLocks noGrp="1"/>
          </p:cNvSpPr>
          <p:nvPr>
            <p:ph idx="1"/>
          </p:nvPr>
        </p:nvSpPr>
        <p:spPr/>
        <p:txBody>
          <a:bodyPr>
            <a:normAutofit/>
          </a:bodyPr>
          <a:lstStyle/>
          <a:p>
            <a:pPr algn="just">
              <a:buNone/>
            </a:pPr>
            <a:r>
              <a:rPr lang="es-ES" dirty="0" smtClean="0"/>
              <a:t>	El </a:t>
            </a:r>
            <a:r>
              <a:rPr lang="es-ES" dirty="0"/>
              <a:t>objetivo del juego es mantener el nivel </a:t>
            </a:r>
            <a:r>
              <a:rPr lang="es-ES" dirty="0" smtClean="0"/>
              <a:t>de inventario </a:t>
            </a:r>
            <a:r>
              <a:rPr lang="es-ES" dirty="0"/>
              <a:t>tan bajo como sea posible mientras que se evita cualquier pedido pendiente. Si no hay suficiente mercancías en el inventario en cualquier momento, las órdenes de los clientes se incorporan como pedidos pendientes y se proveerán más adelante. Las </a:t>
            </a:r>
            <a:r>
              <a:rPr lang="es-ES" dirty="0" smtClean="0"/>
              <a:t>decisiones respecto a las órdenes es </a:t>
            </a:r>
            <a:r>
              <a:rPr lang="es-ES" dirty="0"/>
              <a:t>el único medio de controlar el nivel de inventario</a:t>
            </a:r>
            <a:r>
              <a:rPr lang="es-ES" dirty="0" smtClean="0"/>
              <a:t>.</a:t>
            </a:r>
            <a:endParaRPr lang="es-C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2800" b="1"/>
              <a:t>Modelo “Order point-order up to level (s, S)”</a:t>
            </a:r>
            <a:endParaRPr lang="es-ES" sz="2800" b="1"/>
          </a:p>
        </p:txBody>
      </p:sp>
      <p:sp>
        <p:nvSpPr>
          <p:cNvPr id="7171" name="Rectangle 3"/>
          <p:cNvSpPr>
            <a:spLocks noGrp="1" noChangeArrowheads="1"/>
          </p:cNvSpPr>
          <p:nvPr>
            <p:ph type="body" sz="half" idx="1"/>
          </p:nvPr>
        </p:nvSpPr>
        <p:spPr>
          <a:xfrm>
            <a:off x="457200" y="1600200"/>
            <a:ext cx="3178175" cy="4525963"/>
          </a:xfrm>
        </p:spPr>
        <p:txBody>
          <a:bodyPr/>
          <a:lstStyle/>
          <a:p>
            <a:r>
              <a:rPr lang="es-ES" sz="2400"/>
              <a:t>En este modelo, el inventario alcanza un equilibrio en el nivel mínimo de inventario deseado, pero en casos con ruido se presenta una oscilación alrededor de este nivel.</a:t>
            </a:r>
          </a:p>
        </p:txBody>
      </p:sp>
      <p:pic>
        <p:nvPicPr>
          <p:cNvPr id="7172" name="Picture 4"/>
          <p:cNvPicPr>
            <a:picLocks noGrp="1" noChangeAspect="1" noChangeArrowheads="1"/>
          </p:cNvPicPr>
          <p:nvPr>
            <p:ph sz="half" idx="2"/>
          </p:nvPr>
        </p:nvPicPr>
        <p:blipFill>
          <a:blip r:embed="rId2"/>
          <a:srcRect/>
          <a:stretch>
            <a:fillRect/>
          </a:stretch>
        </p:blipFill>
        <p:spPr>
          <a:xfrm>
            <a:off x="3779838" y="2060575"/>
            <a:ext cx="5051425" cy="32385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z="2800" b="1"/>
              <a:t>Modelo “Review period-order up to level (R, S)”</a:t>
            </a:r>
            <a:endParaRPr lang="es-ES" sz="2800" b="1"/>
          </a:p>
        </p:txBody>
      </p:sp>
      <p:sp>
        <p:nvSpPr>
          <p:cNvPr id="9219" name="Rectangle 3"/>
          <p:cNvSpPr>
            <a:spLocks noGrp="1" noChangeArrowheads="1"/>
          </p:cNvSpPr>
          <p:nvPr>
            <p:ph type="body" sz="half" idx="1"/>
          </p:nvPr>
        </p:nvSpPr>
        <p:spPr>
          <a:xfrm>
            <a:off x="468313" y="1773238"/>
            <a:ext cx="3035300" cy="3989387"/>
          </a:xfrm>
        </p:spPr>
        <p:txBody>
          <a:bodyPr/>
          <a:lstStyle/>
          <a:p>
            <a:pPr>
              <a:lnSpc>
                <a:spcPct val="80000"/>
              </a:lnSpc>
            </a:pPr>
            <a:r>
              <a:rPr lang="es-ES" altLang="zh-CN" sz="2400">
                <a:ea typeface="宋体" charset="-122"/>
              </a:rPr>
              <a:t>Este modelo muestra que el inventario alcanza el equilibrio consistente con el nivel mínimo de inventario deseado, pero en el caso con ruido, el inventario puede caer por debajo del nivel mínimo deseado </a:t>
            </a:r>
            <a:endParaRPr lang="es-ES" sz="2400"/>
          </a:p>
        </p:txBody>
      </p:sp>
      <p:pic>
        <p:nvPicPr>
          <p:cNvPr id="9220" name="Picture 4"/>
          <p:cNvPicPr>
            <a:picLocks noGrp="1" noChangeAspect="1" noChangeArrowheads="1"/>
          </p:cNvPicPr>
          <p:nvPr>
            <p:ph sz="half" idx="2"/>
          </p:nvPr>
        </p:nvPicPr>
        <p:blipFill>
          <a:blip r:embed="rId2"/>
          <a:srcRect/>
          <a:stretch>
            <a:fillRect/>
          </a:stretch>
        </p:blipFill>
        <p:spPr>
          <a:xfrm>
            <a:off x="3708400" y="1973263"/>
            <a:ext cx="4978400" cy="3179762"/>
          </a:xfr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549275"/>
            <a:ext cx="8640763" cy="993775"/>
          </a:xfrm>
        </p:spPr>
        <p:txBody>
          <a:bodyPr/>
          <a:lstStyle/>
          <a:p>
            <a:pPr algn="l"/>
            <a:r>
              <a:rPr lang="es-ES" sz="2800" b="1"/>
              <a:t>Modelo “R, s, S” Vs Comportamiento del juego</a:t>
            </a:r>
          </a:p>
        </p:txBody>
      </p:sp>
      <p:pic>
        <p:nvPicPr>
          <p:cNvPr id="11269" name="Picture 5"/>
          <p:cNvPicPr>
            <a:picLocks noGrp="1" noChangeAspect="1" noChangeArrowheads="1"/>
          </p:cNvPicPr>
          <p:nvPr>
            <p:ph sz="half" idx="1"/>
          </p:nvPr>
        </p:nvPicPr>
        <p:blipFill>
          <a:blip r:embed="rId2"/>
          <a:srcRect/>
          <a:stretch>
            <a:fillRect/>
          </a:stretch>
        </p:blipFill>
        <p:spPr>
          <a:xfrm>
            <a:off x="428596" y="2420938"/>
            <a:ext cx="4251354" cy="2508260"/>
          </a:xfrm>
          <a:noFill/>
          <a:ln/>
        </p:spPr>
      </p:pic>
      <p:pic>
        <p:nvPicPr>
          <p:cNvPr id="11271" name="Picture 7"/>
          <p:cNvPicPr>
            <a:picLocks noGrp="1" noChangeAspect="1" noChangeArrowheads="1"/>
          </p:cNvPicPr>
          <p:nvPr>
            <p:ph sz="half" idx="2"/>
          </p:nvPr>
        </p:nvPicPr>
        <p:blipFill>
          <a:blip r:embed="rId3"/>
          <a:stretch>
            <a:fillRect/>
          </a:stretch>
        </p:blipFill>
        <p:spPr>
          <a:xfrm>
            <a:off x="4857752" y="2357430"/>
            <a:ext cx="4038600" cy="2589972"/>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s-ES" sz="2400" b="1"/>
              <a:t>Comparación de los modelos estándares de control de inventario y los resultados del juego.</a:t>
            </a:r>
            <a:r>
              <a:rPr lang="es-ES" sz="2400"/>
              <a:t/>
            </a:r>
            <a:br>
              <a:rPr lang="es-ES" sz="2400"/>
            </a:br>
            <a:endParaRPr lang="es-ES" sz="2400"/>
          </a:p>
        </p:txBody>
      </p:sp>
      <p:sp>
        <p:nvSpPr>
          <p:cNvPr id="14339" name="Rectangle 3"/>
          <p:cNvSpPr>
            <a:spLocks noGrp="1" noChangeArrowheads="1"/>
          </p:cNvSpPr>
          <p:nvPr>
            <p:ph idx="1"/>
          </p:nvPr>
        </p:nvSpPr>
        <p:spPr/>
        <p:txBody>
          <a:bodyPr/>
          <a:lstStyle/>
          <a:p>
            <a:pPr>
              <a:lnSpc>
                <a:spcPct val="80000"/>
              </a:lnSpc>
            </a:pPr>
            <a:r>
              <a:rPr lang="es-ES" sz="2000"/>
              <a:t>El modelo “s, Q” no es un modelo de decisión recomendable cuando la demanda no es constante.</a:t>
            </a:r>
          </a:p>
          <a:p>
            <a:pPr>
              <a:lnSpc>
                <a:spcPct val="80000"/>
              </a:lnSpc>
            </a:pPr>
            <a:endParaRPr lang="es-ES" sz="2000"/>
          </a:p>
          <a:p>
            <a:pPr>
              <a:lnSpc>
                <a:spcPct val="80000"/>
              </a:lnSpc>
            </a:pPr>
            <a:r>
              <a:rPr lang="es-ES" sz="2000"/>
              <a:t>El modelo “s, S” puede brindar una representación adecuada del comportamiento de los jugadores cuando los modelos de ajuste no son adecuados, </a:t>
            </a:r>
            <a:r>
              <a:rPr lang="es-ES" altLang="zh-CN" sz="2000">
                <a:ea typeface="宋体" charset="-122"/>
              </a:rPr>
              <a:t>cuando el comportamiento de las ordenes es discreto. </a:t>
            </a:r>
            <a:endParaRPr lang="es-ES" sz="2000"/>
          </a:p>
          <a:p>
            <a:pPr>
              <a:lnSpc>
                <a:spcPct val="80000"/>
              </a:lnSpc>
            </a:pPr>
            <a:endParaRPr lang="es-ES" sz="2000"/>
          </a:p>
          <a:p>
            <a:pPr>
              <a:lnSpc>
                <a:spcPct val="80000"/>
              </a:lnSpc>
            </a:pPr>
            <a:r>
              <a:rPr lang="es-ES" sz="2000"/>
              <a:t>El patrón de órdenes generado por el modelo “R, S” generalmente es muy similar a los producidos por los modelos de ajuste cuando se define un intervalo mínimo de ordenar (R).</a:t>
            </a:r>
          </a:p>
          <a:p>
            <a:pPr>
              <a:lnSpc>
                <a:spcPct val="80000"/>
              </a:lnSpc>
            </a:pPr>
            <a:endParaRPr lang="es-ES" sz="2000"/>
          </a:p>
          <a:p>
            <a:pPr>
              <a:lnSpc>
                <a:spcPct val="80000"/>
              </a:lnSpc>
            </a:pPr>
            <a:r>
              <a:rPr lang="es-ES" sz="2000"/>
              <a:t>El modelo “R, s, S” puede representar mejor la decisión de los jugadores cuando los modelos de ajuste fallan, especialmente en casos donde los intervalos de las órdenes no son constantes.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s-ES" b="1"/>
              <a:t>CONCLUSIONES</a:t>
            </a:r>
          </a:p>
        </p:txBody>
      </p:sp>
      <p:sp>
        <p:nvSpPr>
          <p:cNvPr id="15363" name="Rectangle 3"/>
          <p:cNvSpPr>
            <a:spLocks noGrp="1" noChangeArrowheads="1"/>
          </p:cNvSpPr>
          <p:nvPr>
            <p:ph idx="1"/>
          </p:nvPr>
        </p:nvSpPr>
        <p:spPr/>
        <p:txBody>
          <a:bodyPr>
            <a:normAutofit lnSpcReduction="10000"/>
          </a:bodyPr>
          <a:lstStyle/>
          <a:p>
            <a:pPr>
              <a:lnSpc>
                <a:spcPct val="90000"/>
              </a:lnSpc>
            </a:pPr>
            <a:r>
              <a:rPr lang="es-ES" sz="2400"/>
              <a:t>Los resultados de la tabla ANOVA muestran que los factores estudiados tienen efectos significativos en variables de respuesta como el rango máximo y mínimo de órdenes, amplitudes de inventario, duración de oscilaciones, entre otros.</a:t>
            </a:r>
          </a:p>
          <a:p>
            <a:pPr>
              <a:lnSpc>
                <a:spcPct val="90000"/>
              </a:lnSpc>
            </a:pPr>
            <a:endParaRPr lang="es-ES" sz="2400"/>
          </a:p>
          <a:p>
            <a:pPr lvl="1">
              <a:lnSpc>
                <a:spcPct val="90000"/>
              </a:lnSpc>
            </a:pPr>
            <a:r>
              <a:rPr lang="es-ES" sz="2000"/>
              <a:t>Los retardos discretos tienen efectos desestabilizantes muy significativos en las oscilaciones de inventario a comparación de los retardos continuos (exponenciales)</a:t>
            </a:r>
          </a:p>
          <a:p>
            <a:pPr lvl="1">
              <a:lnSpc>
                <a:spcPct val="90000"/>
              </a:lnSpc>
            </a:pPr>
            <a:r>
              <a:rPr lang="es-ES" sz="2000"/>
              <a:t>La longitud del intervalo de ordenar tiene efectos desestabilizantes en todas las variables de respuesta.</a:t>
            </a:r>
          </a:p>
          <a:p>
            <a:pPr lvl="1">
              <a:lnSpc>
                <a:spcPct val="90000"/>
              </a:lnSpc>
            </a:pPr>
            <a:r>
              <a:rPr lang="es-ES" sz="2000"/>
              <a:t>El patrón de demanda ascendente del cliente tiene mayores efectos en la dinámica del inventario a comparación del patrón ascendente-descendente.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noFill/>
          <a:ln/>
        </p:spPr>
        <p:txBody>
          <a:bodyPr/>
          <a:lstStyle/>
          <a:p>
            <a:r>
              <a:rPr lang="es-ES" b="1"/>
              <a:t>CONCLUSIONES</a:t>
            </a:r>
          </a:p>
        </p:txBody>
      </p:sp>
      <p:sp>
        <p:nvSpPr>
          <p:cNvPr id="16387" name="Rectangle 3"/>
          <p:cNvSpPr>
            <a:spLocks noGrp="1" noChangeArrowheads="1"/>
          </p:cNvSpPr>
          <p:nvPr>
            <p:ph idx="1"/>
          </p:nvPr>
        </p:nvSpPr>
        <p:spPr/>
        <p:txBody>
          <a:bodyPr/>
          <a:lstStyle/>
          <a:p>
            <a:pPr>
              <a:lnSpc>
                <a:spcPct val="90000"/>
              </a:lnSpc>
            </a:pPr>
            <a:r>
              <a:rPr lang="es-ES" altLang="zh-CN" sz="2800">
                <a:ea typeface="宋体" charset="-122"/>
              </a:rPr>
              <a:t>Se encontró que los modelos de ajuste no lineales son representativos en casos donde las decisiones de ordenar son de largos períodos y de órdenes constantes seguidos de órdenes repentinas de pocas cantidades. </a:t>
            </a:r>
          </a:p>
          <a:p>
            <a:pPr>
              <a:lnSpc>
                <a:spcPct val="90000"/>
              </a:lnSpc>
            </a:pPr>
            <a:endParaRPr lang="es-ES" altLang="zh-CN" sz="2800">
              <a:ea typeface="宋体" charset="-122"/>
            </a:endParaRPr>
          </a:p>
          <a:p>
            <a:pPr>
              <a:lnSpc>
                <a:spcPct val="90000"/>
              </a:lnSpc>
            </a:pPr>
            <a:r>
              <a:rPr lang="es-ES" sz="2800"/>
              <a:t>Por otro lado, los modelos estándar de control de inventario son más representativos para casos donde la decisión de ordenar es de tipo discreto y en intervalos no constantes.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costos</a:t>
            </a:r>
            <a:endParaRPr lang="es-CO" dirty="0"/>
          </a:p>
        </p:txBody>
      </p:sp>
      <p:sp>
        <p:nvSpPr>
          <p:cNvPr id="3" name="2 Marcador de contenido"/>
          <p:cNvSpPr>
            <a:spLocks noGrp="1"/>
          </p:cNvSpPr>
          <p:nvPr>
            <p:ph idx="1"/>
          </p:nvPr>
        </p:nvSpPr>
        <p:spPr/>
        <p:txBody>
          <a:bodyPr>
            <a:normAutofit/>
          </a:bodyPr>
          <a:lstStyle/>
          <a:p>
            <a:pPr algn="just">
              <a:buNone/>
            </a:pPr>
            <a:r>
              <a:rPr lang="es-ES" dirty="0" smtClean="0"/>
              <a:t>	Ni </a:t>
            </a:r>
            <a:r>
              <a:rPr lang="es-ES" dirty="0"/>
              <a:t>los costos asociados a altos inventarios ni los costos que resultan de pedidos pendientes se explican explícitamente en el juego de simulación. Sin embargo, la relación entre mantener estos costos tan bajo como sea posible y el objetivo del juego es notoria</a:t>
            </a:r>
            <a:r>
              <a:rPr lang="es-ES" dirty="0" smtClean="0"/>
              <a:t>. Se debe evitar tener grandes cantidades en inventario para no incurrir en costos de manejo, así como también se deben evitar los costos provocados por los faltantes.</a:t>
            </a:r>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EXPERIMENTO</a:t>
            </a:r>
            <a:endParaRPr lang="es-CO" dirty="0"/>
          </a:p>
        </p:txBody>
      </p:sp>
      <p:sp>
        <p:nvSpPr>
          <p:cNvPr id="3" name="2 Marcador de contenido"/>
          <p:cNvSpPr>
            <a:spLocks noGrp="1"/>
          </p:cNvSpPr>
          <p:nvPr>
            <p:ph idx="1"/>
          </p:nvPr>
        </p:nvSpPr>
        <p:spPr>
          <a:xfrm>
            <a:off x="457200" y="1600200"/>
            <a:ext cx="8229600" cy="4757758"/>
          </a:xfrm>
        </p:spPr>
        <p:txBody>
          <a:bodyPr>
            <a:normAutofit fontScale="92500" lnSpcReduction="10000"/>
          </a:bodyPr>
          <a:lstStyle/>
          <a:p>
            <a:pPr algn="just">
              <a:buNone/>
            </a:pPr>
            <a:r>
              <a:rPr lang="es-ES" dirty="0" smtClean="0"/>
              <a:t>	Inicialmente el experimento se diseña para probar los efectos de tres factores sobre el comportamiento de la toma de decisión en los temas:</a:t>
            </a:r>
          </a:p>
          <a:p>
            <a:pPr algn="just">
              <a:buNone/>
            </a:pPr>
            <a:endParaRPr lang="es-CO" dirty="0" smtClean="0"/>
          </a:p>
          <a:p>
            <a:pPr marL="514350" indent="-514350"/>
            <a:r>
              <a:rPr lang="es-ES" dirty="0" smtClean="0"/>
              <a:t>tiempo entre ordenes (revisión)</a:t>
            </a:r>
            <a:endParaRPr lang="es-CO" dirty="0" smtClean="0"/>
          </a:p>
          <a:p>
            <a:pPr marL="514350" indent="-514350"/>
            <a:r>
              <a:rPr lang="es-ES" dirty="0" smtClean="0"/>
              <a:t>las demoras en el recibo</a:t>
            </a:r>
          </a:p>
          <a:p>
            <a:pPr marL="514350" indent="-514350"/>
            <a:r>
              <a:rPr lang="es-ES" dirty="0" smtClean="0"/>
              <a:t>patrón de la demanda de cliente</a:t>
            </a:r>
          </a:p>
          <a:p>
            <a:pPr>
              <a:buNone/>
            </a:pPr>
            <a:r>
              <a:rPr lang="es-ES" dirty="0" smtClean="0"/>
              <a:t>	</a:t>
            </a:r>
          </a:p>
          <a:p>
            <a:pPr>
              <a:buNone/>
            </a:pPr>
            <a:r>
              <a:rPr lang="es-ES" dirty="0" smtClean="0"/>
              <a:t>	Se tiene un diseño factorial con tres factores y cada factor con 2 niveles  es decir un diseño factorial de 2</a:t>
            </a:r>
            <a:r>
              <a:rPr lang="es-ES" baseline="30000" dirty="0" smtClean="0"/>
              <a:t>3</a:t>
            </a:r>
            <a:r>
              <a:rPr lang="es-ES" dirty="0" smtClean="0"/>
              <a:t>, cada condición  va a ser probada 6 veces por lo que tenemos un total de 48 experimentos.</a:t>
            </a:r>
            <a:endParaRPr lang="es-CO" dirty="0" smtClean="0"/>
          </a:p>
          <a:p>
            <a:pPr>
              <a:buNone/>
            </a:pPr>
            <a:endParaRPr lang="es-ES" dirty="0" smtClean="0"/>
          </a:p>
          <a:p>
            <a:pPr>
              <a:buNone/>
            </a:pPr>
            <a:endParaRPr lang="es-CO" dirty="0" smtClean="0"/>
          </a:p>
          <a:p>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Tiempo entre Órdenes</a:t>
            </a:r>
            <a:endParaRPr lang="es-CO" dirty="0"/>
          </a:p>
        </p:txBody>
      </p:sp>
      <p:sp>
        <p:nvSpPr>
          <p:cNvPr id="3" name="2 Marcador de contenido"/>
          <p:cNvSpPr>
            <a:spLocks noGrp="1"/>
          </p:cNvSpPr>
          <p:nvPr>
            <p:ph idx="1"/>
          </p:nvPr>
        </p:nvSpPr>
        <p:spPr/>
        <p:txBody>
          <a:bodyPr/>
          <a:lstStyle/>
          <a:p>
            <a:pPr algn="just">
              <a:buNone/>
            </a:pPr>
            <a:r>
              <a:rPr lang="es-ES" dirty="0" smtClean="0"/>
              <a:t>	En el juego corto se puede ordenar cada unidad de tiempo, mientras que en el juego largo solo se permite  pedir una vez cada cinco unidades de tiempo. Los juegos cortos se simulan para 100 unidades de tiempo, mientras que los juegos largos se simulan para 250 unidades de tiempo.</a:t>
            </a:r>
            <a:endParaRPr lang="es-C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Retardo en el recibo</a:t>
            </a:r>
            <a:endParaRPr lang="es-CO" dirty="0"/>
          </a:p>
        </p:txBody>
      </p:sp>
      <p:sp>
        <p:nvSpPr>
          <p:cNvPr id="3" name="2 Marcador de contenido"/>
          <p:cNvSpPr>
            <a:spLocks noGrp="1"/>
          </p:cNvSpPr>
          <p:nvPr>
            <p:ph idx="1"/>
          </p:nvPr>
        </p:nvSpPr>
        <p:spPr/>
        <p:txBody>
          <a:bodyPr/>
          <a:lstStyle/>
          <a:p>
            <a:pPr algn="just">
              <a:buNone/>
            </a:pPr>
            <a:r>
              <a:rPr lang="es-ES" dirty="0" smtClean="0"/>
              <a:t>	</a:t>
            </a:r>
          </a:p>
          <a:p>
            <a:pPr algn="just">
              <a:buNone/>
            </a:pPr>
            <a:r>
              <a:rPr lang="es-ES" dirty="0" smtClean="0"/>
              <a:t>	Se analizaran diferentes tipos de retardo y se observara como estos diferentes tipos del retardo pueden ser apropiados para diversos sistemas de inventarios. En el experimento se van a probar   el retardo exponencial continuo y el retardo discreto.</a:t>
            </a:r>
            <a:endParaRPr lang="es-C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Patrón de la demanda del cliente</a:t>
            </a:r>
            <a:endParaRPr lang="es-CO" dirty="0"/>
          </a:p>
        </p:txBody>
      </p:sp>
      <p:sp>
        <p:nvSpPr>
          <p:cNvPr id="3" name="2 Marcador de contenido"/>
          <p:cNvSpPr>
            <a:spLocks noGrp="1"/>
          </p:cNvSpPr>
          <p:nvPr>
            <p:ph idx="1"/>
          </p:nvPr>
        </p:nvSpPr>
        <p:spPr/>
        <p:txBody>
          <a:bodyPr>
            <a:normAutofit/>
          </a:bodyPr>
          <a:lstStyle/>
          <a:p>
            <a:pPr algn="just">
              <a:buNone/>
            </a:pPr>
            <a:r>
              <a:rPr lang="es-ES" dirty="0" smtClean="0"/>
              <a:t>	En el experimento se van a probar diferentes tipos de demanda, una llamada “</a:t>
            </a:r>
            <a:r>
              <a:rPr lang="es-ES" dirty="0" err="1" smtClean="0"/>
              <a:t>step</a:t>
            </a:r>
            <a:r>
              <a:rPr lang="es-ES" dirty="0" smtClean="0"/>
              <a:t> up” que se comporta  aumentando la demanda que venia siendo constante en 20 para subirla hasta 40 y permaneciendo constante en este valor, estos cambios  se presentan a partir del quinto periodo para el juego corto y en el periodo 25 para el juego largo. El otro tipo de demanda a analizar es la llamada “</a:t>
            </a:r>
            <a:r>
              <a:rPr lang="es-ES" dirty="0" err="1" smtClean="0"/>
              <a:t>step</a:t>
            </a:r>
            <a:r>
              <a:rPr lang="es-ES" dirty="0" smtClean="0"/>
              <a:t> up and </a:t>
            </a:r>
            <a:r>
              <a:rPr lang="es-ES" dirty="0" err="1" smtClean="0"/>
              <a:t>down</a:t>
            </a:r>
            <a:r>
              <a:rPr lang="es-ES" dirty="0" smtClean="0"/>
              <a:t>” y funciona similar a la anterior pero después de subir a 40 vuelve a bajar a 20 para permanecer constante</a:t>
            </a:r>
            <a:endParaRPr lang="es-C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rmAutofit fontScale="90000"/>
          </a:bodyPr>
          <a:lstStyle/>
          <a:p>
            <a:r>
              <a:rPr lang="es-ES" dirty="0" smtClean="0"/>
              <a:t>Patrón de la demanda del cliente</a:t>
            </a:r>
            <a:endParaRPr lang="es-CO" dirty="0"/>
          </a:p>
        </p:txBody>
      </p:sp>
      <p:pic>
        <p:nvPicPr>
          <p:cNvPr id="1026" name="Picture 2"/>
          <p:cNvPicPr>
            <a:picLocks noChangeAspect="1" noChangeArrowheads="1"/>
          </p:cNvPicPr>
          <p:nvPr/>
        </p:nvPicPr>
        <p:blipFill>
          <a:blip r:embed="rId2"/>
          <a:srcRect/>
          <a:stretch>
            <a:fillRect/>
          </a:stretch>
        </p:blipFill>
        <p:spPr bwMode="auto">
          <a:xfrm>
            <a:off x="928662" y="4071942"/>
            <a:ext cx="7000924" cy="2445777"/>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000100" y="1428736"/>
            <a:ext cx="6715172" cy="250030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930</TotalTime>
  <Words>1843</Words>
  <Application>Microsoft Office PowerPoint</Application>
  <PresentationFormat>Presentación en pantalla (4:3)</PresentationFormat>
  <Paragraphs>122</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Flujo</vt:lpstr>
      <vt:lpstr>Juego de la cerveza</vt:lpstr>
      <vt:lpstr>El modelo dinámico</vt:lpstr>
      <vt:lpstr>Objetivo del juego</vt:lpstr>
      <vt:lpstr>Los costos</vt:lpstr>
      <vt:lpstr>EL EXPERIMENTO</vt:lpstr>
      <vt:lpstr>Tiempo entre Órdenes</vt:lpstr>
      <vt:lpstr>Retardo en el recibo</vt:lpstr>
      <vt:lpstr>Patrón de la demanda del cliente</vt:lpstr>
      <vt:lpstr>Patrón de la demanda del cliente</vt:lpstr>
      <vt:lpstr>ANÁLISIS DEL EXPERIMENTO </vt:lpstr>
      <vt:lpstr>Diapositiva 11</vt:lpstr>
      <vt:lpstr>Tabla ANOVA</vt:lpstr>
      <vt:lpstr>Efecto de las diferentes demandas de los clientes</vt:lpstr>
      <vt:lpstr>EFECTOS DE LOS TIPOS DE DEMORA</vt:lpstr>
      <vt:lpstr>Diapositiva 15</vt:lpstr>
      <vt:lpstr>Diapositiva 16</vt:lpstr>
      <vt:lpstr>Diapositiva 17</vt:lpstr>
      <vt:lpstr>Efecto de la longitud de los intervalos de decisión</vt:lpstr>
      <vt:lpstr>Diapositiva 19</vt:lpstr>
      <vt:lpstr>Pruebas para la formulación de decisiones alternativas</vt:lpstr>
      <vt:lpstr>Diapositiva 21</vt:lpstr>
      <vt:lpstr>Regla de anclaje y ajuste lineal</vt:lpstr>
      <vt:lpstr>Diapositiva 23</vt:lpstr>
      <vt:lpstr>Reglas de ajuste no lineal</vt:lpstr>
      <vt:lpstr>Diapositiva 25</vt:lpstr>
      <vt:lpstr>Diapositiva 26</vt:lpstr>
      <vt:lpstr>Diapositiva 27</vt:lpstr>
      <vt:lpstr>MODELOS ESTANDAR DE CONTROL DE INVENTARIO</vt:lpstr>
      <vt:lpstr>Modelo “Order point-order quantity (s, Q)”</vt:lpstr>
      <vt:lpstr>Modelo “Order point-order up to level (s, S)”</vt:lpstr>
      <vt:lpstr>Modelo “Review period-order up to level (R, S)”</vt:lpstr>
      <vt:lpstr>Modelo “R, s, S” Vs Comportamiento del juego</vt:lpstr>
      <vt:lpstr>Comparación de los modelos estándares de control de inventario y los resultados del juego. </vt:lpstr>
      <vt:lpstr>CONCLUSIONES</vt:lpstr>
      <vt:lpstr>CONCLUSIONES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dc:creator>
  <cp:lastModifiedBy>Administrador</cp:lastModifiedBy>
  <cp:revision>64</cp:revision>
  <dcterms:created xsi:type="dcterms:W3CDTF">2009-05-11T22:32:20Z</dcterms:created>
  <dcterms:modified xsi:type="dcterms:W3CDTF">2009-05-13T04:21:55Z</dcterms:modified>
</cp:coreProperties>
</file>