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97649E-8420-46A6-8EE6-57E31EEE4B2A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548170-B2B8-4C98-8628-30D01EA9500F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57158" y="285728"/>
            <a:ext cx="857256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PA" sz="1600" b="1" dirty="0"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ACTIVIDADES DE APRENDIZAJES Nº1.   (REPRODUCCIÓN).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Hacer un resumen de una página y media sobre ¿Cómo es la reproducción asexual en las plantas? Y mencionar ejemplos de organismos que se reproducen asexualmente a través de los siguientes procesos: Bipartición, gemación, esporulación, regeneración.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2. Hacer un mapa conceptual sobre la reproducción sexual y asexual.  Utilice el programa </a:t>
            </a:r>
            <a:r>
              <a:rPr kumimoji="0" lang="es-P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Cmaps</a:t>
            </a: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P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tools</a:t>
            </a: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3. Investigue y analice, ¿Cuál sería la ventaja y desventaja, si el ser humano se reprodujera por partenogénesis, fecundación cruzada o  hermafroditismo y su diferencia con la inseminación? Defina y analice cada una.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4. Haga una reseña crítica de este tema.  Los trabajos deben ser presentados en  </a:t>
            </a:r>
            <a:r>
              <a:rPr kumimoji="0" lang="es-P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arial</a:t>
            </a: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12, a 1.5 espacios.</a:t>
            </a: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57158" y="214290"/>
            <a:ext cx="857256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P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s-PA" sz="2000" b="1" dirty="0"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P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ACTIVIDADES DE APRENDIZAJE Nº2. (REPRODUCCIÓN Y DESARROLLO HUMANO).</a:t>
            </a:r>
          </a:p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s-ES_tradnl" sz="2000" b="1" dirty="0"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P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Hacer un cuadro comparativo entre la espermatogénesis y la ovogénesis.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2.Lea el tema 2(Reproducción y desarrollo),  y haga una reseña crítica.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3. Elabora un mapa conceptual acerca del recorrido de los espermatozoides a través del sistema reproductor masculino.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4. Haga un esquema o diagrama con colores representando cada una de las fases del desarrollo del nuevo individuo desde la concepción hasta el nacimiento señalando los lugares donde se van dando.</a:t>
            </a: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14282" y="0"/>
            <a:ext cx="8715436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P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TALLER Nº1.  (REPRODUCCIÓN Y DESARROLLO).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Lea, analice y concluya los siguientes problemas presentados en los enunciados.</a:t>
            </a:r>
            <a:endParaRPr kumimoji="0" lang="es-P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espermatozoides funcionales cabría esperar que produjera un macho normal a partir de 100 espermatocitos de primer orden? ¿De 100 espermatocitos secundarios? ¿Y de 100 espermátidas?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endParaRPr kumimoji="0" lang="es-P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¿Cuántos óvulos funcionales cabría esperar de 100 ovocitos primarios? ¿De 100 ovocitos secundarios? ¿Y de 100 ovátidas?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endParaRPr kumimoji="0" lang="es-P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En las células somáticas del ratón doméstico hay 40 cromosomas.</a:t>
            </a:r>
            <a:endParaRPr kumimoji="0" lang="es-P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cromosomas recibe un ratón de su padre?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cromosomas hay en las células somáticas de la hembra?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P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Si una mujer ovula una vez al mes….</a:t>
            </a:r>
            <a:endParaRPr kumimoji="0" lang="es-P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óvulos produce cada ovogénesis?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óvulos producen 12 ovocitos secundarios?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óvulos producen en 5 años?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cromosomas tendrá cada óvulo?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Si da tres óvulos en un mes, ¿Cuántos cromosomas tiene cada óvulo?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¿La complejidad de un organismo depende del número de cromosomas en sus células?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P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Utiliza la información que hay a continuación según el número de cromosomas: humano-46, rábano-18, caballo-64, rana-26, frijol-22, tomate-24, sequoia gigante-22, arañas de plantas-24, perro-78, arroz-24. Indica ¿cuál de los organismos tienen igual número de cromosomas?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endParaRPr kumimoji="0" lang="es-P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Escribe tus conclusiones acerca de la relación entre el número de cromosomas y la complejidad de un organismo.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endParaRPr kumimoji="0" lang="es-P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El perro tiene en las células de la lengua 78 cromosomas.</a:t>
            </a:r>
            <a:endParaRPr kumimoji="0" lang="es-P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cromosomas le dio su madre?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cromosomas tienen dos espermatozoides?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cromosomas tiene una célula nerviosa?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cromosomas le dio su padre?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¿Cuántos cromosomas tienen las células somáticas?</a:t>
            </a:r>
            <a:endParaRPr kumimoji="0" lang="es-P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6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6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6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6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64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64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64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64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64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64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764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764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764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764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764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764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764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764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764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764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7649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7649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7649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7649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76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76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76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76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276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76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276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276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276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276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276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276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276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276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2764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2764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2764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2764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2764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2764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2764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764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2764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2764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2764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2764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2764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2764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2764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2764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27649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27649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27649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27649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 fill="hold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276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276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1" dur="500" fill="hold"/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500" fill="hold"/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276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276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3" dur="500" fill="hold"/>
                                        <p:tgtEl>
                                          <p:spTgt spid="276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4" dur="500" fill="hold"/>
                                        <p:tgtEl>
                                          <p:spTgt spid="276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276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 fill="hold"/>
                                        <p:tgtEl>
                                          <p:spTgt spid="276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5" dur="500" fill="hold"/>
                                        <p:tgtEl>
                                          <p:spTgt spid="276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6" dur="500" fill="hold"/>
                                        <p:tgtEl>
                                          <p:spTgt spid="2764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276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2764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276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500" fill="hold"/>
                                        <p:tgtEl>
                                          <p:spTgt spid="2764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2764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500" fill="hold"/>
                                        <p:tgtEl>
                                          <p:spTgt spid="2764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9" dur="500" fill="hold"/>
                                        <p:tgtEl>
                                          <p:spTgt spid="2764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2764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5" dur="500" fill="hold"/>
                                        <p:tgtEl>
                                          <p:spTgt spid="2764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6" dur="500" fill="hold"/>
                                        <p:tgtEl>
                                          <p:spTgt spid="2764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1" dur="500" fill="hold"/>
                                        <p:tgtEl>
                                          <p:spTgt spid="2764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2" dur="500" fill="hold"/>
                                        <p:tgtEl>
                                          <p:spTgt spid="2764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7" dur="500" fill="hold"/>
                                        <p:tgtEl>
                                          <p:spTgt spid="2764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8" dur="500" fill="hold"/>
                                        <p:tgtEl>
                                          <p:spTgt spid="2764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3" dur="500" fill="hold"/>
                                        <p:tgtEl>
                                          <p:spTgt spid="2764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500" fill="hold"/>
                                        <p:tgtEl>
                                          <p:spTgt spid="2764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9" dur="500" fill="hold"/>
                                        <p:tgtEl>
                                          <p:spTgt spid="2764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0" dur="500" fill="hold"/>
                                        <p:tgtEl>
                                          <p:spTgt spid="2764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5" dur="500" fill="hold"/>
                                        <p:tgtEl>
                                          <p:spTgt spid="2764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6" dur="500" fill="hold"/>
                                        <p:tgtEl>
                                          <p:spTgt spid="2764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1" dur="500" fill="hold"/>
                                        <p:tgtEl>
                                          <p:spTgt spid="27649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2" dur="500" fill="hold"/>
                                        <p:tgtEl>
                                          <p:spTgt spid="27649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7" dur="500" fill="hold"/>
                                        <p:tgtEl>
                                          <p:spTgt spid="27649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8" dur="500" fill="hold"/>
                                        <p:tgtEl>
                                          <p:spTgt spid="27649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9" grpId="0" build="p"/>
      <p:bldP spid="27649" grpId="1" build="allAtOnce"/>
      <p:bldP spid="27649" grpId="2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14282" y="0"/>
            <a:ext cx="871543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s-PA" sz="1600" b="1" dirty="0">
              <a:latin typeface="Verdana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P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ACTIVIDADES DE APRENDIZAJE. TEMA Nº3 (CICLO CELULAR).</a:t>
            </a: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Haga un cuadro comparativo entre meiosis y mitosis.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Analice el texto y desarrolle un SQA.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Haga una reseña crítica de la meiosis.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endParaRPr lang="es-ES_tradnl" sz="1600" dirty="0">
              <a:latin typeface="Verdana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P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TALLER Nº2. TEMA Nº3 (CICLO CELULAR).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¿En qué órgano de tu cuerpo tiene el lugar el proceso de meiosis? ¿Cuál de las células son haploides?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¿En qué consiste la recombinación genética? ¿Y el entrecruzamiento?  ¿En qué etapa de la meiosis tiene lugar?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¿Qué diferencia hay entre la anafase I de la meiosis y la mitosis?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Analice los siguientes enunciados.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La mitosis es un mecanismo biológico de reproducción asexual.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La reproducción es la característica más importante de los seres vivos.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¿En qué sentido son correctas estas afirmaciones?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¿En qué sentido no los son?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Existe la posibilidad de que la meiosis ocurra en los organismos de reproducción asexual.  Explica tu respuesta.</a:t>
            </a: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86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6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6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86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86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86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86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86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86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86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86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867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867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867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867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86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867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86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867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286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2867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86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867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2867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2867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000100" y="1428736"/>
          <a:ext cx="7215238" cy="4643471"/>
        </p:xfrm>
        <a:graphic>
          <a:graphicData uri="http://schemas.openxmlformats.org/drawingml/2006/table">
            <a:tbl>
              <a:tblPr/>
              <a:tblGrid>
                <a:gridCol w="7215238"/>
              </a:tblGrid>
              <a:tr h="5148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600" b="1" dirty="0">
                          <a:latin typeface="Verdana" pitchFamily="34" charset="0"/>
                          <a:ea typeface="Calibri"/>
                        </a:rPr>
                        <a:t>RESEÑA CRÍTICA</a:t>
                      </a:r>
                      <a:endParaRPr lang="es-PA" sz="1600" dirty="0">
                        <a:latin typeface="Verdana" pitchFamily="34" charset="0"/>
                        <a:ea typeface="Calibri"/>
                      </a:endParaRPr>
                    </a:p>
                  </a:txBody>
                  <a:tcPr marL="48126" marR="4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5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600" b="1">
                          <a:latin typeface="Verdana" pitchFamily="34" charset="0"/>
                          <a:ea typeface="Calibri"/>
                        </a:rPr>
                        <a:t>Título del Tema:</a:t>
                      </a:r>
                      <a:endParaRPr lang="es-PA" sz="1600">
                        <a:latin typeface="Verdana" pitchFamily="34" charset="0"/>
                        <a:ea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600" b="1">
                          <a:latin typeface="Verdana" pitchFamily="34" charset="0"/>
                          <a:ea typeface="Calibri"/>
                        </a:rPr>
                        <a:t>Autor:</a:t>
                      </a:r>
                      <a:endParaRPr lang="es-PA" sz="1600">
                        <a:latin typeface="Verdana" pitchFamily="34" charset="0"/>
                        <a:ea typeface="Calibri"/>
                      </a:endParaRPr>
                    </a:p>
                  </a:txBody>
                  <a:tcPr marL="48126" marR="4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3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600" b="1">
                          <a:latin typeface="Verdana" pitchFamily="34" charset="0"/>
                          <a:ea typeface="Calibri"/>
                        </a:rPr>
                        <a:t>Resumen Expositivo:  (Presente en forma resumida y condensada los contenidos fundamentales del artículo)</a:t>
                      </a:r>
                      <a:endParaRPr lang="es-PA" sz="1600">
                        <a:latin typeface="Verdana" pitchFamily="34" charset="0"/>
                        <a:ea typeface="Calibri"/>
                      </a:endParaRPr>
                    </a:p>
                  </a:txBody>
                  <a:tcPr marL="48126" marR="4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3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600" b="1">
                          <a:latin typeface="Verdana" pitchFamily="34" charset="0"/>
                          <a:ea typeface="Calibri"/>
                        </a:rPr>
                        <a:t>Comentario Crítico: (Argumentos)</a:t>
                      </a:r>
                      <a:endParaRPr lang="es-PA" sz="1600">
                        <a:latin typeface="Verdana" pitchFamily="34" charset="0"/>
                        <a:ea typeface="Calibri"/>
                      </a:endParaRPr>
                    </a:p>
                  </a:txBody>
                  <a:tcPr marL="48126" marR="4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PA" sz="1600" b="1" dirty="0">
                          <a:latin typeface="Verdana" pitchFamily="34" charset="0"/>
                          <a:ea typeface="Calibri"/>
                        </a:rPr>
                        <a:t>Conclusiones:</a:t>
                      </a:r>
                      <a:endParaRPr lang="es-PA" sz="1600" dirty="0">
                        <a:latin typeface="Verdana" pitchFamily="34" charset="0"/>
                        <a:ea typeface="Calibri"/>
                      </a:endParaRPr>
                    </a:p>
                  </a:txBody>
                  <a:tcPr marL="48126" marR="48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928794" y="0"/>
            <a:ext cx="485778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RESEÑA CRÍTICA</a:t>
            </a:r>
            <a:endParaRPr kumimoji="0" lang="es-P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</TotalTime>
  <Words>731</Words>
  <Application>Microsoft Office PowerPoint</Application>
  <PresentationFormat>Presentación en pantalla (4:3)</PresentationFormat>
  <Paragraphs>83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Diapositiva 1</vt:lpstr>
      <vt:lpstr>Diapositiva 2</vt:lpstr>
      <vt:lpstr>Diapositiva 3</vt:lpstr>
      <vt:lpstr>Diapositiva 4</vt:lpstr>
      <vt:lpstr>Diapositiva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NORORI</dc:creator>
  <cp:lastModifiedBy>NORORI</cp:lastModifiedBy>
  <cp:revision>5</cp:revision>
  <dcterms:created xsi:type="dcterms:W3CDTF">2009-03-20T03:52:10Z</dcterms:created>
  <dcterms:modified xsi:type="dcterms:W3CDTF">2009-03-20T05:44:18Z</dcterms:modified>
</cp:coreProperties>
</file>