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61" r:id="rId4"/>
    <p:sldId id="257" r:id="rId5"/>
    <p:sldId id="262" r:id="rId6"/>
    <p:sldId id="263" r:id="rId7"/>
    <p:sldId id="264" r:id="rId8"/>
    <p:sldId id="259" r:id="rId9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CA63-830C-4583-BA7E-067292BC464A}" type="datetimeFigureOut">
              <a:rPr lang="es-ES_tradnl" smtClean="0"/>
              <a:t>19/06/2008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B04F-010E-4085-820E-5DC02F5DF954}" type="slidenum">
              <a:rPr lang="es-ES_tradnl" smtClean="0"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CA63-830C-4583-BA7E-067292BC464A}" type="datetimeFigureOut">
              <a:rPr lang="es-ES_tradnl" smtClean="0"/>
              <a:t>19/06/2008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B04F-010E-4085-820E-5DC02F5DF954}" type="slidenum">
              <a:rPr lang="es-ES_tradnl" smtClean="0"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CA63-830C-4583-BA7E-067292BC464A}" type="datetimeFigureOut">
              <a:rPr lang="es-ES_tradnl" smtClean="0"/>
              <a:t>19/06/2008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B04F-010E-4085-820E-5DC02F5DF954}" type="slidenum">
              <a:rPr lang="es-ES_tradnl" smtClean="0"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CA63-830C-4583-BA7E-067292BC464A}" type="datetimeFigureOut">
              <a:rPr lang="es-ES_tradnl" smtClean="0"/>
              <a:t>19/06/2008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B04F-010E-4085-820E-5DC02F5DF954}" type="slidenum">
              <a:rPr lang="es-ES_tradnl" smtClean="0"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CA63-830C-4583-BA7E-067292BC464A}" type="datetimeFigureOut">
              <a:rPr lang="es-ES_tradnl" smtClean="0"/>
              <a:t>19/06/2008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B04F-010E-4085-820E-5DC02F5DF954}" type="slidenum">
              <a:rPr lang="es-ES_tradnl" smtClean="0"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CA63-830C-4583-BA7E-067292BC464A}" type="datetimeFigureOut">
              <a:rPr lang="es-ES_tradnl" smtClean="0"/>
              <a:t>19/06/2008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B04F-010E-4085-820E-5DC02F5DF954}" type="slidenum">
              <a:rPr lang="es-ES_tradnl" smtClean="0"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CA63-830C-4583-BA7E-067292BC464A}" type="datetimeFigureOut">
              <a:rPr lang="es-ES_tradnl" smtClean="0"/>
              <a:t>19/06/2008</a:t>
            </a:fld>
            <a:endParaRPr lang="es-ES_tradn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B04F-010E-4085-820E-5DC02F5DF954}" type="slidenum">
              <a:rPr lang="es-ES_tradnl" smtClean="0"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CA63-830C-4583-BA7E-067292BC464A}" type="datetimeFigureOut">
              <a:rPr lang="es-ES_tradnl" smtClean="0"/>
              <a:t>19/06/2008</a:t>
            </a:fld>
            <a:endParaRPr lang="es-ES_tradn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B04F-010E-4085-820E-5DC02F5DF954}" type="slidenum">
              <a:rPr lang="es-ES_tradnl" smtClean="0"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CA63-830C-4583-BA7E-067292BC464A}" type="datetimeFigureOut">
              <a:rPr lang="es-ES_tradnl" smtClean="0"/>
              <a:t>19/06/2008</a:t>
            </a:fld>
            <a:endParaRPr lang="es-ES_tradn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B04F-010E-4085-820E-5DC02F5DF954}" type="slidenum">
              <a:rPr lang="es-ES_tradnl" smtClean="0"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CA63-830C-4583-BA7E-067292BC464A}" type="datetimeFigureOut">
              <a:rPr lang="es-ES_tradnl" smtClean="0"/>
              <a:t>19/06/2008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B04F-010E-4085-820E-5DC02F5DF954}" type="slidenum">
              <a:rPr lang="es-ES_tradnl" smtClean="0"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CA63-830C-4583-BA7E-067292BC464A}" type="datetimeFigureOut">
              <a:rPr lang="es-ES_tradnl" smtClean="0"/>
              <a:t>19/06/2008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B04F-010E-4085-820E-5DC02F5DF954}" type="slidenum">
              <a:rPr lang="es-ES_tradnl" smtClean="0"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8CA63-830C-4583-BA7E-067292BC464A}" type="datetimeFigureOut">
              <a:rPr lang="es-ES_tradnl" smtClean="0"/>
              <a:t>19/06/2008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CB04F-010E-4085-820E-5DC02F5DF954}" type="slidenum">
              <a:rPr lang="es-ES_tradnl" smtClean="0"/>
              <a:t>‹Nº›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357166"/>
            <a:ext cx="9144000" cy="1588"/>
          </a:xfrm>
          <a:prstGeom prst="line">
            <a:avLst/>
          </a:prstGeom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0" y="6429396"/>
            <a:ext cx="9144000" cy="1588"/>
          </a:xfrm>
          <a:prstGeom prst="line">
            <a:avLst/>
          </a:prstGeom>
          <a:ln w="152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CuadroTexto"/>
          <p:cNvSpPr txBox="1"/>
          <p:nvPr/>
        </p:nvSpPr>
        <p:spPr>
          <a:xfrm>
            <a:off x="1071538" y="1500174"/>
            <a:ext cx="6273512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Interpretación Grafica de la der</a:t>
            </a:r>
            <a:r>
              <a:rPr lang="es-ES_tradnl" sz="3200" dirty="0" smtClean="0">
                <a:solidFill>
                  <a:srgbClr val="0000FF"/>
                </a:solidFill>
              </a:rPr>
              <a:t>ivada</a:t>
            </a:r>
          </a:p>
          <a:p>
            <a:endParaRPr lang="es-ES_tradnl" sz="2400" dirty="0" smtClean="0"/>
          </a:p>
          <a:p>
            <a:r>
              <a:rPr lang="es-ES_tradnl" dirty="0" smtClean="0">
                <a:solidFill>
                  <a:srgbClr val="002060"/>
                </a:solidFill>
              </a:rPr>
              <a:t>Procederemos a ver la representación grafica</a:t>
            </a:r>
          </a:p>
          <a:p>
            <a:r>
              <a:rPr lang="es-ES_tradnl" dirty="0" smtClean="0">
                <a:solidFill>
                  <a:srgbClr val="002060"/>
                </a:solidFill>
              </a:rPr>
              <a:t>De la derivada, para una función dada.</a:t>
            </a:r>
          </a:p>
          <a:p>
            <a:r>
              <a:rPr lang="es-ES_tradnl" dirty="0" smtClean="0">
                <a:solidFill>
                  <a:srgbClr val="002060"/>
                </a:solidFill>
              </a:rPr>
              <a:t>Esta </a:t>
            </a:r>
            <a:r>
              <a:rPr lang="es-ES_tradnl" dirty="0" smtClean="0">
                <a:solidFill>
                  <a:srgbClr val="002060"/>
                </a:solidFill>
              </a:rPr>
              <a:t>graficacion</a:t>
            </a:r>
            <a:r>
              <a:rPr lang="es-ES_tradnl" dirty="0" smtClean="0">
                <a:solidFill>
                  <a:srgbClr val="002060"/>
                </a:solidFill>
              </a:rPr>
              <a:t> no ayudara a comprender</a:t>
            </a:r>
          </a:p>
          <a:p>
            <a:r>
              <a:rPr lang="es-ES_tradnl" dirty="0" smtClean="0">
                <a:solidFill>
                  <a:srgbClr val="002060"/>
                </a:solidFill>
              </a:rPr>
              <a:t>El concepto de Derivada. Una ves establecida</a:t>
            </a:r>
          </a:p>
          <a:p>
            <a:r>
              <a:rPr lang="es-ES_tradnl" dirty="0" smtClean="0">
                <a:solidFill>
                  <a:srgbClr val="002060"/>
                </a:solidFill>
              </a:rPr>
              <a:t>La demostración de la pendiente, veremos</a:t>
            </a:r>
          </a:p>
          <a:p>
            <a:r>
              <a:rPr lang="es-ES_tradnl" dirty="0" smtClean="0">
                <a:solidFill>
                  <a:srgbClr val="002060"/>
                </a:solidFill>
              </a:rPr>
              <a:t>Que requisitos son necesarios para</a:t>
            </a:r>
          </a:p>
          <a:p>
            <a:r>
              <a:rPr lang="es-ES_tradnl" dirty="0" smtClean="0">
                <a:solidFill>
                  <a:srgbClr val="002060"/>
                </a:solidFill>
              </a:rPr>
              <a:t>Este proceso.</a:t>
            </a:r>
            <a:endParaRPr lang="es-ES_tradnl" dirty="0">
              <a:solidFill>
                <a:srgbClr val="00206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642918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s-ES_tradnl" sz="8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357166"/>
            <a:ext cx="9144000" cy="1588"/>
          </a:xfrm>
          <a:prstGeom prst="line">
            <a:avLst/>
          </a:prstGeom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0" y="6429396"/>
            <a:ext cx="9144000" cy="1588"/>
          </a:xfrm>
          <a:prstGeom prst="line">
            <a:avLst/>
          </a:prstGeom>
          <a:ln w="152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rot="5400000" flipH="1" flipV="1">
            <a:off x="-1143040" y="3786190"/>
            <a:ext cx="4429156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642910" y="5715016"/>
            <a:ext cx="678661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Forma libre"/>
          <p:cNvSpPr/>
          <p:nvPr/>
        </p:nvSpPr>
        <p:spPr>
          <a:xfrm>
            <a:off x="587829" y="2612572"/>
            <a:ext cx="5216071" cy="3414485"/>
          </a:xfrm>
          <a:custGeom>
            <a:avLst/>
            <a:gdLst>
              <a:gd name="connsiteX0" fmla="*/ 0 w 5216071"/>
              <a:gd name="connsiteY0" fmla="*/ 2917371 h 3414485"/>
              <a:gd name="connsiteX1" fmla="*/ 348342 w 5216071"/>
              <a:gd name="connsiteY1" fmla="*/ 3352799 h 3414485"/>
              <a:gd name="connsiteX2" fmla="*/ 794657 w 5216071"/>
              <a:gd name="connsiteY2" fmla="*/ 3287485 h 3414485"/>
              <a:gd name="connsiteX3" fmla="*/ 1262742 w 5216071"/>
              <a:gd name="connsiteY3" fmla="*/ 2754085 h 3414485"/>
              <a:gd name="connsiteX4" fmla="*/ 1774371 w 5216071"/>
              <a:gd name="connsiteY4" fmla="*/ 1894114 h 3414485"/>
              <a:gd name="connsiteX5" fmla="*/ 2307771 w 5216071"/>
              <a:gd name="connsiteY5" fmla="*/ 1012371 h 3414485"/>
              <a:gd name="connsiteX6" fmla="*/ 2743200 w 5216071"/>
              <a:gd name="connsiteY6" fmla="*/ 544285 h 3414485"/>
              <a:gd name="connsiteX7" fmla="*/ 3167742 w 5216071"/>
              <a:gd name="connsiteY7" fmla="*/ 304799 h 3414485"/>
              <a:gd name="connsiteX8" fmla="*/ 3603171 w 5216071"/>
              <a:gd name="connsiteY8" fmla="*/ 152399 h 3414485"/>
              <a:gd name="connsiteX9" fmla="*/ 4354285 w 5216071"/>
              <a:gd name="connsiteY9" fmla="*/ 21771 h 3414485"/>
              <a:gd name="connsiteX10" fmla="*/ 5094514 w 5216071"/>
              <a:gd name="connsiteY10" fmla="*/ 21771 h 3414485"/>
              <a:gd name="connsiteX11" fmla="*/ 5083628 w 5216071"/>
              <a:gd name="connsiteY11" fmla="*/ 10885 h 3414485"/>
              <a:gd name="connsiteX12" fmla="*/ 5083628 w 5216071"/>
              <a:gd name="connsiteY12" fmla="*/ 10885 h 341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16071" h="3414485">
                <a:moveTo>
                  <a:pt x="0" y="2917371"/>
                </a:moveTo>
                <a:cubicBezTo>
                  <a:pt x="107949" y="3104242"/>
                  <a:pt x="215899" y="3291113"/>
                  <a:pt x="348342" y="3352799"/>
                </a:cubicBezTo>
                <a:cubicBezTo>
                  <a:pt x="480785" y="3414485"/>
                  <a:pt x="642257" y="3387271"/>
                  <a:pt x="794657" y="3287485"/>
                </a:cubicBezTo>
                <a:cubicBezTo>
                  <a:pt x="947057" y="3187699"/>
                  <a:pt x="1099456" y="2986313"/>
                  <a:pt x="1262742" y="2754085"/>
                </a:cubicBezTo>
                <a:cubicBezTo>
                  <a:pt x="1426028" y="2521857"/>
                  <a:pt x="1600200" y="2184400"/>
                  <a:pt x="1774371" y="1894114"/>
                </a:cubicBezTo>
                <a:cubicBezTo>
                  <a:pt x="1948542" y="1603828"/>
                  <a:pt x="2146300" y="1237343"/>
                  <a:pt x="2307771" y="1012371"/>
                </a:cubicBezTo>
                <a:cubicBezTo>
                  <a:pt x="2469243" y="787400"/>
                  <a:pt x="2599872" y="662214"/>
                  <a:pt x="2743200" y="544285"/>
                </a:cubicBezTo>
                <a:cubicBezTo>
                  <a:pt x="2886529" y="426356"/>
                  <a:pt x="3024413" y="370113"/>
                  <a:pt x="3167742" y="304799"/>
                </a:cubicBezTo>
                <a:cubicBezTo>
                  <a:pt x="3311071" y="239485"/>
                  <a:pt x="3405414" y="199570"/>
                  <a:pt x="3603171" y="152399"/>
                </a:cubicBezTo>
                <a:cubicBezTo>
                  <a:pt x="3800928" y="105228"/>
                  <a:pt x="4105728" y="43542"/>
                  <a:pt x="4354285" y="21771"/>
                </a:cubicBezTo>
                <a:cubicBezTo>
                  <a:pt x="4602842" y="0"/>
                  <a:pt x="4972957" y="23585"/>
                  <a:pt x="5094514" y="21771"/>
                </a:cubicBezTo>
                <a:cubicBezTo>
                  <a:pt x="5216071" y="19957"/>
                  <a:pt x="5083628" y="10885"/>
                  <a:pt x="5083628" y="10885"/>
                </a:cubicBezTo>
                <a:lnTo>
                  <a:pt x="5083628" y="10885"/>
                </a:lnTo>
              </a:path>
            </a:pathLst>
          </a:cu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cxnSp>
        <p:nvCxnSpPr>
          <p:cNvPr id="24" name="23 Conector recto"/>
          <p:cNvCxnSpPr/>
          <p:nvPr/>
        </p:nvCxnSpPr>
        <p:spPr>
          <a:xfrm rot="5400000">
            <a:off x="1893869" y="4606933"/>
            <a:ext cx="2357454" cy="1588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>
            <a:stCxn id="22" idx="9"/>
          </p:cNvCxnSpPr>
          <p:nvPr/>
        </p:nvCxnSpPr>
        <p:spPr>
          <a:xfrm flipH="1">
            <a:off x="4929190" y="2634343"/>
            <a:ext cx="12926" cy="3080673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3071802" y="3429000"/>
            <a:ext cx="1857388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>
            <a:endCxn id="22" idx="9"/>
          </p:cNvCxnSpPr>
          <p:nvPr/>
        </p:nvCxnSpPr>
        <p:spPr>
          <a:xfrm flipV="1">
            <a:off x="3071802" y="2634343"/>
            <a:ext cx="1870314" cy="794657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rot="5400000" flipH="1" flipV="1">
            <a:off x="1535885" y="1464455"/>
            <a:ext cx="3500462" cy="342902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7072330" y="5786454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 smtClean="0"/>
              <a:t>x</a:t>
            </a:r>
            <a:endParaRPr lang="es-ES_tradnl" i="1" dirty="0"/>
          </a:p>
        </p:txBody>
      </p:sp>
      <p:sp>
        <p:nvSpPr>
          <p:cNvPr id="34" name="33 CuadroTexto"/>
          <p:cNvSpPr txBox="1"/>
          <p:nvPr/>
        </p:nvSpPr>
        <p:spPr>
          <a:xfrm>
            <a:off x="642910" y="135729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/>
              <a:t>y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5786446" y="2285992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 smtClean="0"/>
              <a:t>Y=f(x)</a:t>
            </a:r>
            <a:endParaRPr lang="es-ES_tradnl" i="1" dirty="0"/>
          </a:p>
        </p:txBody>
      </p:sp>
      <p:sp>
        <p:nvSpPr>
          <p:cNvPr id="36" name="35 Cerrar llave"/>
          <p:cNvSpPr/>
          <p:nvPr/>
        </p:nvSpPr>
        <p:spPr>
          <a:xfrm>
            <a:off x="5000628" y="2643182"/>
            <a:ext cx="357190" cy="714380"/>
          </a:xfrm>
          <a:prstGeom prst="rightBrace">
            <a:avLst>
              <a:gd name="adj1" fmla="val 8333"/>
              <a:gd name="adj2" fmla="val 4847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37" name="36 CuadroTexto"/>
          <p:cNvSpPr txBox="1"/>
          <p:nvPr/>
        </p:nvSpPr>
        <p:spPr>
          <a:xfrm>
            <a:off x="5429256" y="2786058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/>
              <a:t>f</a:t>
            </a:r>
            <a:r>
              <a:rPr lang="es-ES_tradnl" i="1" dirty="0" smtClean="0"/>
              <a:t>(</a:t>
            </a:r>
            <a:r>
              <a:rPr lang="es-ES_tradnl" i="1" dirty="0" smtClean="0"/>
              <a:t>a+h</a:t>
            </a:r>
            <a:r>
              <a:rPr lang="es-ES_tradnl" i="1" dirty="0" smtClean="0"/>
              <a:t>)-f(a)</a:t>
            </a:r>
            <a:endParaRPr lang="es-ES_tradnl" i="1" dirty="0"/>
          </a:p>
        </p:txBody>
      </p:sp>
      <p:sp>
        <p:nvSpPr>
          <p:cNvPr id="38" name="37 Cerrar llave"/>
          <p:cNvSpPr/>
          <p:nvPr/>
        </p:nvSpPr>
        <p:spPr>
          <a:xfrm rot="5400000">
            <a:off x="3821901" y="2750339"/>
            <a:ext cx="428628" cy="1785950"/>
          </a:xfrm>
          <a:prstGeom prst="rightBrace">
            <a:avLst>
              <a:gd name="adj1" fmla="val 8333"/>
              <a:gd name="adj2" fmla="val 4939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39" name="38 CuadroTexto"/>
          <p:cNvSpPr txBox="1"/>
          <p:nvPr/>
        </p:nvSpPr>
        <p:spPr>
          <a:xfrm>
            <a:off x="3929058" y="400050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/>
              <a:t>h</a:t>
            </a:r>
          </a:p>
        </p:txBody>
      </p:sp>
      <p:sp>
        <p:nvSpPr>
          <p:cNvPr id="40" name="39 CuadroTexto"/>
          <p:cNvSpPr txBox="1"/>
          <p:nvPr/>
        </p:nvSpPr>
        <p:spPr>
          <a:xfrm>
            <a:off x="2928926" y="578645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 smtClean="0"/>
              <a:t>a</a:t>
            </a:r>
            <a:endParaRPr lang="es-ES_tradnl" i="1" dirty="0"/>
          </a:p>
        </p:txBody>
      </p:sp>
      <p:sp>
        <p:nvSpPr>
          <p:cNvPr id="41" name="40 CuadroTexto"/>
          <p:cNvSpPr txBox="1"/>
          <p:nvPr/>
        </p:nvSpPr>
        <p:spPr>
          <a:xfrm>
            <a:off x="4643438" y="5786454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 smtClean="0"/>
              <a:t>a+h</a:t>
            </a:r>
            <a:endParaRPr lang="es-ES_tradnl" i="1" dirty="0"/>
          </a:p>
        </p:txBody>
      </p:sp>
      <p:sp>
        <p:nvSpPr>
          <p:cNvPr id="42" name="41 CuadroTexto"/>
          <p:cNvSpPr txBox="1"/>
          <p:nvPr/>
        </p:nvSpPr>
        <p:spPr>
          <a:xfrm>
            <a:off x="714348" y="52863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0</a:t>
            </a:r>
            <a:endParaRPr lang="es-ES_tradnl" dirty="0"/>
          </a:p>
        </p:txBody>
      </p:sp>
      <p:sp>
        <p:nvSpPr>
          <p:cNvPr id="43" name="42 CuadroTexto"/>
          <p:cNvSpPr txBox="1"/>
          <p:nvPr/>
        </p:nvSpPr>
        <p:spPr>
          <a:xfrm>
            <a:off x="2857488" y="300037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 smtClean="0"/>
              <a:t>P</a:t>
            </a:r>
            <a:endParaRPr lang="es-ES_tradnl" i="1" dirty="0"/>
          </a:p>
        </p:txBody>
      </p:sp>
      <p:sp>
        <p:nvSpPr>
          <p:cNvPr id="44" name="43 CuadroTexto"/>
          <p:cNvSpPr txBox="1"/>
          <p:nvPr/>
        </p:nvSpPr>
        <p:spPr>
          <a:xfrm>
            <a:off x="357158" y="642918"/>
            <a:ext cx="5353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Interpretación Geométrica de la Derivada</a:t>
            </a:r>
            <a:endParaRPr lang="es-ES_tradnl" sz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142844" y="1714488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s-ES_tradnl" sz="8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5" grpId="0"/>
      <p:bldP spid="36" grpId="0" animBg="1"/>
      <p:bldP spid="37" grpId="0"/>
      <p:bldP spid="38" grpId="0" animBg="1"/>
      <p:bldP spid="39" grpId="0"/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357166"/>
            <a:ext cx="9144000" cy="1588"/>
          </a:xfrm>
          <a:prstGeom prst="line">
            <a:avLst/>
          </a:prstGeom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0" y="6429396"/>
            <a:ext cx="9144000" cy="1588"/>
          </a:xfrm>
          <a:prstGeom prst="line">
            <a:avLst/>
          </a:prstGeom>
          <a:ln w="152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rot="5400000" flipH="1" flipV="1">
            <a:off x="-1143040" y="3786190"/>
            <a:ext cx="4429156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642910" y="5715016"/>
            <a:ext cx="678661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Forma libre"/>
          <p:cNvSpPr/>
          <p:nvPr/>
        </p:nvSpPr>
        <p:spPr>
          <a:xfrm>
            <a:off x="587829" y="2612572"/>
            <a:ext cx="5216071" cy="3414485"/>
          </a:xfrm>
          <a:custGeom>
            <a:avLst/>
            <a:gdLst>
              <a:gd name="connsiteX0" fmla="*/ 0 w 5216071"/>
              <a:gd name="connsiteY0" fmla="*/ 2917371 h 3414485"/>
              <a:gd name="connsiteX1" fmla="*/ 348342 w 5216071"/>
              <a:gd name="connsiteY1" fmla="*/ 3352799 h 3414485"/>
              <a:gd name="connsiteX2" fmla="*/ 794657 w 5216071"/>
              <a:gd name="connsiteY2" fmla="*/ 3287485 h 3414485"/>
              <a:gd name="connsiteX3" fmla="*/ 1262742 w 5216071"/>
              <a:gd name="connsiteY3" fmla="*/ 2754085 h 3414485"/>
              <a:gd name="connsiteX4" fmla="*/ 1774371 w 5216071"/>
              <a:gd name="connsiteY4" fmla="*/ 1894114 h 3414485"/>
              <a:gd name="connsiteX5" fmla="*/ 2307771 w 5216071"/>
              <a:gd name="connsiteY5" fmla="*/ 1012371 h 3414485"/>
              <a:gd name="connsiteX6" fmla="*/ 2743200 w 5216071"/>
              <a:gd name="connsiteY6" fmla="*/ 544285 h 3414485"/>
              <a:gd name="connsiteX7" fmla="*/ 3167742 w 5216071"/>
              <a:gd name="connsiteY7" fmla="*/ 304799 h 3414485"/>
              <a:gd name="connsiteX8" fmla="*/ 3603171 w 5216071"/>
              <a:gd name="connsiteY8" fmla="*/ 152399 h 3414485"/>
              <a:gd name="connsiteX9" fmla="*/ 4354285 w 5216071"/>
              <a:gd name="connsiteY9" fmla="*/ 21771 h 3414485"/>
              <a:gd name="connsiteX10" fmla="*/ 5094514 w 5216071"/>
              <a:gd name="connsiteY10" fmla="*/ 21771 h 3414485"/>
              <a:gd name="connsiteX11" fmla="*/ 5083628 w 5216071"/>
              <a:gd name="connsiteY11" fmla="*/ 10885 h 3414485"/>
              <a:gd name="connsiteX12" fmla="*/ 5083628 w 5216071"/>
              <a:gd name="connsiteY12" fmla="*/ 10885 h 341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16071" h="3414485">
                <a:moveTo>
                  <a:pt x="0" y="2917371"/>
                </a:moveTo>
                <a:cubicBezTo>
                  <a:pt x="107949" y="3104242"/>
                  <a:pt x="215899" y="3291113"/>
                  <a:pt x="348342" y="3352799"/>
                </a:cubicBezTo>
                <a:cubicBezTo>
                  <a:pt x="480785" y="3414485"/>
                  <a:pt x="642257" y="3387271"/>
                  <a:pt x="794657" y="3287485"/>
                </a:cubicBezTo>
                <a:cubicBezTo>
                  <a:pt x="947057" y="3187699"/>
                  <a:pt x="1099456" y="2986313"/>
                  <a:pt x="1262742" y="2754085"/>
                </a:cubicBezTo>
                <a:cubicBezTo>
                  <a:pt x="1426028" y="2521857"/>
                  <a:pt x="1600200" y="2184400"/>
                  <a:pt x="1774371" y="1894114"/>
                </a:cubicBezTo>
                <a:cubicBezTo>
                  <a:pt x="1948542" y="1603828"/>
                  <a:pt x="2146300" y="1237343"/>
                  <a:pt x="2307771" y="1012371"/>
                </a:cubicBezTo>
                <a:cubicBezTo>
                  <a:pt x="2469243" y="787400"/>
                  <a:pt x="2599872" y="662214"/>
                  <a:pt x="2743200" y="544285"/>
                </a:cubicBezTo>
                <a:cubicBezTo>
                  <a:pt x="2886529" y="426356"/>
                  <a:pt x="3024413" y="370113"/>
                  <a:pt x="3167742" y="304799"/>
                </a:cubicBezTo>
                <a:cubicBezTo>
                  <a:pt x="3311071" y="239485"/>
                  <a:pt x="3405414" y="199570"/>
                  <a:pt x="3603171" y="152399"/>
                </a:cubicBezTo>
                <a:cubicBezTo>
                  <a:pt x="3800928" y="105228"/>
                  <a:pt x="4105728" y="43542"/>
                  <a:pt x="4354285" y="21771"/>
                </a:cubicBezTo>
                <a:cubicBezTo>
                  <a:pt x="4602842" y="0"/>
                  <a:pt x="4972957" y="23585"/>
                  <a:pt x="5094514" y="21771"/>
                </a:cubicBezTo>
                <a:cubicBezTo>
                  <a:pt x="5216071" y="19957"/>
                  <a:pt x="5083628" y="10885"/>
                  <a:pt x="5083628" y="10885"/>
                </a:cubicBezTo>
                <a:lnTo>
                  <a:pt x="5083628" y="10885"/>
                </a:lnTo>
              </a:path>
            </a:pathLst>
          </a:cu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cxnSp>
        <p:nvCxnSpPr>
          <p:cNvPr id="24" name="23 Conector recto"/>
          <p:cNvCxnSpPr/>
          <p:nvPr/>
        </p:nvCxnSpPr>
        <p:spPr>
          <a:xfrm rot="5400000">
            <a:off x="1893869" y="4606933"/>
            <a:ext cx="2357454" cy="1588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>
            <a:stCxn id="22" idx="9"/>
          </p:cNvCxnSpPr>
          <p:nvPr/>
        </p:nvCxnSpPr>
        <p:spPr>
          <a:xfrm flipH="1">
            <a:off x="4929190" y="2634343"/>
            <a:ext cx="12926" cy="3080673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3071802" y="3429000"/>
            <a:ext cx="1857388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>
            <a:endCxn id="22" idx="9"/>
          </p:cNvCxnSpPr>
          <p:nvPr/>
        </p:nvCxnSpPr>
        <p:spPr>
          <a:xfrm flipV="1">
            <a:off x="3071802" y="2634343"/>
            <a:ext cx="1870314" cy="794657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rot="5400000" flipH="1" flipV="1">
            <a:off x="1535885" y="1464455"/>
            <a:ext cx="3500462" cy="342902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7072330" y="5786454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 smtClean="0"/>
              <a:t>x</a:t>
            </a:r>
            <a:endParaRPr lang="es-ES_tradnl" i="1" dirty="0"/>
          </a:p>
        </p:txBody>
      </p:sp>
      <p:sp>
        <p:nvSpPr>
          <p:cNvPr id="34" name="33 CuadroTexto"/>
          <p:cNvSpPr txBox="1"/>
          <p:nvPr/>
        </p:nvSpPr>
        <p:spPr>
          <a:xfrm>
            <a:off x="642910" y="135729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/>
              <a:t>y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5786446" y="2285992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 smtClean="0"/>
              <a:t>Y=f(x)</a:t>
            </a:r>
            <a:endParaRPr lang="es-ES_tradnl" i="1" dirty="0"/>
          </a:p>
        </p:txBody>
      </p:sp>
      <p:sp>
        <p:nvSpPr>
          <p:cNvPr id="36" name="35 Cerrar llave"/>
          <p:cNvSpPr/>
          <p:nvPr/>
        </p:nvSpPr>
        <p:spPr>
          <a:xfrm>
            <a:off x="5000628" y="2643182"/>
            <a:ext cx="357190" cy="714380"/>
          </a:xfrm>
          <a:prstGeom prst="rightBrace">
            <a:avLst>
              <a:gd name="adj1" fmla="val 8333"/>
              <a:gd name="adj2" fmla="val 4847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37" name="36 CuadroTexto"/>
          <p:cNvSpPr txBox="1"/>
          <p:nvPr/>
        </p:nvSpPr>
        <p:spPr>
          <a:xfrm>
            <a:off x="5429256" y="2786058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/>
              <a:t>f</a:t>
            </a:r>
            <a:r>
              <a:rPr lang="es-ES_tradnl" i="1" dirty="0" smtClean="0"/>
              <a:t>(</a:t>
            </a:r>
            <a:r>
              <a:rPr lang="es-ES_tradnl" i="1" dirty="0" smtClean="0"/>
              <a:t>a+h</a:t>
            </a:r>
            <a:r>
              <a:rPr lang="es-ES_tradnl" i="1" dirty="0" smtClean="0"/>
              <a:t>)-f(a)</a:t>
            </a:r>
            <a:endParaRPr lang="es-ES_tradnl" i="1" dirty="0"/>
          </a:p>
        </p:txBody>
      </p:sp>
      <p:sp>
        <p:nvSpPr>
          <p:cNvPr id="38" name="37 Cerrar llave"/>
          <p:cNvSpPr/>
          <p:nvPr/>
        </p:nvSpPr>
        <p:spPr>
          <a:xfrm rot="5400000">
            <a:off x="3821901" y="2750339"/>
            <a:ext cx="428628" cy="1785950"/>
          </a:xfrm>
          <a:prstGeom prst="rightBrace">
            <a:avLst>
              <a:gd name="adj1" fmla="val 8333"/>
              <a:gd name="adj2" fmla="val 4939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39" name="38 CuadroTexto"/>
          <p:cNvSpPr txBox="1"/>
          <p:nvPr/>
        </p:nvSpPr>
        <p:spPr>
          <a:xfrm>
            <a:off x="3929058" y="400050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/>
              <a:t>h</a:t>
            </a:r>
          </a:p>
        </p:txBody>
      </p:sp>
      <p:sp>
        <p:nvSpPr>
          <p:cNvPr id="40" name="39 CuadroTexto"/>
          <p:cNvSpPr txBox="1"/>
          <p:nvPr/>
        </p:nvSpPr>
        <p:spPr>
          <a:xfrm>
            <a:off x="2928926" y="578645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 smtClean="0"/>
              <a:t>a</a:t>
            </a:r>
            <a:endParaRPr lang="es-ES_tradnl" i="1" dirty="0"/>
          </a:p>
        </p:txBody>
      </p:sp>
      <p:sp>
        <p:nvSpPr>
          <p:cNvPr id="41" name="40 CuadroTexto"/>
          <p:cNvSpPr txBox="1"/>
          <p:nvPr/>
        </p:nvSpPr>
        <p:spPr>
          <a:xfrm>
            <a:off x="4643438" y="5786454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 smtClean="0"/>
              <a:t>a+h</a:t>
            </a:r>
            <a:endParaRPr lang="es-ES_tradnl" i="1" dirty="0"/>
          </a:p>
        </p:txBody>
      </p:sp>
      <p:sp>
        <p:nvSpPr>
          <p:cNvPr id="42" name="41 CuadroTexto"/>
          <p:cNvSpPr txBox="1"/>
          <p:nvPr/>
        </p:nvSpPr>
        <p:spPr>
          <a:xfrm>
            <a:off x="714348" y="52863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0</a:t>
            </a:r>
            <a:endParaRPr lang="es-ES_tradnl" dirty="0"/>
          </a:p>
        </p:txBody>
      </p:sp>
      <p:sp>
        <p:nvSpPr>
          <p:cNvPr id="43" name="42 CuadroTexto"/>
          <p:cNvSpPr txBox="1"/>
          <p:nvPr/>
        </p:nvSpPr>
        <p:spPr>
          <a:xfrm>
            <a:off x="2857488" y="300037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 smtClean="0"/>
              <a:t>P</a:t>
            </a:r>
            <a:endParaRPr lang="es-ES_tradnl" i="1" dirty="0"/>
          </a:p>
        </p:txBody>
      </p:sp>
      <p:sp>
        <p:nvSpPr>
          <p:cNvPr id="44" name="43 CuadroTexto"/>
          <p:cNvSpPr txBox="1"/>
          <p:nvPr/>
        </p:nvSpPr>
        <p:spPr>
          <a:xfrm>
            <a:off x="357158" y="642918"/>
            <a:ext cx="5353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Interpretación Geométrica de la Derivada</a:t>
            </a:r>
            <a:endParaRPr lang="es-ES_tradnl" sz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24 Llamada de flecha a la derecha"/>
          <p:cNvSpPr/>
          <p:nvPr/>
        </p:nvSpPr>
        <p:spPr>
          <a:xfrm>
            <a:off x="2214546" y="2500306"/>
            <a:ext cx="1643074" cy="1643074"/>
          </a:xfrm>
          <a:prstGeom prst="rightArrowCallout">
            <a:avLst/>
          </a:prstGeom>
          <a:solidFill>
            <a:schemeClr val="accent1">
              <a:alpha val="72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El Triangulo</a:t>
            </a:r>
            <a:endParaRPr lang="es-ES_tradnl" dirty="0"/>
          </a:p>
        </p:txBody>
      </p:sp>
      <p:sp>
        <p:nvSpPr>
          <p:cNvPr id="27" name="26 CuadroTexto"/>
          <p:cNvSpPr txBox="1"/>
          <p:nvPr/>
        </p:nvSpPr>
        <p:spPr>
          <a:xfrm>
            <a:off x="6572264" y="1500174"/>
            <a:ext cx="211827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dirty="0" smtClean="0"/>
              <a:t>La derivada termina </a:t>
            </a:r>
          </a:p>
          <a:p>
            <a:r>
              <a:rPr lang="es-ES_tradnl" sz="1400" dirty="0" smtClean="0"/>
              <a:t>Siendo la pendiente</a:t>
            </a:r>
          </a:p>
          <a:p>
            <a:r>
              <a:rPr lang="es-ES_tradnl" sz="1400" dirty="0" smtClean="0"/>
              <a:t>De la función en el</a:t>
            </a:r>
          </a:p>
          <a:p>
            <a:r>
              <a:rPr lang="es-ES_tradnl" sz="1400" dirty="0" smtClean="0"/>
              <a:t>Punto P. Una forma </a:t>
            </a:r>
          </a:p>
          <a:p>
            <a:r>
              <a:rPr lang="es-ES_tradnl" sz="1400" dirty="0" smtClean="0"/>
              <a:t>De calcular esta pendiente</a:t>
            </a:r>
          </a:p>
          <a:p>
            <a:r>
              <a:rPr lang="es-ES_tradnl" sz="1400" dirty="0" smtClean="0"/>
              <a:t>Es calcular la pendiente</a:t>
            </a:r>
          </a:p>
          <a:p>
            <a:r>
              <a:rPr lang="es-ES_tradnl" sz="1400" dirty="0" smtClean="0"/>
              <a:t>Del Triangulo que se</a:t>
            </a:r>
          </a:p>
          <a:p>
            <a:r>
              <a:rPr lang="es-ES_tradnl" sz="1400" dirty="0" smtClean="0"/>
              <a:t>Aproxima al punto P,</a:t>
            </a:r>
          </a:p>
          <a:p>
            <a:r>
              <a:rPr lang="es-ES_tradnl" sz="1400" dirty="0" smtClean="0"/>
              <a:t>Pero, ¿Cómo hacerlo?</a:t>
            </a:r>
            <a:endParaRPr lang="es-ES_tradnl" sz="14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142844" y="1928802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357166"/>
            <a:ext cx="9144000" cy="1588"/>
          </a:xfrm>
          <a:prstGeom prst="line">
            <a:avLst/>
          </a:prstGeom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0" y="6429396"/>
            <a:ext cx="9144000" cy="1588"/>
          </a:xfrm>
          <a:prstGeom prst="line">
            <a:avLst/>
          </a:prstGeom>
          <a:ln w="152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CuadroTexto"/>
          <p:cNvSpPr txBox="1"/>
          <p:nvPr/>
        </p:nvSpPr>
        <p:spPr>
          <a:xfrm>
            <a:off x="357158" y="642918"/>
            <a:ext cx="3682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Pendiente de la Tangente</a:t>
            </a:r>
            <a:endParaRPr lang="es-ES_tradnl" sz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7" name="26 Conector recto"/>
          <p:cNvCxnSpPr/>
          <p:nvPr/>
        </p:nvCxnSpPr>
        <p:spPr>
          <a:xfrm flipV="1">
            <a:off x="1285852" y="1785926"/>
            <a:ext cx="4214842" cy="257176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rot="5400000">
            <a:off x="3500430" y="3286124"/>
            <a:ext cx="4000528" cy="158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>
            <a:off x="571472" y="4357694"/>
            <a:ext cx="6072230" cy="1588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CuadroTexto"/>
          <p:cNvSpPr txBox="1"/>
          <p:nvPr/>
        </p:nvSpPr>
        <p:spPr>
          <a:xfrm>
            <a:off x="3500430" y="307181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/>
              <a:t>a</a:t>
            </a:r>
          </a:p>
        </p:txBody>
      </p:sp>
      <p:sp>
        <p:nvSpPr>
          <p:cNvPr id="48" name="47 CuadroTexto"/>
          <p:cNvSpPr txBox="1"/>
          <p:nvPr/>
        </p:nvSpPr>
        <p:spPr>
          <a:xfrm>
            <a:off x="5643570" y="34290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/>
              <a:t>b</a:t>
            </a:r>
            <a:endParaRPr lang="es-ES_tradnl" i="1" dirty="0" smtClean="0"/>
          </a:p>
        </p:txBody>
      </p:sp>
      <p:sp>
        <p:nvSpPr>
          <p:cNvPr id="49" name="48 CuadroTexto"/>
          <p:cNvSpPr txBox="1"/>
          <p:nvPr/>
        </p:nvSpPr>
        <p:spPr>
          <a:xfrm>
            <a:off x="3143240" y="4572008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 smtClean="0"/>
              <a:t>c</a:t>
            </a:r>
            <a:endParaRPr lang="es-ES_tradnl" i="1" dirty="0"/>
          </a:p>
        </p:txBody>
      </p:sp>
      <p:sp>
        <p:nvSpPr>
          <p:cNvPr id="50" name="49 CuadroTexto"/>
          <p:cNvSpPr txBox="1"/>
          <p:nvPr/>
        </p:nvSpPr>
        <p:spPr>
          <a:xfrm>
            <a:off x="5605659" y="1142984"/>
            <a:ext cx="3150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600" dirty="0" smtClean="0"/>
              <a:t>¿Cuál es la pendiente del triangulo?</a:t>
            </a:r>
            <a:endParaRPr lang="es-ES_tradnl" sz="1600" dirty="0"/>
          </a:p>
        </p:txBody>
      </p:sp>
      <p:sp>
        <p:nvSpPr>
          <p:cNvPr id="51" name="50 CuadroTexto"/>
          <p:cNvSpPr txBox="1"/>
          <p:nvPr/>
        </p:nvSpPr>
        <p:spPr>
          <a:xfrm rot="-1860000">
            <a:off x="2728619" y="2623501"/>
            <a:ext cx="1135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 smtClean="0"/>
              <a:t>Pendiente</a:t>
            </a:r>
            <a:endParaRPr lang="es-ES_tradnl" i="1" dirty="0"/>
          </a:p>
        </p:txBody>
      </p:sp>
      <p:sp>
        <p:nvSpPr>
          <p:cNvPr id="52" name="51 CuadroTexto"/>
          <p:cNvSpPr txBox="1"/>
          <p:nvPr/>
        </p:nvSpPr>
        <p:spPr>
          <a:xfrm>
            <a:off x="6643702" y="1785926"/>
            <a:ext cx="18019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600" dirty="0" smtClean="0"/>
              <a:t>Parece obvio…¿no?</a:t>
            </a:r>
            <a:endParaRPr lang="es-ES_tradnl" sz="1600" dirty="0"/>
          </a:p>
        </p:txBody>
      </p:sp>
      <p:sp>
        <p:nvSpPr>
          <p:cNvPr id="53" name="52 CuadroTexto"/>
          <p:cNvSpPr txBox="1"/>
          <p:nvPr/>
        </p:nvSpPr>
        <p:spPr>
          <a:xfrm>
            <a:off x="6500826" y="2786058"/>
            <a:ext cx="1680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600" dirty="0" smtClean="0"/>
              <a:t>¿Cómo la calculo?</a:t>
            </a:r>
            <a:endParaRPr lang="es-ES_tradnl" sz="1600" dirty="0"/>
          </a:p>
        </p:txBody>
      </p:sp>
      <p:sp>
        <p:nvSpPr>
          <p:cNvPr id="54" name="53 CuadroTexto"/>
          <p:cNvSpPr txBox="1"/>
          <p:nvPr/>
        </p:nvSpPr>
        <p:spPr>
          <a:xfrm>
            <a:off x="6572264" y="3571876"/>
            <a:ext cx="14710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600" i="1" dirty="0" smtClean="0"/>
              <a:t>Pendiente = b/c</a:t>
            </a:r>
            <a:endParaRPr lang="es-ES_tradnl" sz="1600" i="1" dirty="0"/>
          </a:p>
        </p:txBody>
      </p:sp>
      <p:sp>
        <p:nvSpPr>
          <p:cNvPr id="55" name="54 CuadroTexto"/>
          <p:cNvSpPr txBox="1"/>
          <p:nvPr/>
        </p:nvSpPr>
        <p:spPr>
          <a:xfrm>
            <a:off x="214282" y="1643050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357166"/>
            <a:ext cx="9144000" cy="1588"/>
          </a:xfrm>
          <a:prstGeom prst="line">
            <a:avLst/>
          </a:prstGeom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0" y="6429396"/>
            <a:ext cx="9144000" cy="1588"/>
          </a:xfrm>
          <a:prstGeom prst="line">
            <a:avLst/>
          </a:prstGeom>
          <a:ln w="152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rot="5400000" flipH="1" flipV="1">
            <a:off x="-1143040" y="3786190"/>
            <a:ext cx="4429156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642910" y="5715016"/>
            <a:ext cx="678661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Forma libre"/>
          <p:cNvSpPr/>
          <p:nvPr/>
        </p:nvSpPr>
        <p:spPr>
          <a:xfrm>
            <a:off x="587829" y="2612572"/>
            <a:ext cx="5216071" cy="3414485"/>
          </a:xfrm>
          <a:custGeom>
            <a:avLst/>
            <a:gdLst>
              <a:gd name="connsiteX0" fmla="*/ 0 w 5216071"/>
              <a:gd name="connsiteY0" fmla="*/ 2917371 h 3414485"/>
              <a:gd name="connsiteX1" fmla="*/ 348342 w 5216071"/>
              <a:gd name="connsiteY1" fmla="*/ 3352799 h 3414485"/>
              <a:gd name="connsiteX2" fmla="*/ 794657 w 5216071"/>
              <a:gd name="connsiteY2" fmla="*/ 3287485 h 3414485"/>
              <a:gd name="connsiteX3" fmla="*/ 1262742 w 5216071"/>
              <a:gd name="connsiteY3" fmla="*/ 2754085 h 3414485"/>
              <a:gd name="connsiteX4" fmla="*/ 1774371 w 5216071"/>
              <a:gd name="connsiteY4" fmla="*/ 1894114 h 3414485"/>
              <a:gd name="connsiteX5" fmla="*/ 2307771 w 5216071"/>
              <a:gd name="connsiteY5" fmla="*/ 1012371 h 3414485"/>
              <a:gd name="connsiteX6" fmla="*/ 2743200 w 5216071"/>
              <a:gd name="connsiteY6" fmla="*/ 544285 h 3414485"/>
              <a:gd name="connsiteX7" fmla="*/ 3167742 w 5216071"/>
              <a:gd name="connsiteY7" fmla="*/ 304799 h 3414485"/>
              <a:gd name="connsiteX8" fmla="*/ 3603171 w 5216071"/>
              <a:gd name="connsiteY8" fmla="*/ 152399 h 3414485"/>
              <a:gd name="connsiteX9" fmla="*/ 4354285 w 5216071"/>
              <a:gd name="connsiteY9" fmla="*/ 21771 h 3414485"/>
              <a:gd name="connsiteX10" fmla="*/ 5094514 w 5216071"/>
              <a:gd name="connsiteY10" fmla="*/ 21771 h 3414485"/>
              <a:gd name="connsiteX11" fmla="*/ 5083628 w 5216071"/>
              <a:gd name="connsiteY11" fmla="*/ 10885 h 3414485"/>
              <a:gd name="connsiteX12" fmla="*/ 5083628 w 5216071"/>
              <a:gd name="connsiteY12" fmla="*/ 10885 h 341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16071" h="3414485">
                <a:moveTo>
                  <a:pt x="0" y="2917371"/>
                </a:moveTo>
                <a:cubicBezTo>
                  <a:pt x="107949" y="3104242"/>
                  <a:pt x="215899" y="3291113"/>
                  <a:pt x="348342" y="3352799"/>
                </a:cubicBezTo>
                <a:cubicBezTo>
                  <a:pt x="480785" y="3414485"/>
                  <a:pt x="642257" y="3387271"/>
                  <a:pt x="794657" y="3287485"/>
                </a:cubicBezTo>
                <a:cubicBezTo>
                  <a:pt x="947057" y="3187699"/>
                  <a:pt x="1099456" y="2986313"/>
                  <a:pt x="1262742" y="2754085"/>
                </a:cubicBezTo>
                <a:cubicBezTo>
                  <a:pt x="1426028" y="2521857"/>
                  <a:pt x="1600200" y="2184400"/>
                  <a:pt x="1774371" y="1894114"/>
                </a:cubicBezTo>
                <a:cubicBezTo>
                  <a:pt x="1948542" y="1603828"/>
                  <a:pt x="2146300" y="1237343"/>
                  <a:pt x="2307771" y="1012371"/>
                </a:cubicBezTo>
                <a:cubicBezTo>
                  <a:pt x="2469243" y="787400"/>
                  <a:pt x="2599872" y="662214"/>
                  <a:pt x="2743200" y="544285"/>
                </a:cubicBezTo>
                <a:cubicBezTo>
                  <a:pt x="2886529" y="426356"/>
                  <a:pt x="3024413" y="370113"/>
                  <a:pt x="3167742" y="304799"/>
                </a:cubicBezTo>
                <a:cubicBezTo>
                  <a:pt x="3311071" y="239485"/>
                  <a:pt x="3405414" y="199570"/>
                  <a:pt x="3603171" y="152399"/>
                </a:cubicBezTo>
                <a:cubicBezTo>
                  <a:pt x="3800928" y="105228"/>
                  <a:pt x="4105728" y="43542"/>
                  <a:pt x="4354285" y="21771"/>
                </a:cubicBezTo>
                <a:cubicBezTo>
                  <a:pt x="4602842" y="0"/>
                  <a:pt x="4972957" y="23585"/>
                  <a:pt x="5094514" y="21771"/>
                </a:cubicBezTo>
                <a:cubicBezTo>
                  <a:pt x="5216071" y="19957"/>
                  <a:pt x="5083628" y="10885"/>
                  <a:pt x="5083628" y="10885"/>
                </a:cubicBezTo>
                <a:lnTo>
                  <a:pt x="5083628" y="10885"/>
                </a:lnTo>
              </a:path>
            </a:pathLst>
          </a:cu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cxnSp>
        <p:nvCxnSpPr>
          <p:cNvPr id="24" name="23 Conector recto"/>
          <p:cNvCxnSpPr/>
          <p:nvPr/>
        </p:nvCxnSpPr>
        <p:spPr>
          <a:xfrm rot="5400000">
            <a:off x="1893869" y="4606933"/>
            <a:ext cx="2357454" cy="1588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>
            <a:stCxn id="22" idx="9"/>
          </p:cNvCxnSpPr>
          <p:nvPr/>
        </p:nvCxnSpPr>
        <p:spPr>
          <a:xfrm flipH="1">
            <a:off x="4929190" y="2634343"/>
            <a:ext cx="12926" cy="3080673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3071802" y="3429000"/>
            <a:ext cx="1857388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>
            <a:endCxn id="22" idx="9"/>
          </p:cNvCxnSpPr>
          <p:nvPr/>
        </p:nvCxnSpPr>
        <p:spPr>
          <a:xfrm flipV="1">
            <a:off x="3071802" y="2634343"/>
            <a:ext cx="1870314" cy="794657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rot="5400000" flipH="1" flipV="1">
            <a:off x="1535885" y="1464455"/>
            <a:ext cx="3500462" cy="342902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7072330" y="5786454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 smtClean="0"/>
              <a:t>x</a:t>
            </a:r>
            <a:endParaRPr lang="es-ES_tradnl" i="1" dirty="0"/>
          </a:p>
        </p:txBody>
      </p:sp>
      <p:sp>
        <p:nvSpPr>
          <p:cNvPr id="34" name="33 CuadroTexto"/>
          <p:cNvSpPr txBox="1"/>
          <p:nvPr/>
        </p:nvSpPr>
        <p:spPr>
          <a:xfrm>
            <a:off x="642910" y="135729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/>
              <a:t>y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5786446" y="2285992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 smtClean="0"/>
              <a:t>Y=f(x)</a:t>
            </a:r>
            <a:endParaRPr lang="es-ES_tradnl" i="1" dirty="0"/>
          </a:p>
        </p:txBody>
      </p:sp>
      <p:sp>
        <p:nvSpPr>
          <p:cNvPr id="36" name="35 Cerrar llave"/>
          <p:cNvSpPr/>
          <p:nvPr/>
        </p:nvSpPr>
        <p:spPr>
          <a:xfrm>
            <a:off x="5000628" y="2643182"/>
            <a:ext cx="357190" cy="714380"/>
          </a:xfrm>
          <a:prstGeom prst="rightBrace">
            <a:avLst>
              <a:gd name="adj1" fmla="val 8333"/>
              <a:gd name="adj2" fmla="val 4847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37" name="36 CuadroTexto"/>
          <p:cNvSpPr txBox="1"/>
          <p:nvPr/>
        </p:nvSpPr>
        <p:spPr>
          <a:xfrm>
            <a:off x="5429256" y="2786058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/>
              <a:t>f</a:t>
            </a:r>
            <a:r>
              <a:rPr lang="es-ES_tradnl" i="1" dirty="0" smtClean="0"/>
              <a:t>(</a:t>
            </a:r>
            <a:r>
              <a:rPr lang="es-ES_tradnl" i="1" dirty="0" smtClean="0"/>
              <a:t>a+h</a:t>
            </a:r>
            <a:r>
              <a:rPr lang="es-ES_tradnl" i="1" dirty="0" smtClean="0"/>
              <a:t>)-f(a)</a:t>
            </a:r>
            <a:endParaRPr lang="es-ES_tradnl" i="1" dirty="0"/>
          </a:p>
        </p:txBody>
      </p:sp>
      <p:sp>
        <p:nvSpPr>
          <p:cNvPr id="38" name="37 Cerrar llave"/>
          <p:cNvSpPr/>
          <p:nvPr/>
        </p:nvSpPr>
        <p:spPr>
          <a:xfrm rot="5400000">
            <a:off x="3821901" y="2750339"/>
            <a:ext cx="428628" cy="1785950"/>
          </a:xfrm>
          <a:prstGeom prst="rightBrace">
            <a:avLst>
              <a:gd name="adj1" fmla="val 8333"/>
              <a:gd name="adj2" fmla="val 4939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39" name="38 CuadroTexto"/>
          <p:cNvSpPr txBox="1"/>
          <p:nvPr/>
        </p:nvSpPr>
        <p:spPr>
          <a:xfrm>
            <a:off x="3929058" y="400050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/>
              <a:t>h</a:t>
            </a:r>
          </a:p>
        </p:txBody>
      </p:sp>
      <p:sp>
        <p:nvSpPr>
          <p:cNvPr id="40" name="39 CuadroTexto"/>
          <p:cNvSpPr txBox="1"/>
          <p:nvPr/>
        </p:nvSpPr>
        <p:spPr>
          <a:xfrm>
            <a:off x="2928926" y="578645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 smtClean="0"/>
              <a:t>a</a:t>
            </a:r>
            <a:endParaRPr lang="es-ES_tradnl" i="1" dirty="0"/>
          </a:p>
        </p:txBody>
      </p:sp>
      <p:sp>
        <p:nvSpPr>
          <p:cNvPr id="41" name="40 CuadroTexto"/>
          <p:cNvSpPr txBox="1"/>
          <p:nvPr/>
        </p:nvSpPr>
        <p:spPr>
          <a:xfrm>
            <a:off x="4643438" y="5786454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 smtClean="0"/>
              <a:t>a+h</a:t>
            </a:r>
            <a:endParaRPr lang="es-ES_tradnl" i="1" dirty="0"/>
          </a:p>
        </p:txBody>
      </p:sp>
      <p:sp>
        <p:nvSpPr>
          <p:cNvPr id="42" name="41 CuadroTexto"/>
          <p:cNvSpPr txBox="1"/>
          <p:nvPr/>
        </p:nvSpPr>
        <p:spPr>
          <a:xfrm>
            <a:off x="714348" y="52863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0</a:t>
            </a:r>
            <a:endParaRPr lang="es-ES_tradnl" dirty="0"/>
          </a:p>
        </p:txBody>
      </p:sp>
      <p:sp>
        <p:nvSpPr>
          <p:cNvPr id="43" name="42 CuadroTexto"/>
          <p:cNvSpPr txBox="1"/>
          <p:nvPr/>
        </p:nvSpPr>
        <p:spPr>
          <a:xfrm>
            <a:off x="2857488" y="300037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 smtClean="0"/>
              <a:t>P</a:t>
            </a:r>
            <a:endParaRPr lang="es-ES_tradnl" i="1" dirty="0"/>
          </a:p>
        </p:txBody>
      </p:sp>
      <p:sp>
        <p:nvSpPr>
          <p:cNvPr id="44" name="43 CuadroTexto"/>
          <p:cNvSpPr txBox="1"/>
          <p:nvPr/>
        </p:nvSpPr>
        <p:spPr>
          <a:xfrm>
            <a:off x="357158" y="642918"/>
            <a:ext cx="5353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Interpretación Geométrica de la Derivada</a:t>
            </a:r>
            <a:endParaRPr lang="es-ES_tradnl" sz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28 Flecha abajo"/>
          <p:cNvSpPr/>
          <p:nvPr/>
        </p:nvSpPr>
        <p:spPr>
          <a:xfrm>
            <a:off x="3500430" y="1142984"/>
            <a:ext cx="785818" cy="1928826"/>
          </a:xfrm>
          <a:prstGeom prst="downArrow">
            <a:avLst/>
          </a:prstGeom>
          <a:solidFill>
            <a:schemeClr val="accent1">
              <a:alpha val="68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 smtClean="0"/>
              <a:t>P</a:t>
            </a:r>
          </a:p>
          <a:p>
            <a:pPr algn="ctr"/>
            <a:r>
              <a:rPr lang="es-ES_tradnl" sz="1200" dirty="0" smtClean="0"/>
              <a:t>E</a:t>
            </a:r>
          </a:p>
          <a:p>
            <a:pPr algn="ctr"/>
            <a:r>
              <a:rPr lang="es-ES_tradnl" sz="1200" dirty="0" smtClean="0"/>
              <a:t>N</a:t>
            </a:r>
          </a:p>
          <a:p>
            <a:pPr algn="ctr"/>
            <a:r>
              <a:rPr lang="es-ES_tradnl" sz="1200" dirty="0" smtClean="0"/>
              <a:t>D</a:t>
            </a:r>
          </a:p>
          <a:p>
            <a:pPr algn="ctr"/>
            <a:r>
              <a:rPr lang="es-ES_tradnl" sz="1200" dirty="0" smtClean="0"/>
              <a:t>I</a:t>
            </a:r>
          </a:p>
          <a:p>
            <a:pPr algn="ctr"/>
            <a:r>
              <a:rPr lang="es-ES_tradnl" sz="1200" dirty="0" smtClean="0"/>
              <a:t>E</a:t>
            </a:r>
          </a:p>
          <a:p>
            <a:pPr algn="ctr"/>
            <a:r>
              <a:rPr lang="es-ES_tradnl" sz="1200" dirty="0" smtClean="0"/>
              <a:t>N</a:t>
            </a:r>
          </a:p>
          <a:p>
            <a:pPr algn="ctr"/>
            <a:r>
              <a:rPr lang="es-ES_tradnl" sz="1200" dirty="0" smtClean="0"/>
              <a:t>T</a:t>
            </a:r>
          </a:p>
          <a:p>
            <a:pPr algn="ctr"/>
            <a:r>
              <a:rPr lang="es-ES_tradnl" sz="1200" dirty="0"/>
              <a:t>e</a:t>
            </a:r>
          </a:p>
        </p:txBody>
      </p:sp>
      <p:sp>
        <p:nvSpPr>
          <p:cNvPr id="45" name="44 CuadroTexto"/>
          <p:cNvSpPr txBox="1"/>
          <p:nvPr/>
        </p:nvSpPr>
        <p:spPr>
          <a:xfrm>
            <a:off x="6715140" y="1428736"/>
            <a:ext cx="2233625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dirty="0" smtClean="0"/>
              <a:t>Solo nos resta repetir</a:t>
            </a:r>
          </a:p>
          <a:p>
            <a:r>
              <a:rPr lang="es-ES_tradnl" sz="1400" dirty="0" smtClean="0"/>
              <a:t>Nuestra formula para</a:t>
            </a:r>
          </a:p>
          <a:p>
            <a:r>
              <a:rPr lang="es-ES_tradnl" sz="1400" dirty="0" smtClean="0"/>
              <a:t>Calcular la pendiente</a:t>
            </a:r>
          </a:p>
          <a:p>
            <a:r>
              <a:rPr lang="es-ES_tradnl" sz="1400" dirty="0" smtClean="0"/>
              <a:t>Solo que utilizaremos</a:t>
            </a:r>
          </a:p>
          <a:p>
            <a:r>
              <a:rPr lang="es-ES_tradnl" sz="1400" dirty="0" smtClean="0"/>
              <a:t>Los nombres originales </a:t>
            </a:r>
          </a:p>
          <a:p>
            <a:r>
              <a:rPr lang="es-ES_tradnl" sz="1400" dirty="0" smtClean="0"/>
              <a:t>De los catetos en reemplazo</a:t>
            </a:r>
          </a:p>
          <a:p>
            <a:r>
              <a:rPr lang="es-ES_tradnl" sz="1400" dirty="0" smtClean="0"/>
              <a:t>De </a:t>
            </a:r>
            <a:r>
              <a:rPr lang="es-ES_tradnl" sz="1400" i="1" dirty="0" smtClean="0"/>
              <a:t>a,b</a:t>
            </a:r>
            <a:r>
              <a:rPr lang="es-ES_tradnl" sz="1400" i="1" dirty="0" smtClean="0"/>
              <a:t> y c</a:t>
            </a:r>
            <a:r>
              <a:rPr lang="es-ES_tradnl" sz="1400" dirty="0" smtClean="0"/>
              <a:t>.</a:t>
            </a:r>
          </a:p>
        </p:txBody>
      </p:sp>
      <p:sp>
        <p:nvSpPr>
          <p:cNvPr id="46" name="45 CuadroTexto"/>
          <p:cNvSpPr txBox="1"/>
          <p:nvPr/>
        </p:nvSpPr>
        <p:spPr>
          <a:xfrm>
            <a:off x="142844" y="2143116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357166"/>
            <a:ext cx="9144000" cy="1588"/>
          </a:xfrm>
          <a:prstGeom prst="line">
            <a:avLst/>
          </a:prstGeom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0" y="6429396"/>
            <a:ext cx="9144000" cy="1588"/>
          </a:xfrm>
          <a:prstGeom prst="line">
            <a:avLst/>
          </a:prstGeom>
          <a:ln w="152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rot="5400000" flipH="1" flipV="1">
            <a:off x="-1143040" y="3786190"/>
            <a:ext cx="4429156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642910" y="5715016"/>
            <a:ext cx="678661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Forma libre"/>
          <p:cNvSpPr/>
          <p:nvPr/>
        </p:nvSpPr>
        <p:spPr>
          <a:xfrm>
            <a:off x="587829" y="2612572"/>
            <a:ext cx="5216071" cy="3414485"/>
          </a:xfrm>
          <a:custGeom>
            <a:avLst/>
            <a:gdLst>
              <a:gd name="connsiteX0" fmla="*/ 0 w 5216071"/>
              <a:gd name="connsiteY0" fmla="*/ 2917371 h 3414485"/>
              <a:gd name="connsiteX1" fmla="*/ 348342 w 5216071"/>
              <a:gd name="connsiteY1" fmla="*/ 3352799 h 3414485"/>
              <a:gd name="connsiteX2" fmla="*/ 794657 w 5216071"/>
              <a:gd name="connsiteY2" fmla="*/ 3287485 h 3414485"/>
              <a:gd name="connsiteX3" fmla="*/ 1262742 w 5216071"/>
              <a:gd name="connsiteY3" fmla="*/ 2754085 h 3414485"/>
              <a:gd name="connsiteX4" fmla="*/ 1774371 w 5216071"/>
              <a:gd name="connsiteY4" fmla="*/ 1894114 h 3414485"/>
              <a:gd name="connsiteX5" fmla="*/ 2307771 w 5216071"/>
              <a:gd name="connsiteY5" fmla="*/ 1012371 h 3414485"/>
              <a:gd name="connsiteX6" fmla="*/ 2743200 w 5216071"/>
              <a:gd name="connsiteY6" fmla="*/ 544285 h 3414485"/>
              <a:gd name="connsiteX7" fmla="*/ 3167742 w 5216071"/>
              <a:gd name="connsiteY7" fmla="*/ 304799 h 3414485"/>
              <a:gd name="connsiteX8" fmla="*/ 3603171 w 5216071"/>
              <a:gd name="connsiteY8" fmla="*/ 152399 h 3414485"/>
              <a:gd name="connsiteX9" fmla="*/ 4354285 w 5216071"/>
              <a:gd name="connsiteY9" fmla="*/ 21771 h 3414485"/>
              <a:gd name="connsiteX10" fmla="*/ 5094514 w 5216071"/>
              <a:gd name="connsiteY10" fmla="*/ 21771 h 3414485"/>
              <a:gd name="connsiteX11" fmla="*/ 5083628 w 5216071"/>
              <a:gd name="connsiteY11" fmla="*/ 10885 h 3414485"/>
              <a:gd name="connsiteX12" fmla="*/ 5083628 w 5216071"/>
              <a:gd name="connsiteY12" fmla="*/ 10885 h 341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16071" h="3414485">
                <a:moveTo>
                  <a:pt x="0" y="2917371"/>
                </a:moveTo>
                <a:cubicBezTo>
                  <a:pt x="107949" y="3104242"/>
                  <a:pt x="215899" y="3291113"/>
                  <a:pt x="348342" y="3352799"/>
                </a:cubicBezTo>
                <a:cubicBezTo>
                  <a:pt x="480785" y="3414485"/>
                  <a:pt x="642257" y="3387271"/>
                  <a:pt x="794657" y="3287485"/>
                </a:cubicBezTo>
                <a:cubicBezTo>
                  <a:pt x="947057" y="3187699"/>
                  <a:pt x="1099456" y="2986313"/>
                  <a:pt x="1262742" y="2754085"/>
                </a:cubicBezTo>
                <a:cubicBezTo>
                  <a:pt x="1426028" y="2521857"/>
                  <a:pt x="1600200" y="2184400"/>
                  <a:pt x="1774371" y="1894114"/>
                </a:cubicBezTo>
                <a:cubicBezTo>
                  <a:pt x="1948542" y="1603828"/>
                  <a:pt x="2146300" y="1237343"/>
                  <a:pt x="2307771" y="1012371"/>
                </a:cubicBezTo>
                <a:cubicBezTo>
                  <a:pt x="2469243" y="787400"/>
                  <a:pt x="2599872" y="662214"/>
                  <a:pt x="2743200" y="544285"/>
                </a:cubicBezTo>
                <a:cubicBezTo>
                  <a:pt x="2886529" y="426356"/>
                  <a:pt x="3024413" y="370113"/>
                  <a:pt x="3167742" y="304799"/>
                </a:cubicBezTo>
                <a:cubicBezTo>
                  <a:pt x="3311071" y="239485"/>
                  <a:pt x="3405414" y="199570"/>
                  <a:pt x="3603171" y="152399"/>
                </a:cubicBezTo>
                <a:cubicBezTo>
                  <a:pt x="3800928" y="105228"/>
                  <a:pt x="4105728" y="43542"/>
                  <a:pt x="4354285" y="21771"/>
                </a:cubicBezTo>
                <a:cubicBezTo>
                  <a:pt x="4602842" y="0"/>
                  <a:pt x="4972957" y="23585"/>
                  <a:pt x="5094514" y="21771"/>
                </a:cubicBezTo>
                <a:cubicBezTo>
                  <a:pt x="5216071" y="19957"/>
                  <a:pt x="5083628" y="10885"/>
                  <a:pt x="5083628" y="10885"/>
                </a:cubicBezTo>
                <a:lnTo>
                  <a:pt x="5083628" y="10885"/>
                </a:lnTo>
              </a:path>
            </a:pathLst>
          </a:cu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cxnSp>
        <p:nvCxnSpPr>
          <p:cNvPr id="24" name="23 Conector recto"/>
          <p:cNvCxnSpPr/>
          <p:nvPr/>
        </p:nvCxnSpPr>
        <p:spPr>
          <a:xfrm rot="5400000">
            <a:off x="1893869" y="4606933"/>
            <a:ext cx="2357454" cy="1588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>
            <a:stCxn id="22" idx="9"/>
          </p:cNvCxnSpPr>
          <p:nvPr/>
        </p:nvCxnSpPr>
        <p:spPr>
          <a:xfrm flipH="1">
            <a:off x="4929190" y="2634343"/>
            <a:ext cx="12926" cy="3080673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3071802" y="3429000"/>
            <a:ext cx="1857388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>
            <a:endCxn id="22" idx="9"/>
          </p:cNvCxnSpPr>
          <p:nvPr/>
        </p:nvCxnSpPr>
        <p:spPr>
          <a:xfrm flipV="1">
            <a:off x="3071802" y="2634343"/>
            <a:ext cx="1870314" cy="794657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rot="5400000" flipH="1" flipV="1">
            <a:off x="1535885" y="1464455"/>
            <a:ext cx="3500462" cy="342902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7072330" y="5786454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 smtClean="0"/>
              <a:t>x</a:t>
            </a:r>
            <a:endParaRPr lang="es-ES_tradnl" i="1" dirty="0"/>
          </a:p>
        </p:txBody>
      </p:sp>
      <p:sp>
        <p:nvSpPr>
          <p:cNvPr id="34" name="33 CuadroTexto"/>
          <p:cNvSpPr txBox="1"/>
          <p:nvPr/>
        </p:nvSpPr>
        <p:spPr>
          <a:xfrm>
            <a:off x="642910" y="135729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/>
              <a:t>y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5786446" y="2285992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 smtClean="0"/>
              <a:t>Y=f(x)</a:t>
            </a:r>
            <a:endParaRPr lang="es-ES_tradnl" i="1" dirty="0"/>
          </a:p>
        </p:txBody>
      </p:sp>
      <p:sp>
        <p:nvSpPr>
          <p:cNvPr id="36" name="35 Cerrar llave"/>
          <p:cNvSpPr/>
          <p:nvPr/>
        </p:nvSpPr>
        <p:spPr>
          <a:xfrm>
            <a:off x="5000628" y="2643182"/>
            <a:ext cx="357190" cy="714380"/>
          </a:xfrm>
          <a:prstGeom prst="rightBrace">
            <a:avLst>
              <a:gd name="adj1" fmla="val 8333"/>
              <a:gd name="adj2" fmla="val 4847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37" name="36 CuadroTexto"/>
          <p:cNvSpPr txBox="1"/>
          <p:nvPr/>
        </p:nvSpPr>
        <p:spPr>
          <a:xfrm>
            <a:off x="5429256" y="2786058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/>
              <a:t>f</a:t>
            </a:r>
            <a:r>
              <a:rPr lang="es-ES_tradnl" i="1" dirty="0" smtClean="0"/>
              <a:t>(</a:t>
            </a:r>
            <a:r>
              <a:rPr lang="es-ES_tradnl" i="1" dirty="0" smtClean="0"/>
              <a:t>a+h</a:t>
            </a:r>
            <a:r>
              <a:rPr lang="es-ES_tradnl" i="1" dirty="0" smtClean="0"/>
              <a:t>)-f(a)</a:t>
            </a:r>
            <a:endParaRPr lang="es-ES_tradnl" i="1" dirty="0"/>
          </a:p>
        </p:txBody>
      </p:sp>
      <p:sp>
        <p:nvSpPr>
          <p:cNvPr id="38" name="37 Cerrar llave"/>
          <p:cNvSpPr/>
          <p:nvPr/>
        </p:nvSpPr>
        <p:spPr>
          <a:xfrm rot="5400000">
            <a:off x="3821901" y="2750339"/>
            <a:ext cx="428628" cy="1785950"/>
          </a:xfrm>
          <a:prstGeom prst="rightBrace">
            <a:avLst>
              <a:gd name="adj1" fmla="val 8333"/>
              <a:gd name="adj2" fmla="val 4939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39" name="38 CuadroTexto"/>
          <p:cNvSpPr txBox="1"/>
          <p:nvPr/>
        </p:nvSpPr>
        <p:spPr>
          <a:xfrm>
            <a:off x="3929058" y="400050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/>
              <a:t>h</a:t>
            </a:r>
          </a:p>
        </p:txBody>
      </p:sp>
      <p:sp>
        <p:nvSpPr>
          <p:cNvPr id="40" name="39 CuadroTexto"/>
          <p:cNvSpPr txBox="1"/>
          <p:nvPr/>
        </p:nvSpPr>
        <p:spPr>
          <a:xfrm>
            <a:off x="2928926" y="578645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 smtClean="0"/>
              <a:t>a</a:t>
            </a:r>
            <a:endParaRPr lang="es-ES_tradnl" i="1" dirty="0"/>
          </a:p>
        </p:txBody>
      </p:sp>
      <p:sp>
        <p:nvSpPr>
          <p:cNvPr id="41" name="40 CuadroTexto"/>
          <p:cNvSpPr txBox="1"/>
          <p:nvPr/>
        </p:nvSpPr>
        <p:spPr>
          <a:xfrm>
            <a:off x="4643438" y="5786454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 smtClean="0"/>
              <a:t>a+h</a:t>
            </a:r>
            <a:endParaRPr lang="es-ES_tradnl" i="1" dirty="0"/>
          </a:p>
        </p:txBody>
      </p:sp>
      <p:sp>
        <p:nvSpPr>
          <p:cNvPr id="42" name="41 CuadroTexto"/>
          <p:cNvSpPr txBox="1"/>
          <p:nvPr/>
        </p:nvSpPr>
        <p:spPr>
          <a:xfrm>
            <a:off x="714348" y="52863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0</a:t>
            </a:r>
            <a:endParaRPr lang="es-ES_tradnl" dirty="0"/>
          </a:p>
        </p:txBody>
      </p:sp>
      <p:sp>
        <p:nvSpPr>
          <p:cNvPr id="43" name="42 CuadroTexto"/>
          <p:cNvSpPr txBox="1"/>
          <p:nvPr/>
        </p:nvSpPr>
        <p:spPr>
          <a:xfrm>
            <a:off x="2857488" y="300037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 smtClean="0"/>
              <a:t>P</a:t>
            </a:r>
            <a:endParaRPr lang="es-ES_tradnl" i="1" dirty="0"/>
          </a:p>
        </p:txBody>
      </p:sp>
      <p:sp>
        <p:nvSpPr>
          <p:cNvPr id="44" name="43 CuadroTexto"/>
          <p:cNvSpPr txBox="1"/>
          <p:nvPr/>
        </p:nvSpPr>
        <p:spPr>
          <a:xfrm>
            <a:off x="357158" y="642918"/>
            <a:ext cx="3107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Calculo de la pendiente</a:t>
            </a:r>
            <a:endParaRPr lang="es-ES_tradnl" sz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28 Flecha abajo"/>
          <p:cNvSpPr/>
          <p:nvPr/>
        </p:nvSpPr>
        <p:spPr>
          <a:xfrm>
            <a:off x="3500430" y="1142984"/>
            <a:ext cx="785818" cy="1928826"/>
          </a:xfrm>
          <a:prstGeom prst="downArrow">
            <a:avLst/>
          </a:prstGeom>
          <a:solidFill>
            <a:schemeClr val="accent1">
              <a:alpha val="68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dirty="0"/>
              <a:t>?</a:t>
            </a:r>
            <a:endParaRPr lang="es-ES_tradnl" sz="3200" dirty="0" smtClean="0"/>
          </a:p>
        </p:txBody>
      </p:sp>
      <p:sp>
        <p:nvSpPr>
          <p:cNvPr id="27" name="26 CuadroTexto"/>
          <p:cNvSpPr txBox="1"/>
          <p:nvPr/>
        </p:nvSpPr>
        <p:spPr>
          <a:xfrm>
            <a:off x="6643702" y="2643182"/>
            <a:ext cx="17979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600" i="1" dirty="0" smtClean="0"/>
              <a:t>Pendiente = b/c</a:t>
            </a:r>
          </a:p>
          <a:p>
            <a:endParaRPr lang="es-ES_tradnl" sz="1600" i="1" dirty="0"/>
          </a:p>
          <a:p>
            <a:r>
              <a:rPr lang="es-ES_tradnl" sz="1600" i="1" dirty="0" smtClean="0"/>
              <a:t>Seria en este caso…</a:t>
            </a:r>
          </a:p>
          <a:p>
            <a:endParaRPr lang="es-ES_tradnl" sz="1600" i="1" dirty="0"/>
          </a:p>
          <a:p>
            <a:endParaRPr lang="es-ES_tradnl" sz="1600" i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4143380"/>
            <a:ext cx="2466975" cy="89535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214282" y="2214554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357166"/>
            <a:ext cx="9144000" cy="1588"/>
          </a:xfrm>
          <a:prstGeom prst="line">
            <a:avLst/>
          </a:prstGeom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0" y="6429396"/>
            <a:ext cx="9144000" cy="1588"/>
          </a:xfrm>
          <a:prstGeom prst="line">
            <a:avLst/>
          </a:prstGeom>
          <a:ln w="152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rot="5400000" flipH="1" flipV="1">
            <a:off x="-1143040" y="3786190"/>
            <a:ext cx="4429156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642910" y="5715016"/>
            <a:ext cx="678661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Forma libre"/>
          <p:cNvSpPr/>
          <p:nvPr/>
        </p:nvSpPr>
        <p:spPr>
          <a:xfrm>
            <a:off x="587829" y="2612572"/>
            <a:ext cx="5216071" cy="3414485"/>
          </a:xfrm>
          <a:custGeom>
            <a:avLst/>
            <a:gdLst>
              <a:gd name="connsiteX0" fmla="*/ 0 w 5216071"/>
              <a:gd name="connsiteY0" fmla="*/ 2917371 h 3414485"/>
              <a:gd name="connsiteX1" fmla="*/ 348342 w 5216071"/>
              <a:gd name="connsiteY1" fmla="*/ 3352799 h 3414485"/>
              <a:gd name="connsiteX2" fmla="*/ 794657 w 5216071"/>
              <a:gd name="connsiteY2" fmla="*/ 3287485 h 3414485"/>
              <a:gd name="connsiteX3" fmla="*/ 1262742 w 5216071"/>
              <a:gd name="connsiteY3" fmla="*/ 2754085 h 3414485"/>
              <a:gd name="connsiteX4" fmla="*/ 1774371 w 5216071"/>
              <a:gd name="connsiteY4" fmla="*/ 1894114 h 3414485"/>
              <a:gd name="connsiteX5" fmla="*/ 2307771 w 5216071"/>
              <a:gd name="connsiteY5" fmla="*/ 1012371 h 3414485"/>
              <a:gd name="connsiteX6" fmla="*/ 2743200 w 5216071"/>
              <a:gd name="connsiteY6" fmla="*/ 544285 h 3414485"/>
              <a:gd name="connsiteX7" fmla="*/ 3167742 w 5216071"/>
              <a:gd name="connsiteY7" fmla="*/ 304799 h 3414485"/>
              <a:gd name="connsiteX8" fmla="*/ 3603171 w 5216071"/>
              <a:gd name="connsiteY8" fmla="*/ 152399 h 3414485"/>
              <a:gd name="connsiteX9" fmla="*/ 4354285 w 5216071"/>
              <a:gd name="connsiteY9" fmla="*/ 21771 h 3414485"/>
              <a:gd name="connsiteX10" fmla="*/ 5094514 w 5216071"/>
              <a:gd name="connsiteY10" fmla="*/ 21771 h 3414485"/>
              <a:gd name="connsiteX11" fmla="*/ 5083628 w 5216071"/>
              <a:gd name="connsiteY11" fmla="*/ 10885 h 3414485"/>
              <a:gd name="connsiteX12" fmla="*/ 5083628 w 5216071"/>
              <a:gd name="connsiteY12" fmla="*/ 10885 h 341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16071" h="3414485">
                <a:moveTo>
                  <a:pt x="0" y="2917371"/>
                </a:moveTo>
                <a:cubicBezTo>
                  <a:pt x="107949" y="3104242"/>
                  <a:pt x="215899" y="3291113"/>
                  <a:pt x="348342" y="3352799"/>
                </a:cubicBezTo>
                <a:cubicBezTo>
                  <a:pt x="480785" y="3414485"/>
                  <a:pt x="642257" y="3387271"/>
                  <a:pt x="794657" y="3287485"/>
                </a:cubicBezTo>
                <a:cubicBezTo>
                  <a:pt x="947057" y="3187699"/>
                  <a:pt x="1099456" y="2986313"/>
                  <a:pt x="1262742" y="2754085"/>
                </a:cubicBezTo>
                <a:cubicBezTo>
                  <a:pt x="1426028" y="2521857"/>
                  <a:pt x="1600200" y="2184400"/>
                  <a:pt x="1774371" y="1894114"/>
                </a:cubicBezTo>
                <a:cubicBezTo>
                  <a:pt x="1948542" y="1603828"/>
                  <a:pt x="2146300" y="1237343"/>
                  <a:pt x="2307771" y="1012371"/>
                </a:cubicBezTo>
                <a:cubicBezTo>
                  <a:pt x="2469243" y="787400"/>
                  <a:pt x="2599872" y="662214"/>
                  <a:pt x="2743200" y="544285"/>
                </a:cubicBezTo>
                <a:cubicBezTo>
                  <a:pt x="2886529" y="426356"/>
                  <a:pt x="3024413" y="370113"/>
                  <a:pt x="3167742" y="304799"/>
                </a:cubicBezTo>
                <a:cubicBezTo>
                  <a:pt x="3311071" y="239485"/>
                  <a:pt x="3405414" y="199570"/>
                  <a:pt x="3603171" y="152399"/>
                </a:cubicBezTo>
                <a:cubicBezTo>
                  <a:pt x="3800928" y="105228"/>
                  <a:pt x="4105728" y="43542"/>
                  <a:pt x="4354285" y="21771"/>
                </a:cubicBezTo>
                <a:cubicBezTo>
                  <a:pt x="4602842" y="0"/>
                  <a:pt x="4972957" y="23585"/>
                  <a:pt x="5094514" y="21771"/>
                </a:cubicBezTo>
                <a:cubicBezTo>
                  <a:pt x="5216071" y="19957"/>
                  <a:pt x="5083628" y="10885"/>
                  <a:pt x="5083628" y="10885"/>
                </a:cubicBezTo>
                <a:lnTo>
                  <a:pt x="5083628" y="10885"/>
                </a:lnTo>
              </a:path>
            </a:pathLst>
          </a:cu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cxnSp>
        <p:nvCxnSpPr>
          <p:cNvPr id="24" name="23 Conector recto"/>
          <p:cNvCxnSpPr/>
          <p:nvPr/>
        </p:nvCxnSpPr>
        <p:spPr>
          <a:xfrm rot="5400000">
            <a:off x="1893869" y="4606933"/>
            <a:ext cx="2357454" cy="1588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>
            <a:stCxn id="22" idx="9"/>
          </p:cNvCxnSpPr>
          <p:nvPr/>
        </p:nvCxnSpPr>
        <p:spPr>
          <a:xfrm flipH="1">
            <a:off x="4929190" y="2634343"/>
            <a:ext cx="12926" cy="3080673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3071802" y="3429000"/>
            <a:ext cx="1857388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>
            <a:endCxn id="22" idx="9"/>
          </p:cNvCxnSpPr>
          <p:nvPr/>
        </p:nvCxnSpPr>
        <p:spPr>
          <a:xfrm flipV="1">
            <a:off x="3071802" y="2634343"/>
            <a:ext cx="1870314" cy="794657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rot="5400000" flipH="1" flipV="1">
            <a:off x="1535885" y="1464455"/>
            <a:ext cx="3500462" cy="342902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7072330" y="5786454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 smtClean="0"/>
              <a:t>x</a:t>
            </a:r>
            <a:endParaRPr lang="es-ES_tradnl" i="1" dirty="0"/>
          </a:p>
        </p:txBody>
      </p:sp>
      <p:sp>
        <p:nvSpPr>
          <p:cNvPr id="34" name="33 CuadroTexto"/>
          <p:cNvSpPr txBox="1"/>
          <p:nvPr/>
        </p:nvSpPr>
        <p:spPr>
          <a:xfrm>
            <a:off x="642910" y="135729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/>
              <a:t>y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5786446" y="2285992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 smtClean="0"/>
              <a:t>Y=f(x)</a:t>
            </a:r>
            <a:endParaRPr lang="es-ES_tradnl" i="1" dirty="0"/>
          </a:p>
        </p:txBody>
      </p:sp>
      <p:sp>
        <p:nvSpPr>
          <p:cNvPr id="36" name="35 Cerrar llave"/>
          <p:cNvSpPr/>
          <p:nvPr/>
        </p:nvSpPr>
        <p:spPr>
          <a:xfrm>
            <a:off x="5000628" y="2643182"/>
            <a:ext cx="357190" cy="714380"/>
          </a:xfrm>
          <a:prstGeom prst="rightBrace">
            <a:avLst>
              <a:gd name="adj1" fmla="val 8333"/>
              <a:gd name="adj2" fmla="val 4847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37" name="36 CuadroTexto"/>
          <p:cNvSpPr txBox="1"/>
          <p:nvPr/>
        </p:nvSpPr>
        <p:spPr>
          <a:xfrm>
            <a:off x="5429256" y="2786058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/>
              <a:t>f</a:t>
            </a:r>
            <a:r>
              <a:rPr lang="es-ES_tradnl" i="1" dirty="0" smtClean="0"/>
              <a:t>(</a:t>
            </a:r>
            <a:r>
              <a:rPr lang="es-ES_tradnl" i="1" dirty="0" smtClean="0"/>
              <a:t>a+h</a:t>
            </a:r>
            <a:r>
              <a:rPr lang="es-ES_tradnl" i="1" dirty="0" smtClean="0"/>
              <a:t>)-f(a)</a:t>
            </a:r>
            <a:endParaRPr lang="es-ES_tradnl" i="1" dirty="0"/>
          </a:p>
        </p:txBody>
      </p:sp>
      <p:sp>
        <p:nvSpPr>
          <p:cNvPr id="38" name="37 Cerrar llave"/>
          <p:cNvSpPr/>
          <p:nvPr/>
        </p:nvSpPr>
        <p:spPr>
          <a:xfrm rot="5400000">
            <a:off x="3821901" y="2750339"/>
            <a:ext cx="428628" cy="1785950"/>
          </a:xfrm>
          <a:prstGeom prst="rightBrace">
            <a:avLst>
              <a:gd name="adj1" fmla="val 8333"/>
              <a:gd name="adj2" fmla="val 4939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39" name="38 CuadroTexto"/>
          <p:cNvSpPr txBox="1"/>
          <p:nvPr/>
        </p:nvSpPr>
        <p:spPr>
          <a:xfrm>
            <a:off x="3929058" y="400050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/>
              <a:t>h</a:t>
            </a:r>
          </a:p>
        </p:txBody>
      </p:sp>
      <p:sp>
        <p:nvSpPr>
          <p:cNvPr id="40" name="39 CuadroTexto"/>
          <p:cNvSpPr txBox="1"/>
          <p:nvPr/>
        </p:nvSpPr>
        <p:spPr>
          <a:xfrm>
            <a:off x="2928926" y="578645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 smtClean="0"/>
              <a:t>a</a:t>
            </a:r>
            <a:endParaRPr lang="es-ES_tradnl" i="1" dirty="0"/>
          </a:p>
        </p:txBody>
      </p:sp>
      <p:sp>
        <p:nvSpPr>
          <p:cNvPr id="41" name="40 CuadroTexto"/>
          <p:cNvSpPr txBox="1"/>
          <p:nvPr/>
        </p:nvSpPr>
        <p:spPr>
          <a:xfrm>
            <a:off x="4643438" y="5786454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 smtClean="0"/>
              <a:t>a+h</a:t>
            </a:r>
            <a:endParaRPr lang="es-ES_tradnl" i="1" dirty="0"/>
          </a:p>
        </p:txBody>
      </p:sp>
      <p:sp>
        <p:nvSpPr>
          <p:cNvPr id="42" name="41 CuadroTexto"/>
          <p:cNvSpPr txBox="1"/>
          <p:nvPr/>
        </p:nvSpPr>
        <p:spPr>
          <a:xfrm>
            <a:off x="714348" y="52863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0</a:t>
            </a:r>
            <a:endParaRPr lang="es-ES_tradnl" dirty="0"/>
          </a:p>
        </p:txBody>
      </p:sp>
      <p:sp>
        <p:nvSpPr>
          <p:cNvPr id="43" name="42 CuadroTexto"/>
          <p:cNvSpPr txBox="1"/>
          <p:nvPr/>
        </p:nvSpPr>
        <p:spPr>
          <a:xfrm>
            <a:off x="2857488" y="300037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 smtClean="0"/>
              <a:t>P</a:t>
            </a:r>
            <a:endParaRPr lang="es-ES_tradnl" i="1" dirty="0"/>
          </a:p>
        </p:txBody>
      </p:sp>
      <p:sp>
        <p:nvSpPr>
          <p:cNvPr id="44" name="43 CuadroTexto"/>
          <p:cNvSpPr txBox="1"/>
          <p:nvPr/>
        </p:nvSpPr>
        <p:spPr>
          <a:xfrm>
            <a:off x="357158" y="642918"/>
            <a:ext cx="5353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Interpretación Geométrica de la Derivada</a:t>
            </a:r>
            <a:endParaRPr lang="es-ES_tradnl" sz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4786322"/>
            <a:ext cx="2466975" cy="89535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6643702" y="928670"/>
            <a:ext cx="2030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dirty="0" smtClean="0"/>
              <a:t>La recta tangente a </a:t>
            </a:r>
            <a:r>
              <a:rPr lang="es-ES_tradnl" sz="1400" i="1" dirty="0" smtClean="0"/>
              <a:t>y=f(x)</a:t>
            </a:r>
            <a:endParaRPr lang="es-ES_tradnl" sz="1400" dirty="0" smtClean="0"/>
          </a:p>
          <a:p>
            <a:r>
              <a:rPr lang="es-ES_tradnl" sz="1400" dirty="0" smtClean="0"/>
              <a:t>, en el punto </a:t>
            </a:r>
            <a:r>
              <a:rPr lang="es-ES_tradnl" sz="1400" i="1" dirty="0" smtClean="0"/>
              <a:t>(a, f(a))</a:t>
            </a:r>
          </a:p>
        </p:txBody>
      </p:sp>
      <p:sp>
        <p:nvSpPr>
          <p:cNvPr id="46" name="45 CuadroTexto"/>
          <p:cNvSpPr txBox="1"/>
          <p:nvPr/>
        </p:nvSpPr>
        <p:spPr>
          <a:xfrm>
            <a:off x="6786578" y="1857364"/>
            <a:ext cx="1911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dirty="0" smtClean="0"/>
              <a:t>Es la recta que pasa por</a:t>
            </a:r>
          </a:p>
          <a:p>
            <a:r>
              <a:rPr lang="es-ES_tradnl" sz="1400" i="1" dirty="0" smtClean="0"/>
              <a:t>(a, f)a))</a:t>
            </a:r>
            <a:endParaRPr lang="es-ES_tradnl" sz="1400" i="1" dirty="0"/>
          </a:p>
        </p:txBody>
      </p:sp>
      <p:sp>
        <p:nvSpPr>
          <p:cNvPr id="47" name="46 CuadroTexto"/>
          <p:cNvSpPr txBox="1"/>
          <p:nvPr/>
        </p:nvSpPr>
        <p:spPr>
          <a:xfrm>
            <a:off x="7000892" y="3000372"/>
            <a:ext cx="191764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dirty="0" smtClean="0"/>
              <a:t>Cuya pendiente es igual</a:t>
            </a:r>
          </a:p>
          <a:p>
            <a:r>
              <a:rPr lang="es-ES_tradnl" sz="1400" dirty="0" smtClean="0"/>
              <a:t>A </a:t>
            </a:r>
            <a:r>
              <a:rPr lang="es-ES_tradnl" sz="1400" i="1" dirty="0" smtClean="0"/>
              <a:t>f’ (a), </a:t>
            </a:r>
            <a:r>
              <a:rPr lang="es-ES_tradnl" sz="1400" dirty="0" smtClean="0"/>
              <a:t>que es la</a:t>
            </a:r>
          </a:p>
          <a:p>
            <a:r>
              <a:rPr lang="es-ES_tradnl" sz="1400" dirty="0" smtClean="0"/>
              <a:t>Derivada en el punto </a:t>
            </a:r>
            <a:r>
              <a:rPr lang="es-ES_tradnl" sz="1400" i="1" dirty="0" smtClean="0"/>
              <a:t>a</a:t>
            </a:r>
            <a:r>
              <a:rPr lang="es-ES_tradnl" sz="1400" dirty="0" smtClean="0"/>
              <a:t>.</a:t>
            </a:r>
            <a:r>
              <a:rPr lang="es-ES_tradnl" sz="1400" i="1" dirty="0" smtClean="0"/>
              <a:t> </a:t>
            </a:r>
            <a:endParaRPr lang="es-ES_tradnl" sz="1400" dirty="0"/>
          </a:p>
        </p:txBody>
      </p:sp>
      <p:cxnSp>
        <p:nvCxnSpPr>
          <p:cNvPr id="49" name="48 Conector recto"/>
          <p:cNvCxnSpPr/>
          <p:nvPr/>
        </p:nvCxnSpPr>
        <p:spPr>
          <a:xfrm rot="10800000">
            <a:off x="1071538" y="3429000"/>
            <a:ext cx="2000264" cy="158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CuadroTexto"/>
          <p:cNvSpPr txBox="1"/>
          <p:nvPr/>
        </p:nvSpPr>
        <p:spPr>
          <a:xfrm>
            <a:off x="428596" y="3214686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i="1" dirty="0" smtClean="0"/>
              <a:t>f(a)</a:t>
            </a:r>
            <a:endParaRPr lang="es-ES_tradnl" i="1" dirty="0"/>
          </a:p>
        </p:txBody>
      </p:sp>
      <p:sp>
        <p:nvSpPr>
          <p:cNvPr id="51" name="50 Flecha abajo"/>
          <p:cNvSpPr/>
          <p:nvPr/>
        </p:nvSpPr>
        <p:spPr>
          <a:xfrm rot="-2520000">
            <a:off x="2120761" y="2136631"/>
            <a:ext cx="928694" cy="1357322"/>
          </a:xfrm>
          <a:prstGeom prst="downArrow">
            <a:avLst/>
          </a:prstGeom>
          <a:solidFill>
            <a:schemeClr val="accent1">
              <a:alpha val="52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52" name="51 CuadroTexto"/>
          <p:cNvSpPr txBox="1"/>
          <p:nvPr/>
        </p:nvSpPr>
        <p:spPr>
          <a:xfrm>
            <a:off x="214282" y="1643050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357166"/>
            <a:ext cx="9144000" cy="1588"/>
          </a:xfrm>
          <a:prstGeom prst="line">
            <a:avLst/>
          </a:prstGeom>
          <a:ln w="635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0" y="6429396"/>
            <a:ext cx="9144000" cy="1588"/>
          </a:xfrm>
          <a:prstGeom prst="line">
            <a:avLst/>
          </a:prstGeom>
          <a:ln w="152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CuadroTexto"/>
          <p:cNvSpPr txBox="1"/>
          <p:nvPr/>
        </p:nvSpPr>
        <p:spPr>
          <a:xfrm>
            <a:off x="2643174" y="785794"/>
            <a:ext cx="4606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¿Cuál es un requisito…?</a:t>
            </a:r>
            <a:endParaRPr lang="es-ES_tradnl" sz="36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Triángulo rectángulo"/>
          <p:cNvSpPr/>
          <p:nvPr/>
        </p:nvSpPr>
        <p:spPr>
          <a:xfrm>
            <a:off x="1928794" y="2928934"/>
            <a:ext cx="2000264" cy="85725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7" name="6 Triángulo rectángulo"/>
          <p:cNvSpPr/>
          <p:nvPr/>
        </p:nvSpPr>
        <p:spPr>
          <a:xfrm>
            <a:off x="1928794" y="4643446"/>
            <a:ext cx="1000132" cy="50006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8" name="7 Triángulo rectángulo"/>
          <p:cNvSpPr/>
          <p:nvPr/>
        </p:nvSpPr>
        <p:spPr>
          <a:xfrm>
            <a:off x="1928794" y="3857628"/>
            <a:ext cx="1357322" cy="71438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9" name="8 Triángulo rectángulo"/>
          <p:cNvSpPr/>
          <p:nvPr/>
        </p:nvSpPr>
        <p:spPr>
          <a:xfrm>
            <a:off x="1928794" y="5357826"/>
            <a:ext cx="714380" cy="35719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786314" y="2071678"/>
            <a:ext cx="362624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dirty="0" smtClean="0"/>
              <a:t>Que el triangulo formado por</a:t>
            </a:r>
          </a:p>
          <a:p>
            <a:r>
              <a:rPr lang="es-ES_tradnl" sz="1400" i="1" dirty="0" smtClean="0"/>
              <a:t>H, f(</a:t>
            </a:r>
            <a:r>
              <a:rPr lang="es-ES_tradnl" sz="1400" i="1" dirty="0" smtClean="0"/>
              <a:t>a+h</a:t>
            </a:r>
            <a:r>
              <a:rPr lang="es-ES_tradnl" sz="1400" i="1" dirty="0" smtClean="0"/>
              <a:t>)-f(a)</a:t>
            </a:r>
            <a:r>
              <a:rPr lang="es-ES_tradnl" sz="1400" dirty="0" smtClean="0"/>
              <a:t> y la recta tangente</a:t>
            </a:r>
          </a:p>
          <a:p>
            <a:r>
              <a:rPr lang="es-ES_tradnl" sz="1400" dirty="0" smtClean="0"/>
              <a:t>se aproximen </a:t>
            </a:r>
            <a:r>
              <a:rPr lang="es-ES_tradnl" sz="1400" i="1" dirty="0" smtClean="0"/>
              <a:t>con suavidad </a:t>
            </a:r>
            <a:r>
              <a:rPr lang="es-ES_tradnl" sz="1400" dirty="0" smtClean="0"/>
              <a:t>al punto</a:t>
            </a:r>
          </a:p>
          <a:p>
            <a:r>
              <a:rPr lang="es-ES_tradnl" sz="1400" i="1" dirty="0"/>
              <a:t>f</a:t>
            </a:r>
            <a:r>
              <a:rPr lang="es-ES_tradnl" sz="1400" i="1" dirty="0" smtClean="0"/>
              <a:t>(a), a</a:t>
            </a:r>
            <a:r>
              <a:rPr lang="es-ES_tradnl" sz="1400" dirty="0" smtClean="0"/>
              <a:t>, esto nos lleva al concepto de limite.</a:t>
            </a:r>
          </a:p>
          <a:p>
            <a:r>
              <a:rPr lang="es-ES_tradnl" sz="1400" dirty="0" smtClean="0"/>
              <a:t>Esta aproximación </a:t>
            </a:r>
            <a:r>
              <a:rPr lang="es-ES_tradnl" sz="1400" i="1" dirty="0" smtClean="0"/>
              <a:t>con suavidad</a:t>
            </a:r>
            <a:r>
              <a:rPr lang="es-ES_tradnl" sz="1400" dirty="0" smtClean="0"/>
              <a:t>, nos indica</a:t>
            </a:r>
          </a:p>
          <a:p>
            <a:r>
              <a:rPr lang="es-ES_tradnl" sz="1400" dirty="0" smtClean="0"/>
              <a:t>Que existe un limite y que esta en el contorno</a:t>
            </a:r>
          </a:p>
          <a:p>
            <a:r>
              <a:rPr lang="es-ES_tradnl" sz="1400" dirty="0" smtClean="0"/>
              <a:t>Del punto </a:t>
            </a:r>
            <a:r>
              <a:rPr lang="es-ES_tradnl" sz="1400" i="1" dirty="0" smtClean="0"/>
              <a:t>f(a), a</a:t>
            </a:r>
            <a:r>
              <a:rPr lang="es-ES_tradnl" sz="1400" i="1" dirty="0" smtClean="0"/>
              <a:t>. </a:t>
            </a:r>
          </a:p>
          <a:p>
            <a:r>
              <a:rPr lang="es-ES_tradnl" sz="1400" dirty="0" smtClean="0"/>
              <a:t>En nuestra próxima presentación describiremos</a:t>
            </a:r>
          </a:p>
          <a:p>
            <a:r>
              <a:rPr lang="es-ES_tradnl" sz="1400" dirty="0" smtClean="0"/>
              <a:t>El concepto de limite.</a:t>
            </a:r>
            <a:endParaRPr lang="es-ES_tradnl" sz="1400" dirty="0"/>
          </a:p>
        </p:txBody>
      </p:sp>
      <p:sp>
        <p:nvSpPr>
          <p:cNvPr id="12" name="11 Flecha abajo"/>
          <p:cNvSpPr/>
          <p:nvPr/>
        </p:nvSpPr>
        <p:spPr>
          <a:xfrm rot="1020000">
            <a:off x="2143108" y="2571744"/>
            <a:ext cx="857256" cy="3071834"/>
          </a:xfrm>
          <a:prstGeom prst="downArrow">
            <a:avLst/>
          </a:prstGeom>
          <a:solidFill>
            <a:schemeClr val="accent6">
              <a:lumMod val="75000"/>
              <a:alpha val="61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3" name="12 CuadroTexto"/>
          <p:cNvSpPr txBox="1"/>
          <p:nvPr/>
        </p:nvSpPr>
        <p:spPr>
          <a:xfrm>
            <a:off x="214282" y="1643050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es-ES_tradnl" sz="8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/>
      <p:bldP spid="1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380</Words>
  <Application>Microsoft Office PowerPoint</Application>
  <PresentationFormat>Presentación en pantalla (4:3)</PresentationFormat>
  <Paragraphs>124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WinuE</dc:creator>
  <cp:lastModifiedBy>WinuE</cp:lastModifiedBy>
  <cp:revision>24</cp:revision>
  <dcterms:created xsi:type="dcterms:W3CDTF">2008-06-19T21:54:31Z</dcterms:created>
  <dcterms:modified xsi:type="dcterms:W3CDTF">2008-06-19T23:46:38Z</dcterms:modified>
</cp:coreProperties>
</file>