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3" r:id="rId4"/>
    <p:sldId id="274" r:id="rId5"/>
    <p:sldId id="295" r:id="rId6"/>
    <p:sldId id="259" r:id="rId7"/>
    <p:sldId id="260" r:id="rId8"/>
    <p:sldId id="261" r:id="rId9"/>
    <p:sldId id="263" r:id="rId10"/>
    <p:sldId id="264" r:id="rId11"/>
    <p:sldId id="267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8" r:id="rId20"/>
    <p:sldId id="289" r:id="rId21"/>
    <p:sldId id="286" r:id="rId22"/>
    <p:sldId id="290" r:id="rId23"/>
    <p:sldId id="291" r:id="rId24"/>
    <p:sldId id="292" r:id="rId25"/>
    <p:sldId id="293" r:id="rId26"/>
    <p:sldId id="270" r:id="rId27"/>
    <p:sldId id="287" r:id="rId28"/>
    <p:sldId id="272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5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2"/>
    <p:restoredTop sz="92494"/>
  </p:normalViewPr>
  <p:slideViewPr>
    <p:cSldViewPr snapToGrid="0" snapToObjects="1">
      <p:cViewPr>
        <p:scale>
          <a:sx n="50" d="100"/>
          <a:sy n="50" d="100"/>
        </p:scale>
        <p:origin x="144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“Escribir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“Escribir una cita aquí”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0000">
                <a:lumMod val="48000"/>
              </a:srgbClr>
            </a:gs>
            <a:gs pos="70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2"/>
              </a:buBlip>
            </a:lvl1pPr>
            <a:lvl2pPr>
              <a:buBlip>
                <a:blip r:embed="rId12"/>
              </a:buBlip>
            </a:lvl2pPr>
            <a:lvl3pPr>
              <a:buBlip>
                <a:blip r:embed="rId12"/>
              </a:buBlip>
            </a:lvl3pPr>
            <a:lvl4pPr>
              <a:buBlip>
                <a:blip r:embed="rId12"/>
              </a:buBlip>
            </a:lvl4pPr>
            <a:lvl5pPr>
              <a:buBlip>
                <a:blip r:embed="rId1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</p:sldLayoutIdLst>
  <p:transition spd="med" advTm="5000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2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youtube.com/watch?v=lL_9dPgV1OM&amp;feature=related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2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L SONIDO"/>
          <p:cNvSpPr txBox="1">
            <a:spLocks noGrp="1"/>
          </p:cNvSpPr>
          <p:nvPr>
            <p:ph type="ctrTitle"/>
          </p:nvPr>
        </p:nvSpPr>
        <p:spPr>
          <a:xfrm>
            <a:off x="1403500" y="418956"/>
            <a:ext cx="9944389" cy="2143760"/>
          </a:xfrm>
          <a:prstGeom prst="rect">
            <a:avLst/>
          </a:prstGeom>
        </p:spPr>
        <p:txBody>
          <a:bodyPr/>
          <a:lstStyle/>
          <a:p>
            <a:r>
              <a:rPr dirty="0"/>
              <a:t>EL SONIDO</a:t>
            </a:r>
          </a:p>
        </p:txBody>
      </p:sp>
      <p:sp>
        <p:nvSpPr>
          <p:cNvPr id="120" name="By María Menéndez Del Cuadro"/>
          <p:cNvSpPr txBox="1">
            <a:spLocks noGrp="1"/>
          </p:cNvSpPr>
          <p:nvPr>
            <p:ph type="subTitle" sz="quarter" idx="1"/>
          </p:nvPr>
        </p:nvSpPr>
        <p:spPr>
          <a:xfrm>
            <a:off x="863894" y="7758184"/>
            <a:ext cx="10464800" cy="1663700"/>
          </a:xfrm>
          <a:prstGeom prst="rect">
            <a:avLst/>
          </a:prstGeom>
        </p:spPr>
        <p:txBody>
          <a:bodyPr/>
          <a:lstStyle/>
          <a:p>
            <a:r>
              <a:rPr dirty="0"/>
              <a:t>By María Menéndez Del </a:t>
            </a:r>
            <a:r>
              <a:rPr dirty="0" err="1"/>
              <a:t>Cuadro</a:t>
            </a:r>
            <a:endParaRPr dirty="0"/>
          </a:p>
        </p:txBody>
      </p:sp>
      <p:sp>
        <p:nvSpPr>
          <p:cNvPr id="121" name="Número de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6375695" y="9194800"/>
            <a:ext cx="252471" cy="4541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6DE669-50C8-5F4E-AAC7-3EDC8C150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00325"/>
            <a:ext cx="12623800" cy="4552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500" advClick="0" advTm="11869">
        <p14:ripple/>
      </p:transition>
    </mc:Choice>
    <mc:Fallback>
      <p:transition spd="slow" advClick="0" advTm="1186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ítulo"/>
          <p:cNvSpPr txBox="1">
            <a:spLocks noGrp="1"/>
          </p:cNvSpPr>
          <p:nvPr>
            <p:ph type="title"/>
          </p:nvPr>
        </p:nvSpPr>
        <p:spPr>
          <a:xfrm>
            <a:off x="872435" y="4560955"/>
            <a:ext cx="10464800" cy="78629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s-ES" sz="3200" dirty="0"/>
              <a:t>La velocidad a la 	que se propagan las ondas sonoras depende de las características del medio. </a:t>
            </a:r>
            <a:br>
              <a:rPr lang="es-ES" sz="3200" dirty="0"/>
            </a:br>
            <a:r>
              <a:rPr lang="es-ES" sz="3200" dirty="0"/>
              <a:t> Este debe cumplir una condición esencial: debe ser elástico, es decir, debe poder recuperar su  estado original después de la perturbación </a:t>
            </a: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r>
              <a:rPr lang="es-ES" sz="3200" dirty="0"/>
              <a:t>EL sonido no se propaga a través de la plastilina</a:t>
            </a: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br>
              <a:rPr lang="es-ES" sz="3200" dirty="0"/>
            </a:br>
            <a:endParaRPr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54" y="3771346"/>
            <a:ext cx="2944190" cy="220814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contourW="12700" prstMaterial="matte">
            <a:bevelT prst="angle"/>
            <a:contourClr>
              <a:schemeClr val="tx2">
                <a:lumMod val="40000"/>
                <a:lumOff val="60000"/>
              </a:schemeClr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21" y="7156173"/>
            <a:ext cx="2223053" cy="2020957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8295" y="507569"/>
            <a:ext cx="1250421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El sonido se propaga a trav</a:t>
            </a:r>
            <a:r>
              <a:rPr lang="es-ES_tradnl" sz="2000" dirty="0"/>
              <a:t>és del aire a una velocidad de 340 m/s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000" dirty="0"/>
              <a:t>a temperatura normal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Chalkduste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2" y="2172252"/>
            <a:ext cx="3905526" cy="26036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11770" y="2754243"/>
            <a:ext cx="787074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Se puede averiguar a</a:t>
            </a:r>
            <a:r>
              <a:rPr kumimoji="0" lang="es-ES_tradnl" sz="2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qué distancia está una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tormenta midiendo lo que se tarda en oír el trueno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después de ver el rayo</a:t>
            </a:r>
            <a:endParaRPr kumimoji="0" lang="es-ES_tradnl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1501" y="5542849"/>
            <a:ext cx="1103667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400" dirty="0"/>
              <a:t>Si, por ejemplo, tardamos 5 segundos en escuchar el trueno.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¿A</a:t>
            </a:r>
            <a:r>
              <a:rPr kumimoji="0" lang="es-ES_tradnl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qué distancia estará?</a:t>
            </a:r>
            <a:endParaRPr kumimoji="0" lang="es-ES_tradn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70" y="6852764"/>
            <a:ext cx="2757557" cy="18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486DA-0787-5045-BF3B-1CCC2342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860066"/>
            <a:ext cx="8483600" cy="1270000"/>
          </a:xfrm>
        </p:spPr>
        <p:txBody>
          <a:bodyPr/>
          <a:lstStyle/>
          <a:p>
            <a:r>
              <a:rPr lang="es-ES_tradnl" dirty="0"/>
              <a:t>RECUERDA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195994E-0C51-1C49-8229-C8FEBE920EAF}"/>
              </a:ext>
            </a:extLst>
          </p:cNvPr>
          <p:cNvSpPr txBox="1">
            <a:spLocks/>
          </p:cNvSpPr>
          <p:nvPr/>
        </p:nvSpPr>
        <p:spPr>
          <a:xfrm>
            <a:off x="1270000" y="5558625"/>
            <a:ext cx="10464800" cy="133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s-ES_tradnl" sz="3200" dirty="0"/>
              <a:t>El sonido se transmite a través de medios materiales sólidos, líquidos o gaseosos pero nunca a través del vacío. </a:t>
            </a:r>
          </a:p>
          <a:p>
            <a:pPr hangingPunct="1"/>
            <a:endParaRPr lang="es-ES_tradnl" sz="32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585B7BD-B4E1-B244-A2CA-221EE23A7BCE}"/>
              </a:ext>
            </a:extLst>
          </p:cNvPr>
          <p:cNvSpPr txBox="1">
            <a:spLocks/>
          </p:cNvSpPr>
          <p:nvPr/>
        </p:nvSpPr>
        <p:spPr>
          <a:xfrm>
            <a:off x="1270000" y="2858715"/>
            <a:ext cx="10464800" cy="133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s-ES_tradnl" sz="3000" dirty="0"/>
              <a:t>Se producen sonidos audibles cuando un cuerpo vibra con una frecuencia comprendida entre 20 y 20.000 Hz y existe un medio de propagación</a:t>
            </a:r>
          </a:p>
        </p:txBody>
      </p:sp>
    </p:spTree>
    <p:extLst>
      <p:ext uri="{BB962C8B-B14F-4D97-AF65-F5344CB8AC3E}">
        <p14:creationId xmlns:p14="http://schemas.microsoft.com/office/powerpoint/2010/main" val="646715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D6A387-6615-4C48-A545-6E63559C06A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26160" y="952500"/>
            <a:ext cx="10464800" cy="1663700"/>
          </a:xfrm>
        </p:spPr>
        <p:txBody>
          <a:bodyPr/>
          <a:lstStyle/>
          <a:p>
            <a:r>
              <a:rPr lang="es-ES_tradnl" dirty="0"/>
              <a:t>¿Cómo se propaga el sonido en el aire?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7C35CE1-8CA6-5945-8C88-61769B6C6A5E}"/>
              </a:ext>
            </a:extLst>
          </p:cNvPr>
          <p:cNvSpPr txBox="1">
            <a:spLocks/>
          </p:cNvSpPr>
          <p:nvPr/>
        </p:nvSpPr>
        <p:spPr>
          <a:xfrm>
            <a:off x="1270000" y="2275840"/>
            <a:ext cx="10464800" cy="133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775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s-ES_tradnl" sz="3200" dirty="0"/>
              <a:t>Los medios gaseosos como el aire se caracteriza por su presión. Cuanto mayor sea el número de de moléculas de un gas en menos espacio, mayor será la presión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D32E10-1C23-7843-BA21-67A0E7F2C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4466590"/>
            <a:ext cx="3289300" cy="25273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75002B-A487-1340-848B-ACEB4755AE8D}"/>
              </a:ext>
            </a:extLst>
          </p:cNvPr>
          <p:cNvSpPr txBox="1"/>
          <p:nvPr/>
        </p:nvSpPr>
        <p:spPr>
          <a:xfrm>
            <a:off x="5156498" y="4086840"/>
            <a:ext cx="784830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Un gas con mucha presión es como un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autobús lleno  de muchas personas apenas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se pueden mover y parece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que están metidas “ a presión”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30E803-39BB-5146-9495-6E86ACEA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22" y="5818159"/>
            <a:ext cx="4376418" cy="220810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CCE3AC6-0ECB-994A-A6A3-EE836845CC89}"/>
              </a:ext>
            </a:extLst>
          </p:cNvPr>
          <p:cNvSpPr txBox="1"/>
          <p:nvPr/>
        </p:nvSpPr>
        <p:spPr>
          <a:xfrm>
            <a:off x="4037602" y="8421509"/>
            <a:ext cx="795730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En un sonido hay unos “ altibajos” en la presión del aire”</a:t>
            </a:r>
          </a:p>
        </p:txBody>
      </p:sp>
    </p:spTree>
    <p:extLst>
      <p:ext uri="{BB962C8B-B14F-4D97-AF65-F5344CB8AC3E}">
        <p14:creationId xmlns:p14="http://schemas.microsoft.com/office/powerpoint/2010/main" val="891761310"/>
      </p:ext>
    </p:extLst>
  </p:cSld>
  <p:clrMapOvr>
    <a:masterClrMapping/>
  </p:clrMapOvr>
  <p:transition spd="med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5C4EC7-2D2E-E846-924B-9D96001E450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70000" y="817880"/>
            <a:ext cx="10464800" cy="1663700"/>
          </a:xfrm>
        </p:spPr>
        <p:txBody>
          <a:bodyPr/>
          <a:lstStyle/>
          <a:p>
            <a:r>
              <a:rPr lang="es-ES_tradnl" dirty="0"/>
              <a:t>¿Por qué se dice que el sonido es una onda?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0F59C6-E182-644F-8F6F-DFF0123A4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40" y="2024379"/>
            <a:ext cx="9519920" cy="7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A19328-ADA9-7D44-ACC6-D8F3E7A76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1117600"/>
            <a:ext cx="5191760" cy="68605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FDA78D-BAC6-C94D-B595-4DECBE76B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43" y="1117600"/>
            <a:ext cx="5482439" cy="26085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D9C608-310A-B045-B49C-69BFC257B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2" y="4517390"/>
            <a:ext cx="4734558" cy="38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3C78B2-0B45-E448-85D3-68D6C738F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6" y="1524000"/>
            <a:ext cx="11169064" cy="7691686"/>
          </a:xfrm>
          <a:prstGeom prst="rect">
            <a:avLst/>
          </a:prstGeom>
        </p:spPr>
      </p:pic>
      <p:pic>
        <p:nvPicPr>
          <p:cNvPr id="1026" name="Picture 2" descr="colegioangloamericanofm: PÉNDULO DE NEWTON">
            <a:extLst>
              <a:ext uri="{FF2B5EF4-FFF2-40B4-BE49-F238E27FC236}">
                <a16:creationId xmlns:a16="http://schemas.microsoft.com/office/drawing/2014/main" id="{510FA2D6-7E12-474F-BDA5-F55FF72B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67" y="1778000"/>
            <a:ext cx="6265333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1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C55734-CCF7-BE40-ACA9-10850E66A653}"/>
              </a:ext>
            </a:extLst>
          </p:cNvPr>
          <p:cNvSpPr txBox="1"/>
          <p:nvPr/>
        </p:nvSpPr>
        <p:spPr>
          <a:xfrm>
            <a:off x="2951748" y="509459"/>
            <a:ext cx="710130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4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EL SONIDO SE REFLEJA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93328A-E91B-1942-A703-A40C6A1611E1}"/>
              </a:ext>
            </a:extLst>
          </p:cNvPr>
          <p:cNvSpPr txBox="1"/>
          <p:nvPr/>
        </p:nvSpPr>
        <p:spPr>
          <a:xfrm>
            <a:off x="365760" y="1600751"/>
            <a:ext cx="1182624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Las ondas sonoras son capaces de  “rebotar” o reflejarse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cuando hay un obstáculo. </a:t>
            </a:r>
            <a:r>
              <a:rPr lang="es-ES_tradnl" sz="3600" dirty="0"/>
              <a:t>A este fenómeno se le llama eco o reverberación</a:t>
            </a:r>
            <a:r>
              <a:rPr kumimoji="0" lang="es-ES_tradn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A17595-51E9-5F4F-A9FB-E98B4D81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4322662"/>
            <a:ext cx="10062210" cy="50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EE3EA88-09A4-4A4B-A327-8D156F5056EF}"/>
              </a:ext>
            </a:extLst>
          </p:cNvPr>
          <p:cNvSpPr txBox="1"/>
          <p:nvPr/>
        </p:nvSpPr>
        <p:spPr>
          <a:xfrm>
            <a:off x="536023" y="703561"/>
            <a:ext cx="1193275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Para que haya eco tiene que haber una distancia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3200" dirty="0"/>
              <a:t>Mínima de 17 metros entre el foco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Del sonido y el obstáculo.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C4586A-B854-2E4B-AE9B-084D07E19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0" y="2804160"/>
            <a:ext cx="11937037" cy="55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2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3B4858-EE03-D843-AA7D-73F76CC51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761999"/>
            <a:ext cx="11573510" cy="82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¿Qué pasaría si hacemos vibrar esta goma o esta regla?"/>
          <p:cNvSpPr>
            <a:spLocks noGrp="1"/>
          </p:cNvSpPr>
          <p:nvPr>
            <p:ph type="body" sz="quarter" idx="1"/>
          </p:nvPr>
        </p:nvSpPr>
        <p:spPr>
          <a:xfrm>
            <a:off x="4805957" y="1518709"/>
            <a:ext cx="5062439" cy="116026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315468">
              <a:defRPr sz="2208">
                <a:effectLst>
                  <a:outerShdw blurRad="43815" dist="17526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dirty="0"/>
              <a:t>¿</a:t>
            </a:r>
            <a:r>
              <a:rPr sz="2900" dirty="0"/>
              <a:t>Qué pasaría si hacemos vibrar esta goma o esta regla?</a:t>
            </a:r>
          </a:p>
        </p:txBody>
      </p:sp>
      <p:pic>
        <p:nvPicPr>
          <p:cNvPr id="129" name="Imagen" descr="Imag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45" y="2098842"/>
            <a:ext cx="2137044" cy="2380352"/>
          </a:xfrm>
          <a:prstGeom prst="rect">
            <a:avLst/>
          </a:prstGeom>
        </p:spPr>
      </p:pic>
      <p:sp>
        <p:nvSpPr>
          <p:cNvPr id="130" name="Que se produce un sonido"/>
          <p:cNvSpPr txBox="1"/>
          <p:nvPr/>
        </p:nvSpPr>
        <p:spPr>
          <a:xfrm>
            <a:off x="6407844" y="3789705"/>
            <a:ext cx="5156995" cy="118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>
                <a:solidFill>
                  <a:srgbClr val="FF679A"/>
                </a:solidFill>
              </a:defRPr>
            </a:lvl1pPr>
          </a:lstStyle>
          <a:p>
            <a:r>
              <a:rPr dirty="0"/>
              <a:t>Que se produce un sonido</a:t>
            </a:r>
          </a:p>
        </p:txBody>
      </p:sp>
      <p:sp>
        <p:nvSpPr>
          <p:cNvPr id="131" name="Siempre que hay un sonido es porque hay vibraciones"/>
          <p:cNvSpPr txBox="1"/>
          <p:nvPr/>
        </p:nvSpPr>
        <p:spPr>
          <a:xfrm>
            <a:off x="505007" y="7388018"/>
            <a:ext cx="1128353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/>
            </a:lvl1pPr>
          </a:lstStyle>
          <a:p>
            <a:r>
              <a:rPr sz="2800" dirty="0"/>
              <a:t>Siempre que hay un sonido es porque hay vibraciones</a:t>
            </a:r>
            <a:r>
              <a:rPr lang="es-ES" sz="2800" dirty="0"/>
              <a:t> </a:t>
            </a:r>
          </a:p>
        </p:txBody>
      </p:sp>
      <p:pic>
        <p:nvPicPr>
          <p:cNvPr id="132" name="Imagen" descr="Imagen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57" y="3789705"/>
            <a:ext cx="2102819" cy="2283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8251">
        <p14:vortex dir="r"/>
      </p:transition>
    </mc:Choice>
    <mc:Fallback>
      <p:transition spd="slow" advTm="2825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7FBAF0-E267-B34D-8A2B-4CCEC4C72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9" y="975360"/>
            <a:ext cx="12251061" cy="73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9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4CCA42-29AA-D84B-A36C-90CBEB53A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2479"/>
            <a:ext cx="11815330" cy="83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963521-C0EA-B24B-8586-F16B340446A7}"/>
              </a:ext>
            </a:extLst>
          </p:cNvPr>
          <p:cNvSpPr txBox="1"/>
          <p:nvPr/>
        </p:nvSpPr>
        <p:spPr>
          <a:xfrm>
            <a:off x="3271450" y="605979"/>
            <a:ext cx="549669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4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REVERBERACIÓN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15A4E6-5124-A14B-8176-FF8ACE970126}"/>
              </a:ext>
            </a:extLst>
          </p:cNvPr>
          <p:cNvSpPr txBox="1"/>
          <p:nvPr/>
        </p:nvSpPr>
        <p:spPr>
          <a:xfrm>
            <a:off x="2590769" y="1771799"/>
            <a:ext cx="827470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Cuando la distancia es menor de 17 metros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no se produce eco, sino reverberación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718DD4-CEC8-9748-868C-EF44D80A7507}"/>
              </a:ext>
            </a:extLst>
          </p:cNvPr>
          <p:cNvSpPr txBox="1"/>
          <p:nvPr/>
        </p:nvSpPr>
        <p:spPr>
          <a:xfrm>
            <a:off x="1739036" y="6305499"/>
            <a:ext cx="10187127" cy="20261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En la reverberación no se perciben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sonidos separados ( como ocurre con el eco), sino un único sonido prolongado. El sonido parece alargarse. Por eso no t</a:t>
            </a:r>
            <a:r>
              <a:rPr lang="es-ES_tradnl" sz="2500" dirty="0"/>
              <a:t>enemos la misma sensación al aire libre q</a:t>
            </a: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ue en una habitación vacía de muebles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E5EE69-B5BD-5944-A6EA-00A0BE20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46" y="3060730"/>
            <a:ext cx="6579308" cy="28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4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F7A8E3-84AB-1649-B0E4-6F4BB4A426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29" y="3591661"/>
            <a:ext cx="5653690" cy="3605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A50083-8F21-5B40-A046-22F8CD5C3E57}"/>
              </a:ext>
            </a:extLst>
          </p:cNvPr>
          <p:cNvSpPr txBox="1"/>
          <p:nvPr/>
        </p:nvSpPr>
        <p:spPr>
          <a:xfrm>
            <a:off x="668707" y="446037"/>
            <a:ext cx="287899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4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El SONAR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8A30-8BD6-E64B-ABCB-53F82C37E9DF}"/>
              </a:ext>
            </a:extLst>
          </p:cNvPr>
          <p:cNvSpPr txBox="1"/>
          <p:nvPr/>
        </p:nvSpPr>
        <p:spPr>
          <a:xfrm>
            <a:off x="442473" y="1300141"/>
            <a:ext cx="11635113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5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Es un aparato que llevan algunos barcos. Emiten sonidos hacia el fondo marino y</a:t>
            </a:r>
            <a:r>
              <a:rPr lang="es-ES_tradnl" sz="2500" dirty="0"/>
              <a:t> también tienen un micrófono que recoge el eco producido por un obstáculo o por el fondo</a:t>
            </a:r>
            <a:endParaRPr kumimoji="0" lang="es-ES_tradnl" sz="2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6FAB28-6033-084C-A130-AA1D56B04D8C}"/>
              </a:ext>
            </a:extLst>
          </p:cNvPr>
          <p:cNvSpPr txBox="1"/>
          <p:nvPr/>
        </p:nvSpPr>
        <p:spPr>
          <a:xfrm>
            <a:off x="337302" y="4637279"/>
            <a:ext cx="5838228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000" dirty="0"/>
              <a:t>Conociendo la velocidad del sonido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000" dirty="0"/>
              <a:t> en el agua y el tiempo que tarda en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000" dirty="0"/>
              <a:t>reflejarse el sonido, se calcula la distancia a la que se encuentra el obstáculo o el fondo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_tradnl" sz="2000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79153A-EAE4-CC4D-BF9E-0406DB940317}"/>
              </a:ext>
            </a:extLst>
          </p:cNvPr>
          <p:cNvSpPr txBox="1"/>
          <p:nvPr/>
        </p:nvSpPr>
        <p:spPr>
          <a:xfrm>
            <a:off x="6175530" y="7718511"/>
            <a:ext cx="565369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Se utiliza para pescar, para detectar submarinos y crear mapas  del  fondo oceánico</a:t>
            </a:r>
          </a:p>
        </p:txBody>
      </p:sp>
    </p:spTree>
    <p:extLst>
      <p:ext uri="{BB962C8B-B14F-4D97-AF65-F5344CB8AC3E}">
        <p14:creationId xmlns:p14="http://schemas.microsoft.com/office/powerpoint/2010/main" val="51388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967B6B-F8ED-3549-918A-8A2CDFC1B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88879"/>
            <a:ext cx="9527778" cy="75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7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8E2729-270B-1F49-82B7-671796F2B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520621"/>
            <a:ext cx="10758543" cy="73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2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00" y="179552"/>
            <a:ext cx="10464800" cy="1336261"/>
          </a:xfrm>
        </p:spPr>
        <p:txBody>
          <a:bodyPr>
            <a:normAutofit/>
          </a:bodyPr>
          <a:lstStyle/>
          <a:p>
            <a:r>
              <a:rPr lang="es-ES_tradnl" sz="3200" dirty="0"/>
              <a:t>Pero ¿como percibimos el sonido?</a:t>
            </a:r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96" y="3669749"/>
            <a:ext cx="8597408" cy="55287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42B342-D255-F74C-8079-2E6FA1D6DBDA}"/>
              </a:ext>
            </a:extLst>
          </p:cNvPr>
          <p:cNvSpPr txBox="1"/>
          <p:nvPr/>
        </p:nvSpPr>
        <p:spPr>
          <a:xfrm>
            <a:off x="297672" y="1618155"/>
            <a:ext cx="1240945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Cuando </a:t>
            </a:r>
            <a:r>
              <a:rPr lang="es-ES" sz="2400" dirty="0"/>
              <a:t>esos “altibajos” de presión </a:t>
            </a: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 llegan a nuestro oído producen vibraciones en el tímpano que se transmiten por la cadena de huesecillos y llegan al caracol. Allí se convierten en impulsos nerviosos, que el nervio auditivo capta y envía al cerebro, donde se transforman en una sensación sonora.</a:t>
            </a:r>
          </a:p>
        </p:txBody>
      </p:sp>
    </p:spTree>
    <p:extLst>
      <p:ext uri="{BB962C8B-B14F-4D97-AF65-F5344CB8AC3E}">
        <p14:creationId xmlns:p14="http://schemas.microsoft.com/office/powerpoint/2010/main" val="19277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CÓMO FUNCIONA SU OÍDO.mp4" descr="yt1s.com - CÓMO FUNCIONA SU OÍDO.mp4">
            <a:hlinkClick r:id="" action="ppaction://media"/>
            <a:extLst>
              <a:ext uri="{FF2B5EF4-FFF2-40B4-BE49-F238E27FC236}">
                <a16:creationId xmlns:a16="http://schemas.microsoft.com/office/drawing/2014/main" id="{71924195-BC09-B448-B4CC-0DF7C9024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" y="243840"/>
            <a:ext cx="1242568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0948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00" y="563216"/>
            <a:ext cx="10464800" cy="1150731"/>
          </a:xfrm>
        </p:spPr>
        <p:txBody>
          <a:bodyPr>
            <a:normAutofit/>
          </a:bodyPr>
          <a:lstStyle/>
          <a:p>
            <a:r>
              <a:rPr lang="es-ES_tradnl" sz="4000" dirty="0"/>
              <a:t>EN RESUMEN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83219" y="1967947"/>
            <a:ext cx="12638362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EL SONIDO ES LA SENSACIÓN QUE EXPERIMENTAMOS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 CUANDO</a:t>
            </a:r>
            <a:r>
              <a:rPr kumimoji="0" lang="es-ES_tradnl" sz="2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 LLEGAN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800" baseline="0" dirty="0"/>
              <a:t>A</a:t>
            </a:r>
            <a:r>
              <a:rPr lang="es-ES_tradnl" sz="2800" dirty="0"/>
              <a:t> NUESTRO OÍDO LAS ONDAS PRODUCIDAS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POR LA VIBRACIÓN DE UN CUERPO SONORO A</a:t>
            </a:r>
            <a:r>
              <a:rPr kumimoji="0" lang="es-ES_tradnl" sz="2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 TRAVÉS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8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Chalkduster"/>
              </a:rPr>
              <a:t>DE UN MEDIO SÓLIDO, LÍQUIDO O GASEOSO</a:t>
            </a:r>
            <a:endParaRPr kumimoji="0" lang="es-ES_tradnl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Chalkduste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3D581A-34EF-A84E-81A1-D9A60201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5003361"/>
            <a:ext cx="10117426" cy="27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7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Click="0" advTm="5000">
        <p15:prstTrans prst="fracture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599" y="1155700"/>
            <a:ext cx="11355422" cy="1295670"/>
          </a:xfrm>
        </p:spPr>
        <p:txBody>
          <a:bodyPr>
            <a:normAutofit fontScale="90000"/>
          </a:bodyPr>
          <a:lstStyle/>
          <a:p>
            <a:r>
              <a:rPr lang="es-ES_tradnl" sz="4000" dirty="0"/>
              <a:t>Se produce sonido cuando un cuerpo vibra pero….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"/>
          </p:nvPr>
        </p:nvSpPr>
        <p:spPr>
          <a:xfrm>
            <a:off x="609599" y="7302231"/>
            <a:ext cx="10557753" cy="2124683"/>
          </a:xfrm>
        </p:spPr>
        <p:txBody>
          <a:bodyPr/>
          <a:lstStyle/>
          <a:p>
            <a:r>
              <a:rPr lang="es-ES_tradnl" dirty="0"/>
              <a:t> ¿Cuánto de rápido puede vibrar algo?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96" y="3200401"/>
            <a:ext cx="3279912" cy="32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7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376">
        <p15:prstTrans prst="peelOff"/>
      </p:transition>
    </mc:Choice>
    <mc:Fallback>
      <p:transition spd="slow" advClick="0" advTm="1037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os sonidos que escuchamos vibran entre 20 y 20.000 veces por segundo"/>
          <p:cNvSpPr txBox="1">
            <a:spLocks noGrp="1"/>
          </p:cNvSpPr>
          <p:nvPr>
            <p:ph type="title"/>
          </p:nvPr>
        </p:nvSpPr>
        <p:spPr>
          <a:xfrm>
            <a:off x="1117600" y="342900"/>
            <a:ext cx="10464800" cy="2540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los sonidos que escuchamos vibran entre 20 y 20.000 veces por segundo</a:t>
            </a:r>
          </a:p>
        </p:txBody>
      </p:sp>
      <p:sp>
        <p:nvSpPr>
          <p:cNvPr id="137" name="lA FRECUENCIA es el número de vibraciones que se efectúan en un segundo…"/>
          <p:cNvSpPr txBox="1"/>
          <p:nvPr/>
        </p:nvSpPr>
        <p:spPr>
          <a:xfrm>
            <a:off x="2228525" y="2637239"/>
            <a:ext cx="8242950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rPr dirty="0">
                <a:solidFill>
                  <a:schemeClr val="accent1">
                    <a:lumMod val="75000"/>
                  </a:schemeClr>
                </a:solidFill>
              </a:rPr>
              <a:t>lA FRECUENCIA </a:t>
            </a:r>
            <a:r>
              <a:rPr dirty="0"/>
              <a:t>es el número de vibraciones que se efectúan en un segundo</a:t>
            </a:r>
          </a:p>
          <a:p>
            <a:pPr>
              <a:defRPr sz="2300"/>
            </a:pPr>
            <a:r>
              <a:rPr dirty="0"/>
              <a:t>Unidad que recibe el nombre de Hercio (Hz)</a:t>
            </a:r>
          </a:p>
        </p:txBody>
      </p:sp>
      <p:sp>
        <p:nvSpPr>
          <p:cNvPr id="138" name="Si la regla efectúa 30 vibraciones por segundo se dice que su frecuencia de vibración es de 30 Hz"/>
          <p:cNvSpPr txBox="1"/>
          <p:nvPr/>
        </p:nvSpPr>
        <p:spPr>
          <a:xfrm>
            <a:off x="1117600" y="7954320"/>
            <a:ext cx="97111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dirty="0">
                <a:solidFill>
                  <a:srgbClr val="000000"/>
                </a:solidFill>
              </a:rPr>
              <a:t>Si la </a:t>
            </a:r>
            <a:r>
              <a:rPr dirty="0" err="1">
                <a:solidFill>
                  <a:srgbClr val="000000"/>
                </a:solidFill>
              </a:rPr>
              <a:t>regla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efectúa</a:t>
            </a:r>
            <a:r>
              <a:rPr dirty="0">
                <a:solidFill>
                  <a:srgbClr val="000000"/>
                </a:solidFill>
              </a:rPr>
              <a:t> 30 </a:t>
            </a:r>
            <a:r>
              <a:rPr dirty="0" err="1">
                <a:solidFill>
                  <a:srgbClr val="000000"/>
                </a:solidFill>
              </a:rPr>
              <a:t>vibraciones</a:t>
            </a:r>
            <a:r>
              <a:rPr dirty="0">
                <a:solidFill>
                  <a:srgbClr val="000000"/>
                </a:solidFill>
              </a:rPr>
              <a:t> por </a:t>
            </a:r>
            <a:r>
              <a:rPr dirty="0" err="1">
                <a:solidFill>
                  <a:srgbClr val="000000"/>
                </a:solidFill>
              </a:rPr>
              <a:t>segundo</a:t>
            </a:r>
            <a:r>
              <a:rPr dirty="0">
                <a:solidFill>
                  <a:srgbClr val="000000"/>
                </a:solidFill>
              </a:rPr>
              <a:t> se dice que </a:t>
            </a:r>
            <a:r>
              <a:rPr dirty="0" err="1">
                <a:solidFill>
                  <a:srgbClr val="000000"/>
                </a:solidFill>
              </a:rPr>
              <a:t>su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frecuencia</a:t>
            </a:r>
            <a:r>
              <a:rPr dirty="0">
                <a:solidFill>
                  <a:srgbClr val="000000"/>
                </a:solidFill>
              </a:rPr>
              <a:t> de </a:t>
            </a:r>
            <a:r>
              <a:rPr dirty="0" err="1">
                <a:solidFill>
                  <a:srgbClr val="000000"/>
                </a:solidFill>
              </a:rPr>
              <a:t>vibración</a:t>
            </a:r>
            <a:r>
              <a:rPr dirty="0">
                <a:solidFill>
                  <a:srgbClr val="000000"/>
                </a:solidFill>
              </a:rPr>
              <a:t> es de 30 Hz</a:t>
            </a:r>
          </a:p>
        </p:txBody>
      </p:sp>
      <p:pic>
        <p:nvPicPr>
          <p:cNvPr id="139" name="Captura de pantalla 2016-05-18 a las 14.35.24.png" descr="Captura de pantalla 2016-05-18 a las 14.35.24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62" y="4426696"/>
            <a:ext cx="4862875" cy="33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7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409">
        <p14:flash/>
      </p:transition>
    </mc:Choice>
    <mc:Fallback>
      <p:transition spd="slow" advTm="1040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6A8EB-7A0E-0141-BB5C-31F733F5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1016000"/>
            <a:ext cx="8166100" cy="88900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EL DIAPASÓN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6AC428-7F6E-254A-9040-52BA40A234B0}"/>
              </a:ext>
            </a:extLst>
          </p:cNvPr>
          <p:cNvSpPr txBox="1"/>
          <p:nvPr/>
        </p:nvSpPr>
        <p:spPr>
          <a:xfrm>
            <a:off x="2419349" y="2354918"/>
            <a:ext cx="816610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halkduster"/>
              </a:rPr>
              <a:t>Cuando lo hacemos vibrar da 440 Hz , estas vibraciones corresponden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sz="2400" dirty="0"/>
              <a:t>A la nota “La natural “y se utiliza para afinar voces e instrumentos musicales</a:t>
            </a:r>
            <a:endParaRPr kumimoji="0" lang="es-ES_tradn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pic>
        <p:nvPicPr>
          <p:cNvPr id="3076" name="Picture 4" descr="Euopat Diapason - Diapasón de Acero Inoxidable estándar A para Instrumento  de música de Ajuste 440 Hz para Instrumentos de música estándar afinador  para violín : Amazon.es: Instrumentos musicales">
            <a:extLst>
              <a:ext uri="{FF2B5EF4-FFF2-40B4-BE49-F238E27FC236}">
                <a16:creationId xmlns:a16="http://schemas.microsoft.com/office/drawing/2014/main" id="{A2BB142E-7870-0B4D-BC6D-45A6C891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4" y="4553925"/>
            <a:ext cx="6305551" cy="35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66282"/>
      </p:ext>
    </p:extLst>
  </p:cSld>
  <p:clrMapOvr>
    <a:masterClrMapping/>
  </p:clrMapOvr>
  <p:transition spd="med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ara que se produzca un sonido necesitamos un objeto que vibre y ….."/>
          <p:cNvSpPr txBox="1"/>
          <p:nvPr/>
        </p:nvSpPr>
        <p:spPr>
          <a:xfrm>
            <a:off x="1732787" y="7527772"/>
            <a:ext cx="8775853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rPr dirty="0">
                <a:solidFill>
                  <a:srgbClr val="000000"/>
                </a:solidFill>
              </a:rPr>
              <a:t>Para que se </a:t>
            </a:r>
            <a:r>
              <a:rPr dirty="0" err="1">
                <a:solidFill>
                  <a:srgbClr val="000000"/>
                </a:solidFill>
              </a:rPr>
              <a:t>produzca</a:t>
            </a:r>
            <a:r>
              <a:rPr dirty="0">
                <a:solidFill>
                  <a:srgbClr val="000000"/>
                </a:solidFill>
              </a:rPr>
              <a:t> un </a:t>
            </a:r>
            <a:r>
              <a:rPr dirty="0" err="1">
                <a:solidFill>
                  <a:srgbClr val="000000"/>
                </a:solidFill>
              </a:rPr>
              <a:t>sonido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necesitamos</a:t>
            </a:r>
            <a:r>
              <a:rPr dirty="0">
                <a:solidFill>
                  <a:srgbClr val="000000"/>
                </a:solidFill>
              </a:rPr>
              <a:t> un </a:t>
            </a:r>
            <a:r>
              <a:rPr dirty="0" err="1">
                <a:solidFill>
                  <a:srgbClr val="000000"/>
                </a:solidFill>
              </a:rPr>
              <a:t>objeto</a:t>
            </a:r>
            <a:r>
              <a:rPr dirty="0">
                <a:solidFill>
                  <a:srgbClr val="000000"/>
                </a:solidFill>
              </a:rPr>
              <a:t> que </a:t>
            </a:r>
            <a:r>
              <a:rPr dirty="0" err="1">
                <a:solidFill>
                  <a:srgbClr val="000000"/>
                </a:solidFill>
              </a:rPr>
              <a:t>vibre</a:t>
            </a:r>
            <a:r>
              <a:rPr dirty="0">
                <a:solidFill>
                  <a:srgbClr val="000000"/>
                </a:solidFill>
              </a:rPr>
              <a:t> y …..</a:t>
            </a:r>
          </a:p>
        </p:txBody>
      </p:sp>
      <p:sp>
        <p:nvSpPr>
          <p:cNvPr id="142" name="Tenemos un despertador sonando dentro de una campana de cristal sin aire. ¿sonará?"/>
          <p:cNvSpPr txBox="1"/>
          <p:nvPr/>
        </p:nvSpPr>
        <p:spPr>
          <a:xfrm>
            <a:off x="5306530" y="2224604"/>
            <a:ext cx="5856805" cy="2027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 Tenemos un despertador sonando dentro de una campana de cristal sin aire. ¿sonará? </a:t>
            </a:r>
          </a:p>
        </p:txBody>
      </p:sp>
      <p:pic>
        <p:nvPicPr>
          <p:cNvPr id="143" name="Captura de pantalla 2016-05-18 a las 14.43.02.png" descr="Captura de pantalla 2016-05-18 a las 14.43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39" y="2224604"/>
            <a:ext cx="3628568" cy="422699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 advTm="3658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l sonido necesita un medio de propagación"/>
          <p:cNvSpPr txBox="1">
            <a:spLocks noGrp="1"/>
          </p:cNvSpPr>
          <p:nvPr>
            <p:ph type="title"/>
          </p:nvPr>
        </p:nvSpPr>
        <p:spPr>
          <a:xfrm>
            <a:off x="1079500" y="525117"/>
            <a:ext cx="10464800" cy="1628379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r>
              <a:rPr dirty="0"/>
              <a:t>El sonido necesita un </a:t>
            </a:r>
            <a:r>
              <a:rPr u="sng" dirty="0"/>
              <a:t>medio de propagación</a:t>
            </a:r>
          </a:p>
        </p:txBody>
      </p:sp>
      <p:pic>
        <p:nvPicPr>
          <p:cNvPr id="146" name="Captura de pantalla 2016-05-18 a las 14.47.42.png" descr="Captura de pantalla 2016-05-18 a las 14.47.42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46" y="2181974"/>
            <a:ext cx="4715820" cy="3429360"/>
          </a:xfrm>
          <a:prstGeom prst="rect">
            <a:avLst/>
          </a:prstGeom>
        </p:spPr>
      </p:pic>
      <p:pic>
        <p:nvPicPr>
          <p:cNvPr id="147" name="Captura de pantalla 2016-05-18 a las 14.47.54.png" descr="Captura de pantalla 2016-05-18 a las 14.47.54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17521" y="2215933"/>
            <a:ext cx="4715821" cy="3361443"/>
          </a:xfrm>
          <a:prstGeom prst="rect">
            <a:avLst/>
          </a:prstGeom>
        </p:spPr>
      </p:pic>
      <p:pic>
        <p:nvPicPr>
          <p:cNvPr id="148" name="Captura de pantalla 2016-05-18 a las 14.48.04.png" descr="Captura de pantalla 2016-05-18 a las 14.48.04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01621" y="5639813"/>
            <a:ext cx="4579298" cy="3210278"/>
          </a:xfrm>
          <a:prstGeom prst="rect">
            <a:avLst/>
          </a:prstGeom>
        </p:spPr>
      </p:pic>
    </p:spTree>
  </p:cSld>
  <p:clrMapOvr>
    <a:masterClrMapping/>
  </p:clrMapOvr>
  <p:transition spd="slow" advTm="3039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El sonido también se transmite en los sólidos"/>
          <p:cNvSpPr txBox="1">
            <a:spLocks noGrp="1"/>
          </p:cNvSpPr>
          <p:nvPr>
            <p:ph type="title"/>
          </p:nvPr>
        </p:nvSpPr>
        <p:spPr>
          <a:xfrm>
            <a:off x="947531" y="550845"/>
            <a:ext cx="10464800" cy="9699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000"/>
            </a:lvl1pPr>
          </a:lstStyle>
          <a:p>
            <a:r>
              <a:rPr lang="es-ES" dirty="0"/>
              <a:t> </a:t>
            </a:r>
            <a:r>
              <a:rPr dirty="0"/>
              <a:t>El sonido también se transmite en los sólidos</a:t>
            </a:r>
          </a:p>
        </p:txBody>
      </p:sp>
      <p:pic>
        <p:nvPicPr>
          <p:cNvPr id="151" name="Imagen" descr="Image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70" y="1707591"/>
            <a:ext cx="2680940" cy="3739688"/>
          </a:xfrm>
          <a:prstGeom prst="rect">
            <a:avLst/>
          </a:prstGeom>
        </p:spPr>
      </p:pic>
      <p:pic>
        <p:nvPicPr>
          <p:cNvPr id="152" name="Imagen" descr="Imagen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47609" y="5634112"/>
            <a:ext cx="4563782" cy="2834052"/>
          </a:xfrm>
          <a:prstGeom prst="rect">
            <a:avLst/>
          </a:prstGeom>
        </p:spPr>
      </p:pic>
      <p:pic>
        <p:nvPicPr>
          <p:cNvPr id="153" name="Imagen" descr="Imagen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36637" y="2042747"/>
            <a:ext cx="5421993" cy="2834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¿por qué se dice que el sonido es una onda?"/>
          <p:cNvSpPr>
            <a:spLocks noGrp="1"/>
          </p:cNvSpPr>
          <p:nvPr>
            <p:ph type="title"/>
          </p:nvPr>
        </p:nvSpPr>
        <p:spPr>
          <a:xfrm>
            <a:off x="1442863" y="919708"/>
            <a:ext cx="9636474" cy="858292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402336">
              <a:defRPr sz="2816">
                <a:effectLst>
                  <a:outerShdw blurRad="55880" dist="22352" dir="27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dirty="0"/>
              <a:t>¿</a:t>
            </a:r>
            <a:r>
              <a:rPr lang="es-ES" dirty="0"/>
              <a:t>A qué velocidad se propaga el sonido</a:t>
            </a:r>
            <a:r>
              <a:rPr dirty="0"/>
              <a:t>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89" y="2255813"/>
            <a:ext cx="6596822" cy="5241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26068</TotalTime>
  <Words>749</Words>
  <Application>Microsoft Macintosh PowerPoint</Application>
  <PresentationFormat>Personalizado</PresentationFormat>
  <Paragraphs>64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Chalkduster</vt:lpstr>
      <vt:lpstr>Helvetica Neue</vt:lpstr>
      <vt:lpstr>Chalkboard</vt:lpstr>
      <vt:lpstr>EL SONIDO</vt:lpstr>
      <vt:lpstr>Presentación de PowerPoint</vt:lpstr>
      <vt:lpstr>Se produce sonido cuando un cuerpo vibra pero….</vt:lpstr>
      <vt:lpstr>los sonidos que escuchamos vibran entre 20 y 20.000 veces por segundo</vt:lpstr>
      <vt:lpstr>EL DIAPASÓN</vt:lpstr>
      <vt:lpstr>Presentación de PowerPoint</vt:lpstr>
      <vt:lpstr>El sonido necesita un medio de propagación</vt:lpstr>
      <vt:lpstr> El sonido también se transmite en los sólidos</vt:lpstr>
      <vt:lpstr>¿A qué velocidad se propaga el sonido?</vt:lpstr>
      <vt:lpstr>La velocidad a la  que se propagan las ondas sonoras depende de las características del medio.   Este debe cumplir una condición esencial: debe ser elástico, es decir, debe poder recuperar su  estado original después de la perturbación         EL sonido no se propaga a través de la plastilina     </vt:lpstr>
      <vt:lpstr>Presentación de PowerPoint</vt:lpstr>
      <vt:lpstr>RECUERDA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Pero ¿como percibimos el sonido?</vt:lpstr>
      <vt:lpstr>Presentación de PowerPoint</vt:lpstr>
      <vt:lpstr>EN RESUMEN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SONIDO</dc:title>
  <cp:lastModifiedBy>MARIA MENENDEZ DEL CUADRO</cp:lastModifiedBy>
  <cp:revision>32</cp:revision>
  <dcterms:modified xsi:type="dcterms:W3CDTF">2021-09-30T11:08:08Z</dcterms:modified>
</cp:coreProperties>
</file>