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2B47947-4097-43B4-8FC5-4E476740E82E}" type="datetimeFigureOut">
              <a:rPr lang="el-GR" smtClean="0"/>
              <a:t>2/1/2018</a:t>
            </a:fld>
            <a:endParaRPr lang="el-G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CAA1840-DF41-4233-8FCE-C47518A4DF94}" type="slidenum">
              <a:rPr lang="el-GR" smtClean="0"/>
              <a:t>‹#›</a:t>
            </a:fld>
            <a:endParaRPr lang="el-G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l-G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l-GR" smtClean="0"/>
              <a:t>Στυλ κύριου τίτλου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2B47947-4097-43B4-8FC5-4E476740E82E}" type="datetimeFigureOut">
              <a:rPr lang="el-GR" smtClean="0"/>
              <a:t>2/1/2018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CAA1840-DF41-4233-8FCE-C47518A4DF9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2B47947-4097-43B4-8FC5-4E476740E82E}" type="datetimeFigureOut">
              <a:rPr lang="el-GR" smtClean="0"/>
              <a:t>2/1/2018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CAA1840-DF41-4233-8FCE-C47518A4DF9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2B47947-4097-43B4-8FC5-4E476740E82E}" type="datetimeFigureOut">
              <a:rPr lang="el-GR" smtClean="0"/>
              <a:t>2/1/2018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CAA1840-DF41-4233-8FCE-C47518A4DF94}" type="slidenum">
              <a:rPr lang="el-GR" smtClean="0"/>
              <a:t>‹#›</a:t>
            </a:fld>
            <a:endParaRPr lang="el-GR"/>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 name="Date Placeholder 8"/>
          <p:cNvSpPr>
            <a:spLocks noGrp="1"/>
          </p:cNvSpPr>
          <p:nvPr>
            <p:ph type="dt" sz="half" idx="10"/>
          </p:nvPr>
        </p:nvSpPr>
        <p:spPr/>
        <p:txBody>
          <a:bodyPr/>
          <a:lstStyle>
            <a:lvl1pPr>
              <a:defRPr>
                <a:solidFill>
                  <a:srgbClr val="FFFFFF"/>
                </a:solidFill>
              </a:defRPr>
            </a:lvl1pPr>
          </a:lstStyle>
          <a:p>
            <a:fld id="{C2B47947-4097-43B4-8FC5-4E476740E82E}" type="datetimeFigureOut">
              <a:rPr lang="el-GR" smtClean="0"/>
              <a:t>2/1/2018</a:t>
            </a:fld>
            <a:endParaRPr lang="el-G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CAA1840-DF41-4233-8FCE-C47518A4DF94}" type="slidenum">
              <a:rPr lang="el-GR" smtClean="0"/>
              <a:t>‹#›</a:t>
            </a:fld>
            <a:endParaRPr lang="el-G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l-G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l-GR" smtClean="0"/>
              <a:t>Στυλ κύριου τίτλου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C2B47947-4097-43B4-8FC5-4E476740E82E}" type="datetimeFigureOut">
              <a:rPr lang="el-GR" smtClean="0"/>
              <a:t>2/1/2018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CAA1840-DF41-4233-8FCE-C47518A4DF94}"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C2B47947-4097-43B4-8FC5-4E476740E82E}" type="datetimeFigureOut">
              <a:rPr lang="el-GR" smtClean="0"/>
              <a:t>2/1/2018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CAA1840-DF41-4233-8FCE-C47518A4DF94}" type="slidenum">
              <a:rPr lang="el-GR" smtClean="0"/>
              <a:t>‹#›</a:t>
            </a:fld>
            <a:endParaRPr lang="el-GR"/>
          </a:p>
        </p:txBody>
      </p:sp>
      <p:sp>
        <p:nvSpPr>
          <p:cNvPr id="10" name="Title 9"/>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B47947-4097-43B4-8FC5-4E476740E82E}" type="datetimeFigureOut">
              <a:rPr lang="el-GR" smtClean="0"/>
              <a:t>2/1/2018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CAA1840-DF41-4233-8FCE-C47518A4DF94}" type="slidenum">
              <a:rPr lang="el-GR" smtClean="0"/>
              <a:t>‹#›</a:t>
            </a:fld>
            <a:endParaRPr lang="el-GR"/>
          </a:p>
        </p:txBody>
      </p:sp>
      <p:sp>
        <p:nvSpPr>
          <p:cNvPr id="6" name="Title 5"/>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2B47947-4097-43B4-8FC5-4E476740E82E}" type="datetimeFigureOut">
              <a:rPr lang="el-GR" smtClean="0"/>
              <a:t>2/1/2018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CAA1840-DF41-4233-8FCE-C47518A4DF9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2B47947-4097-43B4-8FC5-4E476740E82E}" type="datetimeFigureOut">
              <a:rPr lang="el-GR" smtClean="0"/>
              <a:t>2/1/2018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CAA1840-DF41-4233-8FCE-C47518A4DF94}" type="slidenum">
              <a:rPr lang="el-GR" smtClean="0"/>
              <a:t>‹#›</a:t>
            </a:fld>
            <a:endParaRPr lang="el-G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l-GR" smtClean="0"/>
              <a:t>Στυλ κύριου τίτλου</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2B47947-4097-43B4-8FC5-4E476740E82E}" type="datetimeFigureOut">
              <a:rPr lang="el-GR" smtClean="0"/>
              <a:t>2/1/2018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CAA1840-DF41-4233-8FCE-C47518A4DF94}" type="slidenum">
              <a:rPr lang="el-GR" smtClean="0"/>
              <a:t>‹#›</a:t>
            </a:fld>
            <a:endParaRPr lang="el-G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l-GR" smtClean="0"/>
              <a:t>Στυλ κύριου τίτλου</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2B47947-4097-43B4-8FC5-4E476740E82E}" type="datetimeFigureOut">
              <a:rPr lang="el-GR" smtClean="0"/>
              <a:t>2/1/2018</a:t>
            </a:fld>
            <a:endParaRPr lang="el-G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l-G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CAA1840-DF41-4233-8FCE-C47518A4DF9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l.wiktionary.org/wiki/%CF%80%CE%BF%CE%BB%CE%B9%CF%84%CE%B5%CE%AF%CE%B1" TargetMode="External"/><Relationship Id="rId7" Type="http://schemas.openxmlformats.org/officeDocument/2006/relationships/hyperlink" Target="https://el.wiktionary.org/wiki/%CF%80%CF%81%CE%BF%CF%83%CF%84%CE%B1%CF%83%CE%AF%CE%B1" TargetMode="External"/><Relationship Id="rId2" Type="http://schemas.openxmlformats.org/officeDocument/2006/relationships/hyperlink" Target="https://el.wiktionary.org/wiki/%CF%80%CE%B1%CF%81%CE%B1%CE%B2%CE%B9%CE%AC%CE%B6%CF%89" TargetMode="External"/><Relationship Id="rId1" Type="http://schemas.openxmlformats.org/officeDocument/2006/relationships/slideLayout" Target="../slideLayouts/slideLayout2.xml"/><Relationship Id="rId6" Type="http://schemas.openxmlformats.org/officeDocument/2006/relationships/hyperlink" Target="https://el.wiktionary.org/wiki/%CE%BA%CE%B1%CF%84%CE%AC%CE%BB%CF%85%CE%BC%CE%B1" TargetMode="External"/><Relationship Id="rId5" Type="http://schemas.openxmlformats.org/officeDocument/2006/relationships/hyperlink" Target="https://el.wiktionary.org/wiki/%CE%B4%CE%B9%CF%8E%CE%BA%CE%BF%CE%BC%CE%B1%CE%B9" TargetMode="External"/><Relationship Id="rId4" Type="http://schemas.openxmlformats.org/officeDocument/2006/relationships/hyperlink" Target="https://el.wiktionary.org/wiki/%CE%BA%CE%B1%CF%84%CE%B1%CF%86%CF%8D%CE%B3%CE%B9%CE%B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p:txBody>
          <a:bodyPr>
            <a:normAutofit fontScale="85000" lnSpcReduction="20000"/>
          </a:bodyPr>
          <a:lstStyle/>
          <a:p>
            <a:r>
              <a:rPr lang="el-GR" dirty="0" smtClean="0"/>
              <a:t>ΜΑΘΗΜΑ: ΕΚΠΑΙΔΕΥΤΙΚΟ ΔΙΚΑΙΟ &amp; ΘΕΣΜΙΚΟ ΠΛΑΙΣΙΟ ΕΚΠΑΙΔΕΥΣΗΣ</a:t>
            </a:r>
          </a:p>
          <a:p>
            <a:r>
              <a:rPr lang="el-GR" dirty="0" smtClean="0"/>
              <a:t>ΠΜΣ </a:t>
            </a:r>
          </a:p>
          <a:p>
            <a:r>
              <a:rPr lang="el-GR" dirty="0" smtClean="0"/>
              <a:t>ΤΜΗΜΑ Δ.Ε.</a:t>
            </a:r>
          </a:p>
          <a:p>
            <a:endParaRPr lang="el-GR" dirty="0"/>
          </a:p>
        </p:txBody>
      </p:sp>
      <p:sp>
        <p:nvSpPr>
          <p:cNvPr id="2" name="Τίτλος 1"/>
          <p:cNvSpPr>
            <a:spLocks noGrp="1"/>
          </p:cNvSpPr>
          <p:nvPr>
            <p:ph type="title"/>
          </p:nvPr>
        </p:nvSpPr>
        <p:spPr/>
        <p:txBody>
          <a:bodyPr/>
          <a:lstStyle/>
          <a:p>
            <a:r>
              <a:rPr lang="el-GR" dirty="0" err="1" smtClean="0"/>
              <a:t>Τριτοβαθμια</a:t>
            </a:r>
            <a:r>
              <a:rPr lang="el-GR" dirty="0" smtClean="0"/>
              <a:t> </a:t>
            </a:r>
            <a:r>
              <a:rPr lang="el-GR" dirty="0" err="1" smtClean="0"/>
              <a:t>εκπαιδευση</a:t>
            </a:r>
            <a:endParaRPr lang="el-GR" dirty="0"/>
          </a:p>
        </p:txBody>
      </p:sp>
    </p:spTree>
    <p:extLst>
      <p:ext uri="{BB962C8B-B14F-4D97-AF65-F5344CB8AC3E}">
        <p14:creationId xmlns:p14="http://schemas.microsoft.com/office/powerpoint/2010/main" val="9804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3" y="1719070"/>
            <a:ext cx="8856984" cy="4878281"/>
          </a:xfrm>
        </p:spPr>
        <p:txBody>
          <a:bodyPr>
            <a:normAutofit fontScale="92500" lnSpcReduction="20000"/>
          </a:bodyPr>
          <a:lstStyle/>
          <a:p>
            <a:pPr marL="45720" indent="0">
              <a:buNone/>
            </a:pPr>
            <a:r>
              <a:rPr lang="el-GR" b="1" dirty="0" smtClean="0"/>
              <a:t>Η </a:t>
            </a:r>
            <a:r>
              <a:rPr lang="el-GR" b="1" dirty="0"/>
              <a:t>Σύγκλητος αποτελείται από</a:t>
            </a:r>
            <a:r>
              <a:rPr lang="el-GR" dirty="0"/>
              <a:t>:</a:t>
            </a:r>
          </a:p>
          <a:p>
            <a:pPr marL="320040" lvl="1" indent="0">
              <a:buNone/>
            </a:pPr>
            <a:r>
              <a:rPr lang="el-GR" dirty="0"/>
              <a:t>α) Τον Πρύτανη.</a:t>
            </a:r>
          </a:p>
          <a:p>
            <a:pPr marL="320040" lvl="1" indent="0">
              <a:buNone/>
            </a:pPr>
            <a:r>
              <a:rPr lang="el-GR" dirty="0"/>
              <a:t>β) Τους Αντιπρυτάνεις.</a:t>
            </a:r>
          </a:p>
          <a:p>
            <a:pPr marL="320040" lvl="1" indent="0">
              <a:buNone/>
            </a:pPr>
            <a:r>
              <a:rPr lang="el-GR" dirty="0"/>
              <a:t>γ) Τους Κοσμήτορες των Σχολών.</a:t>
            </a:r>
          </a:p>
          <a:p>
            <a:pPr marL="320040" lvl="1" indent="0">
              <a:buNone/>
            </a:pPr>
            <a:r>
              <a:rPr lang="el-GR" dirty="0"/>
              <a:t>δ) Τους Προέδρους των Τμημάτων.</a:t>
            </a:r>
          </a:p>
          <a:p>
            <a:pPr marL="320040" lvl="1" indent="0">
              <a:buNone/>
            </a:pPr>
            <a:r>
              <a:rPr lang="el-GR" dirty="0"/>
              <a:t>ε) Τους εκπροσώπους των φοιτητών σε ποσοστό 10% του συνόλου των μελών της Συγκλήτου των περιπτώσεων α` έως δ</a:t>
            </a:r>
            <a:r>
              <a:rPr lang="el-GR" dirty="0" smtClean="0"/>
              <a:t>`.</a:t>
            </a:r>
            <a:endParaRPr lang="el-GR" dirty="0"/>
          </a:p>
          <a:p>
            <a:pPr marL="320040" lvl="1" indent="0">
              <a:buNone/>
            </a:pPr>
            <a:r>
              <a:rPr lang="el-GR" dirty="0"/>
              <a:t>στ) Τρεις (3) εκπροσώπους, έναν (1) ανά κατηγορία από τα μέλη Ε.Ε.Π., Ε.ΔΙ.Π. και Ε.Τ.Ε.Π. του Ιδρύματος.</a:t>
            </a:r>
          </a:p>
          <a:p>
            <a:pPr marL="320040" lvl="1" indent="0">
              <a:buNone/>
            </a:pPr>
            <a:r>
              <a:rPr lang="el-GR" dirty="0"/>
              <a:t>ζ) Έναν (1) εκπρόσωπο των διοικητικών υπαλλήλων του Ιδρύματος. Οι εκπρόσωποι των ανωτέρω περιπτώσεων στ` και ζ` εκλέγονται, μαζί με τους αναπληρωτές τους, με άμεση, μυστική και καθολική ψηφοφορία των μελών της οικείας κατηγορίας προσωπικού του Ιδρύματος, από ενιαίο ψηφοδέλτιο ανά κατηγορία, για διετή θητεία και δυνατότητα επανεκλογής για μία (1) ακόμη θητεία.</a:t>
            </a:r>
          </a:p>
          <a:p>
            <a:pPr marL="45720" indent="0">
              <a:buNone/>
            </a:pPr>
            <a:endParaRPr lang="el-GR" dirty="0"/>
          </a:p>
          <a:p>
            <a:r>
              <a:rPr lang="el-GR" dirty="0"/>
              <a:t>Η Σύγκλητος συγκροτείται και λειτουργεί νόμιμα έστω και αν δεν έχουν εκλεγεί οι εκπρόσωποι των φοιτητών, των μελών Ε.Ε.Π., Ε.ΔΙ.Π., Ε.Τ.Ε.Π. και των διοικητικών υπαλλήλων.</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Σύγκλητος</a:t>
            </a:r>
            <a:r>
              <a:rPr lang="el-GR" dirty="0"/>
              <a:t/>
            </a:r>
            <a:br>
              <a:rPr lang="el-GR" dirty="0"/>
            </a:br>
            <a:endParaRPr lang="el-GR" dirty="0"/>
          </a:p>
        </p:txBody>
      </p:sp>
    </p:spTree>
    <p:extLst>
      <p:ext uri="{BB962C8B-B14F-4D97-AF65-F5344CB8AC3E}">
        <p14:creationId xmlns:p14="http://schemas.microsoft.com/office/powerpoint/2010/main" val="272361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45720" indent="0">
              <a:buNone/>
            </a:pPr>
            <a:r>
              <a:rPr lang="el-GR" dirty="0" smtClean="0"/>
              <a:t>Η </a:t>
            </a:r>
            <a:r>
              <a:rPr lang="el-GR" dirty="0"/>
              <a:t>Σύγκλητος έχει τις </a:t>
            </a:r>
            <a:r>
              <a:rPr lang="el-GR" dirty="0" smtClean="0"/>
              <a:t>αρμοδιότητες :</a:t>
            </a:r>
          </a:p>
          <a:p>
            <a:pPr marL="45720" indent="0">
              <a:buNone/>
            </a:pPr>
            <a:endParaRPr lang="el-GR" dirty="0" smtClean="0"/>
          </a:p>
          <a:p>
            <a:r>
              <a:rPr lang="el-GR" dirty="0" smtClean="0"/>
              <a:t>Νομοθεσία,</a:t>
            </a:r>
          </a:p>
          <a:p>
            <a:r>
              <a:rPr lang="el-GR" dirty="0" smtClean="0"/>
              <a:t>Οργανισμός</a:t>
            </a:r>
          </a:p>
          <a:p>
            <a:r>
              <a:rPr lang="el-GR" dirty="0" smtClean="0"/>
              <a:t>Εσωτερικός Κανονισμός </a:t>
            </a:r>
            <a:r>
              <a:rPr lang="el-GR" dirty="0"/>
              <a:t>του </a:t>
            </a:r>
            <a:r>
              <a:rPr lang="el-GR" dirty="0" smtClean="0"/>
              <a:t>Ιδρύματος</a:t>
            </a:r>
            <a:endParaRPr lang="el-GR" dirty="0"/>
          </a:p>
          <a:p>
            <a:endParaRPr lang="el-GR" dirty="0" smtClean="0"/>
          </a:p>
          <a:p>
            <a:pPr marL="45720" indent="0">
              <a:buNone/>
            </a:pPr>
            <a:r>
              <a:rPr lang="el-GR" b="1" dirty="0" smtClean="0"/>
              <a:t>Τεκμήριο αρμοδιότητας</a:t>
            </a:r>
            <a:r>
              <a:rPr lang="el-GR" dirty="0" smtClean="0"/>
              <a:t>:</a:t>
            </a:r>
          </a:p>
          <a:p>
            <a:pPr marL="45720" indent="0">
              <a:buNone/>
            </a:pPr>
            <a:r>
              <a:rPr lang="el-GR" dirty="0" smtClean="0"/>
              <a:t>Ασκεί </a:t>
            </a:r>
            <a:r>
              <a:rPr lang="el-GR" dirty="0"/>
              <a:t>όσες αρμοδιότητες δεν ανατίθενται από το νόμο ειδικώς σε άλλα όργανα του </a:t>
            </a:r>
            <a:r>
              <a:rPr lang="el-GR" dirty="0" smtClean="0"/>
              <a:t>Ιδρύματος.</a:t>
            </a:r>
            <a:endParaRPr lang="el-GR" dirty="0"/>
          </a:p>
        </p:txBody>
      </p:sp>
      <p:sp>
        <p:nvSpPr>
          <p:cNvPr id="3" name="Τίτλος 2"/>
          <p:cNvSpPr>
            <a:spLocks noGrp="1"/>
          </p:cNvSpPr>
          <p:nvPr>
            <p:ph type="title"/>
          </p:nvPr>
        </p:nvSpPr>
        <p:spPr/>
        <p:txBody>
          <a:bodyPr/>
          <a:lstStyle/>
          <a:p>
            <a:r>
              <a:rPr lang="el-GR" b="1" dirty="0"/>
              <a:t>Αρμοδιότητες Συγκλήτου</a:t>
            </a:r>
            <a:r>
              <a:rPr lang="el-GR" dirty="0"/>
              <a:t/>
            </a:r>
            <a:br>
              <a:rPr lang="el-GR" dirty="0"/>
            </a:br>
            <a:endParaRPr lang="el-GR" dirty="0"/>
          </a:p>
        </p:txBody>
      </p:sp>
    </p:spTree>
    <p:extLst>
      <p:ext uri="{BB962C8B-B14F-4D97-AF65-F5344CB8AC3E}">
        <p14:creationId xmlns:p14="http://schemas.microsoft.com/office/powerpoint/2010/main" val="3262107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marL="45720" indent="0">
              <a:buNone/>
            </a:pPr>
            <a:r>
              <a:rPr lang="el-GR" dirty="0" smtClean="0"/>
              <a:t>Το </a:t>
            </a:r>
            <a:r>
              <a:rPr lang="el-GR" dirty="0"/>
              <a:t>Πρυτανικό Συμβούλιο αποτελείται από:</a:t>
            </a:r>
          </a:p>
          <a:p>
            <a:pPr marL="45720" indent="0">
              <a:buNone/>
            </a:pPr>
            <a:r>
              <a:rPr lang="el-GR" dirty="0"/>
              <a:t> </a:t>
            </a:r>
          </a:p>
          <a:p>
            <a:pPr marL="320040" lvl="1" indent="0">
              <a:buNone/>
            </a:pPr>
            <a:r>
              <a:rPr lang="el-GR" dirty="0"/>
              <a:t>α) τον Πρύτανη,</a:t>
            </a:r>
          </a:p>
          <a:p>
            <a:pPr marL="320040" lvl="1" indent="0">
              <a:buNone/>
            </a:pPr>
            <a:r>
              <a:rPr lang="el-GR" dirty="0"/>
              <a:t>β) τους Αντιπρυτάνεις,</a:t>
            </a:r>
          </a:p>
          <a:p>
            <a:pPr marL="320040" lvl="1" indent="0">
              <a:buNone/>
            </a:pPr>
            <a:r>
              <a:rPr lang="el-GR" dirty="0"/>
              <a:t>γ) έναν εκπρόσωπο των φοιτητών, που υποδεικνύεται και προέρχεται από τους εκλεγμένους φοιτητές που μετέχουν στη Σύγκλητο,</a:t>
            </a:r>
          </a:p>
          <a:p>
            <a:pPr marL="320040" lvl="1" indent="0">
              <a:buNone/>
            </a:pPr>
            <a:r>
              <a:rPr lang="el-GR" dirty="0"/>
              <a:t>δ) τον εκπρόσωπο των διοικητικών υπαλλήλων που μετέχει στη Σύγκλητο.</a:t>
            </a:r>
          </a:p>
          <a:p>
            <a:pPr marL="45720" indent="0">
              <a:buNone/>
            </a:pPr>
            <a:r>
              <a:rPr lang="el-GR" dirty="0"/>
              <a:t> </a:t>
            </a:r>
          </a:p>
          <a:p>
            <a:pPr marL="45720" indent="0">
              <a:buNone/>
            </a:pPr>
            <a:r>
              <a:rPr lang="el-GR" dirty="0"/>
              <a:t>   Το Πρυτανικό Συμβούλιο συγκροτείται και λειτουργεί νόμιμα έστω και αν δεν έχει υποδειχθεί ο εκπρόσωπος των φοιτητών ή των διοικητικών υπαλλήλων.</a:t>
            </a:r>
          </a:p>
          <a:p>
            <a:pPr marL="45720" indent="0">
              <a:buNone/>
            </a:pPr>
            <a:r>
              <a:rPr lang="el-GR" dirty="0"/>
              <a:t> </a:t>
            </a:r>
          </a:p>
          <a:p>
            <a:pPr marL="45720" indent="0">
              <a:buNone/>
            </a:pPr>
            <a:r>
              <a:rPr lang="el-GR" dirty="0"/>
              <a:t>   Σε περίπτωση ισοψηφίας υπερισχύει η άποψη υπέρ της οποίας τάχθηκε ο Πρύτανης.</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Πρυτανικό </a:t>
            </a:r>
            <a:r>
              <a:rPr lang="el-GR" b="1" dirty="0"/>
              <a:t>Συμβούλιο</a:t>
            </a:r>
            <a:r>
              <a:rPr lang="el-GR" dirty="0"/>
              <a:t/>
            </a:r>
            <a:br>
              <a:rPr lang="el-GR" dirty="0"/>
            </a:br>
            <a:endParaRPr lang="el-GR" dirty="0"/>
          </a:p>
        </p:txBody>
      </p:sp>
    </p:spTree>
    <p:extLst>
      <p:ext uri="{BB962C8B-B14F-4D97-AF65-F5344CB8AC3E}">
        <p14:creationId xmlns:p14="http://schemas.microsoft.com/office/powerpoint/2010/main" val="410741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marL="45720" indent="0">
              <a:buNone/>
            </a:pPr>
            <a:endParaRPr lang="el-GR" dirty="0"/>
          </a:p>
          <a:p>
            <a:pPr marL="45720" indent="0">
              <a:buNone/>
            </a:pPr>
            <a:r>
              <a:rPr lang="el-GR" dirty="0"/>
              <a:t>α) Ως Πρύτανης εκλέγεται </a:t>
            </a:r>
            <a:r>
              <a:rPr lang="el-GR" b="1" dirty="0"/>
              <a:t>μέλος Δ.Ε.Π</a:t>
            </a:r>
            <a:r>
              <a:rPr lang="el-GR" dirty="0"/>
              <a:t>., </a:t>
            </a:r>
            <a:r>
              <a:rPr lang="el-GR" b="1" dirty="0"/>
              <a:t>πρώτης βαθμίδας </a:t>
            </a:r>
            <a:r>
              <a:rPr lang="el-GR" dirty="0"/>
              <a:t>του οικείου Ιδρύματος για </a:t>
            </a:r>
            <a:r>
              <a:rPr lang="el-GR" b="1" dirty="0"/>
              <a:t>θητεία τεσσάρων (4) ετών</a:t>
            </a:r>
            <a:r>
              <a:rPr lang="el-GR" dirty="0"/>
              <a:t>. Η ημερομηνία έναρξης και λήξης της θητείας ορίζεται στην προκήρυξη. Αντιπρύτανης εκλέγεται μέλος Δ.Ε.Π., πρώτης βαθμίδας ή της βαθμίδας του αναπληρωτή του οικείου Ιδρύματος για ίδια θητεία.</a:t>
            </a:r>
          </a:p>
          <a:p>
            <a:pPr marL="45720" indent="0">
              <a:buNone/>
            </a:pPr>
            <a:r>
              <a:rPr lang="el-GR" dirty="0"/>
              <a:t> </a:t>
            </a:r>
          </a:p>
          <a:p>
            <a:pPr marL="45720" indent="0">
              <a:buNone/>
            </a:pPr>
            <a:r>
              <a:rPr lang="el-GR" dirty="0"/>
              <a:t>β) Δικαίωμα υποψηφιότητας για τα αξιώματα του Πρύτανη και του Αντιπρύτανη έχουν όσοι τελούν σε </a:t>
            </a:r>
            <a:r>
              <a:rPr lang="el-GR" b="1" dirty="0"/>
              <a:t>καθεστώς πλήρους απασχόλησης </a:t>
            </a:r>
            <a:r>
              <a:rPr lang="el-GR" dirty="0"/>
              <a:t>κατά το χρόνο διενέργειας των εκλογών και κατά την προηγούμενη τριετία. Δεν επιτρέπεται να είναι υποψήφιοι τα μέλη Δ.Ε.Π. που αποχωρούν από την υπηρεσία λόγω συμπλήρωσης του ανώτατου ορίου ηλικίας κατά τη διάρκεια της προκηρυσσόμενης θέσης. Δεν επιτρέπεται το ίδιο πρόσωπο να θέσει ταυτόχρονα υποψηφιότητα και για τα δύο αξιώματα.</a:t>
            </a:r>
          </a:p>
          <a:p>
            <a:pPr marL="45720" indent="0">
              <a:buNone/>
            </a:pPr>
            <a:r>
              <a:rPr lang="el-GR" dirty="0"/>
              <a:t> </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Πρύτανης </a:t>
            </a:r>
            <a:r>
              <a:rPr lang="el-GR" b="1" dirty="0"/>
              <a:t>- Αντιπρυτάνεις</a:t>
            </a:r>
            <a:r>
              <a:rPr lang="el-GR" dirty="0"/>
              <a:t/>
            </a:r>
            <a:br>
              <a:rPr lang="el-GR" dirty="0"/>
            </a:br>
            <a:endParaRPr lang="el-GR" dirty="0"/>
          </a:p>
        </p:txBody>
      </p:sp>
    </p:spTree>
    <p:extLst>
      <p:ext uri="{BB962C8B-B14F-4D97-AF65-F5344CB8AC3E}">
        <p14:creationId xmlns:p14="http://schemas.microsoft.com/office/powerpoint/2010/main" val="3677628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3" y="1719070"/>
            <a:ext cx="8784976" cy="4878281"/>
          </a:xfrm>
        </p:spPr>
        <p:txBody>
          <a:bodyPr>
            <a:normAutofit fontScale="85000" lnSpcReduction="20000"/>
          </a:bodyPr>
          <a:lstStyle/>
          <a:p>
            <a:endParaRPr lang="el-GR" dirty="0"/>
          </a:p>
          <a:p>
            <a:pPr marL="45720" indent="0">
              <a:buNone/>
            </a:pPr>
            <a:r>
              <a:rPr lang="el-GR" b="1" dirty="0" smtClean="0"/>
              <a:t>Τα </a:t>
            </a:r>
            <a:r>
              <a:rPr lang="el-GR" b="1" dirty="0"/>
              <a:t>όργανα της Σχολής είναι:</a:t>
            </a:r>
          </a:p>
          <a:p>
            <a:pPr marL="320040" lvl="1" indent="0">
              <a:buNone/>
            </a:pPr>
            <a:r>
              <a:rPr lang="el-GR" dirty="0"/>
              <a:t>α) η Γενική Συνέλευση,</a:t>
            </a:r>
          </a:p>
          <a:p>
            <a:pPr marL="320040" lvl="1" indent="0">
              <a:buNone/>
            </a:pPr>
            <a:r>
              <a:rPr lang="el-GR" dirty="0"/>
              <a:t>β) η Κοσμητεία,</a:t>
            </a:r>
          </a:p>
          <a:p>
            <a:pPr marL="320040" lvl="1" indent="0">
              <a:buNone/>
            </a:pPr>
            <a:r>
              <a:rPr lang="el-GR" dirty="0"/>
              <a:t>γ) ο Κοσμήτορας.</a:t>
            </a:r>
          </a:p>
          <a:p>
            <a:pPr marL="45720" indent="0">
              <a:buNone/>
            </a:pPr>
            <a:r>
              <a:rPr lang="el-GR" dirty="0"/>
              <a:t> </a:t>
            </a:r>
          </a:p>
          <a:p>
            <a:pPr marL="45720" indent="0">
              <a:buNone/>
            </a:pPr>
            <a:r>
              <a:rPr lang="el-GR" b="1" dirty="0"/>
              <a:t>Γενική Συνέλευση Σχολής</a:t>
            </a:r>
            <a:endParaRPr lang="el-GR" dirty="0"/>
          </a:p>
          <a:p>
            <a:pPr marL="45720" indent="0">
              <a:buNone/>
            </a:pPr>
            <a:r>
              <a:rPr lang="el-GR" dirty="0"/>
              <a:t>Η Γενική Συνέλευση της Σχολής απαρτίζεται από:</a:t>
            </a:r>
          </a:p>
          <a:p>
            <a:pPr marL="320040" lvl="1" indent="0">
              <a:buNone/>
            </a:pPr>
            <a:r>
              <a:rPr lang="el-GR" dirty="0"/>
              <a:t>α) Τον Κοσμήτορα της Σχολής.</a:t>
            </a:r>
          </a:p>
          <a:p>
            <a:pPr marL="320040" lvl="1" indent="0">
              <a:buNone/>
            </a:pPr>
            <a:r>
              <a:rPr lang="el-GR" dirty="0"/>
              <a:t>β) Τα μέλη Δ.Ε.Π. της Σχολής.</a:t>
            </a:r>
          </a:p>
          <a:p>
            <a:pPr marL="320040" lvl="1" indent="0">
              <a:buNone/>
            </a:pPr>
            <a:r>
              <a:rPr lang="el-GR" dirty="0"/>
              <a:t>γ) Τους εκπροσώπους των φοιτητών σε ποσοστό 10% του συνόλου των μελών της Γενικής Συνέλευσης Σχολής των περιπτώσεων α` και β`. </a:t>
            </a:r>
          </a:p>
          <a:p>
            <a:pPr marL="320040" lvl="1" indent="0">
              <a:buNone/>
            </a:pPr>
            <a:r>
              <a:rPr lang="el-GR" dirty="0"/>
              <a:t>δ) Τρεις (3) εκπροσώπους, έναν (1) ανά κατηγορία από τα μέλη Ε.Ε.Π., Ε.ΔΙ.Π. και Ε.Τ.Ε.Π. της Σχολής</a:t>
            </a:r>
          </a:p>
          <a:p>
            <a:pPr marL="45720" indent="0">
              <a:buNone/>
            </a:pPr>
            <a:r>
              <a:rPr lang="el-GR" dirty="0"/>
              <a:t> </a:t>
            </a:r>
          </a:p>
          <a:p>
            <a:pPr marL="45720" indent="0">
              <a:buNone/>
            </a:pPr>
            <a:r>
              <a:rPr lang="el-GR" b="1" dirty="0"/>
              <a:t>Αρμοδιότητες Γενικής Συνέλευσης </a:t>
            </a:r>
            <a:endParaRPr lang="el-GR" dirty="0"/>
          </a:p>
          <a:p>
            <a:pPr marL="45720" indent="0">
              <a:buNone/>
            </a:pPr>
            <a:r>
              <a:rPr lang="el-GR" dirty="0"/>
              <a:t>Η Γενική Συνέλευση της Σχολής έχει όσες αρμοδιότητες της αναθέτει ο νόμος, ο Οργανισμός και ο Εσωτερικός Κανονισμός, καθώς και εκείνες που δεν ανατίθενται σε άλλα όργανα της Σχολής.</a:t>
            </a:r>
          </a:p>
          <a:p>
            <a:endParaRPr lang="el-GR" dirty="0"/>
          </a:p>
        </p:txBody>
      </p:sp>
      <p:sp>
        <p:nvSpPr>
          <p:cNvPr id="3" name="Τίτλος 2"/>
          <p:cNvSpPr>
            <a:spLocks noGrp="1"/>
          </p:cNvSpPr>
          <p:nvPr>
            <p:ph type="title"/>
          </p:nvPr>
        </p:nvSpPr>
        <p:spPr/>
        <p:txBody>
          <a:bodyPr/>
          <a:lstStyle/>
          <a:p>
            <a:r>
              <a:rPr lang="el-GR" b="1" dirty="0"/>
              <a:t>Όργανα της Σχολής</a:t>
            </a:r>
            <a:r>
              <a:rPr lang="el-GR" dirty="0"/>
              <a:t/>
            </a:r>
            <a:br>
              <a:rPr lang="el-GR" dirty="0"/>
            </a:br>
            <a:endParaRPr lang="el-GR" dirty="0"/>
          </a:p>
        </p:txBody>
      </p:sp>
    </p:spTree>
    <p:extLst>
      <p:ext uri="{BB962C8B-B14F-4D97-AF65-F5344CB8AC3E}">
        <p14:creationId xmlns:p14="http://schemas.microsoft.com/office/powerpoint/2010/main" val="2697458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3" y="1719071"/>
            <a:ext cx="8712968" cy="4847984"/>
          </a:xfrm>
        </p:spPr>
        <p:txBody>
          <a:bodyPr>
            <a:normAutofit/>
          </a:bodyPr>
          <a:lstStyle/>
          <a:p>
            <a:pPr marL="45720" indent="0">
              <a:buNone/>
            </a:pPr>
            <a:r>
              <a:rPr lang="el-GR" dirty="0" smtClean="0"/>
              <a:t>Η </a:t>
            </a:r>
            <a:r>
              <a:rPr lang="el-GR" dirty="0"/>
              <a:t>Κοσμητεία αποτελείται από:</a:t>
            </a:r>
          </a:p>
          <a:p>
            <a:pPr marL="320040" lvl="1" indent="0">
              <a:buNone/>
            </a:pPr>
            <a:r>
              <a:rPr lang="el-GR" b="1" dirty="0"/>
              <a:t>   </a:t>
            </a:r>
            <a:r>
              <a:rPr lang="el-GR" sz="2000" b="1" dirty="0"/>
              <a:t>α)</a:t>
            </a:r>
            <a:r>
              <a:rPr lang="el-GR" sz="2000" dirty="0"/>
              <a:t> Τον Κοσμήτορα της Σχολής.</a:t>
            </a:r>
          </a:p>
          <a:p>
            <a:pPr marL="320040" lvl="1" indent="0">
              <a:buNone/>
            </a:pPr>
            <a:r>
              <a:rPr lang="el-GR" sz="2000" dirty="0"/>
              <a:t>   </a:t>
            </a:r>
            <a:r>
              <a:rPr lang="el-GR" sz="2000" b="1" dirty="0"/>
              <a:t>β)</a:t>
            </a:r>
            <a:r>
              <a:rPr lang="el-GR" sz="2000" dirty="0"/>
              <a:t> Τους Προέδρους των Τμημάτων.</a:t>
            </a:r>
          </a:p>
          <a:p>
            <a:pPr marL="320040" lvl="1" indent="0">
              <a:buNone/>
            </a:pPr>
            <a:r>
              <a:rPr lang="el-GR" sz="2000" dirty="0"/>
              <a:t>   </a:t>
            </a:r>
            <a:r>
              <a:rPr lang="el-GR" sz="2000" b="1" dirty="0"/>
              <a:t>γ)</a:t>
            </a:r>
            <a:r>
              <a:rPr lang="el-GR" sz="2000" dirty="0"/>
              <a:t> Τους εκπροσώπους των φοιτητών σε ποσοστό 10% του συνόλου των μελών της Κοσμητείας των περιπτώσεων α` και β`. </a:t>
            </a:r>
          </a:p>
          <a:p>
            <a:pPr marL="320040" lvl="1" indent="0">
              <a:buNone/>
            </a:pPr>
            <a:r>
              <a:rPr lang="el-GR" sz="2000" dirty="0"/>
              <a:t>   </a:t>
            </a:r>
            <a:r>
              <a:rPr lang="el-GR" sz="2000" b="1" dirty="0" smtClean="0"/>
              <a:t>δ</a:t>
            </a:r>
            <a:r>
              <a:rPr lang="el-GR" sz="2000" b="1" dirty="0"/>
              <a:t>)</a:t>
            </a:r>
            <a:r>
              <a:rPr lang="el-GR" sz="2000" dirty="0"/>
              <a:t> Τρεις (3) εκπροσώπους, έναν (1) ανά κατηγορία από τα μέλη Ε.Ε.Π., Ε.ΔΙ.Π. και Ε.Τ.Ε.Π. της Σχολής, οι οποίοι εκλέγονται, μαζί με τους αναπληρωτές τους, με άμεση, μυστική και καθολική ψηφοφορία των μελών της οικείας κατηγορίας προσωπικού της Σχολής, για διετή θητεία και δυνατότητα επανεκλογής, από ενιαίο ψηφοδέλτιο ανά κατηγορία. Η Κοσμητεία της Σχολής συγκροτείται και λειτουργεί νόμιμα έστω και αν δεν έχουν εκλεγεί εκπρόσωποι των περιπτώσεων γ` και δ`, αντίστοιχα.</a:t>
            </a:r>
          </a:p>
          <a:p>
            <a:pPr marL="45720" indent="0">
              <a:buNone/>
            </a:pPr>
            <a:endParaRPr lang="el-GR" sz="2400"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Κοσμητεία</a:t>
            </a:r>
            <a:r>
              <a:rPr lang="el-GR" dirty="0"/>
              <a:t/>
            </a:r>
            <a:br>
              <a:rPr lang="el-GR" dirty="0"/>
            </a:br>
            <a:endParaRPr lang="el-GR" dirty="0"/>
          </a:p>
        </p:txBody>
      </p:sp>
    </p:spTree>
    <p:extLst>
      <p:ext uri="{BB962C8B-B14F-4D97-AF65-F5344CB8AC3E}">
        <p14:creationId xmlns:p14="http://schemas.microsoft.com/office/powerpoint/2010/main" val="3344165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3" y="1719070"/>
            <a:ext cx="8784976" cy="4950289"/>
          </a:xfrm>
        </p:spPr>
        <p:txBody>
          <a:bodyPr>
            <a:normAutofit fontScale="70000" lnSpcReduction="20000"/>
          </a:bodyPr>
          <a:lstStyle/>
          <a:p>
            <a:pPr marL="45720" indent="0">
              <a:buNone/>
            </a:pPr>
            <a:r>
              <a:rPr lang="el-GR" b="1" dirty="0" smtClean="0"/>
              <a:t>Όργανα </a:t>
            </a:r>
            <a:r>
              <a:rPr lang="el-GR" b="1" dirty="0"/>
              <a:t>του Τμήματος είναι:</a:t>
            </a:r>
          </a:p>
          <a:p>
            <a:pPr marL="45720" indent="0">
              <a:buNone/>
            </a:pPr>
            <a:r>
              <a:rPr lang="el-GR" dirty="0"/>
              <a:t>  α) η Συνέλευση του Τμήματος,</a:t>
            </a:r>
          </a:p>
          <a:p>
            <a:pPr marL="45720" indent="0">
              <a:buNone/>
            </a:pPr>
            <a:r>
              <a:rPr lang="el-GR" dirty="0"/>
              <a:t>  β) το Διοικητικό Συμβούλιο και</a:t>
            </a:r>
          </a:p>
          <a:p>
            <a:pPr marL="45720" indent="0">
              <a:buNone/>
            </a:pPr>
            <a:r>
              <a:rPr lang="el-GR" dirty="0"/>
              <a:t>  γ) ο Πρόεδρος του Τμήματος.</a:t>
            </a:r>
          </a:p>
          <a:p>
            <a:pPr marL="45720" indent="0">
              <a:buNone/>
            </a:pPr>
            <a:r>
              <a:rPr lang="el-GR" dirty="0"/>
              <a:t> </a:t>
            </a:r>
          </a:p>
          <a:p>
            <a:pPr marL="45720" indent="0">
              <a:buNone/>
            </a:pPr>
            <a:r>
              <a:rPr lang="el-GR" dirty="0"/>
              <a:t> </a:t>
            </a:r>
          </a:p>
          <a:p>
            <a:pPr marL="45720" indent="0">
              <a:buNone/>
            </a:pPr>
            <a:r>
              <a:rPr lang="el-GR" b="1" dirty="0"/>
              <a:t>Συνέλευση </a:t>
            </a:r>
            <a:r>
              <a:rPr lang="el-GR" b="1" dirty="0" smtClean="0"/>
              <a:t>Τμήματος</a:t>
            </a:r>
          </a:p>
          <a:p>
            <a:pPr marL="45720" indent="0">
              <a:buNone/>
            </a:pPr>
            <a:endParaRPr lang="el-GR" dirty="0"/>
          </a:p>
          <a:p>
            <a:pPr marL="320040" lvl="1" indent="0">
              <a:buNone/>
            </a:pPr>
            <a:r>
              <a:rPr lang="el-GR" sz="2200" b="1" dirty="0" smtClean="0"/>
              <a:t>α</a:t>
            </a:r>
            <a:r>
              <a:rPr lang="el-GR" sz="2200" b="1" dirty="0"/>
              <a:t>)</a:t>
            </a:r>
            <a:r>
              <a:rPr lang="el-GR" sz="2200" dirty="0"/>
              <a:t> Τα μέλη Δ.Ε.Π. του Τμήματος. Αν στο Τμήμα υπάρχουν λιγότερα από πέντε (5) μέλη Δ.Ε.Π., η Γενική Συνέλευση της Σχολής, στην οποία ανήκει το Τμήμα, συμπληρώνει τα μέλη της ως τον αριθμό πέντε (5) από τουλάχιστον ένα (1) μέλος Δ.Ε.Π. των συγγενέστερων ως προς το γνωστικό αντικείμενο Τμημάτων.</a:t>
            </a:r>
          </a:p>
          <a:p>
            <a:pPr marL="320040" lvl="1" indent="0">
              <a:buNone/>
            </a:pPr>
            <a:r>
              <a:rPr lang="el-GR" sz="2200" b="1" dirty="0"/>
              <a:t>β)</a:t>
            </a:r>
            <a:r>
              <a:rPr lang="el-GR" sz="2200" dirty="0"/>
              <a:t> τον Πρόεδρο και τον Αναπληρωτή Πρόεδρο του Τμήματος και, εφόσον υπάρχουν Τομείς, από τους Διευθυντές των Τομέων.</a:t>
            </a:r>
          </a:p>
          <a:p>
            <a:pPr marL="320040" lvl="1" indent="0">
              <a:buNone/>
            </a:pPr>
            <a:r>
              <a:rPr lang="el-GR" sz="2200" b="1" dirty="0"/>
              <a:t>γ)</a:t>
            </a:r>
            <a:r>
              <a:rPr lang="el-GR" sz="2200" dirty="0"/>
              <a:t> Τους εκπροσώπους των φοιτητών σε ποσοστό 15% του συνόλου των μελών της Συνέλευσης του Τμήματος των περιπτώσεων α` και β` και σε κάθε περίπτωση όχι περισσότερους των δέκα (10.</a:t>
            </a:r>
          </a:p>
          <a:p>
            <a:pPr marL="320040" lvl="1" indent="0">
              <a:buNone/>
            </a:pPr>
            <a:r>
              <a:rPr lang="el-GR" sz="2200" b="1" dirty="0"/>
              <a:t>δ)</a:t>
            </a:r>
            <a:r>
              <a:rPr lang="el-GR" sz="2200" dirty="0"/>
              <a:t> Τρεις (3) εκπροσώπους, έναν (1) ανά κατηγορία από τα μέλη Ε.Ε.Π., Ε.ΔΙ.Π. και Ε.Τ.Ε.Π. του Τμήματος, οι οποίοι εκλέγονται, μαζί με τους αναπληρωτές τους, για ετήσια θητεία, με δυνατότητα επανεκλογής, από ενιαίο ψηφοδέλτιο ανά κατηγορία, με άμεση, μυστική και καθολική ψηφοφορία όλων των μελών της οικείας κατηγορίας προσωπικού του Τμήματος.   Η Συνέλευση του Τμήματος συγκροτείται και λειτουργεί νόμιμα έστω και αν οι εκπρόσωποι των περιπτώσεων γ` και δ` δεν έχουν εκλεγεί.</a:t>
            </a:r>
          </a:p>
          <a:p>
            <a:pPr marL="320040" lvl="1" indent="0">
              <a:buNone/>
            </a:pPr>
            <a:r>
              <a:rPr lang="el-GR" sz="2200" dirty="0"/>
              <a:t> </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a:t/>
            </a:r>
            <a:br>
              <a:rPr lang="el-GR" b="1" dirty="0"/>
            </a:br>
            <a:r>
              <a:rPr lang="el-GR" b="1" dirty="0" smtClean="0"/>
              <a:t> </a:t>
            </a:r>
            <a:r>
              <a:rPr lang="el-GR" b="1" dirty="0"/>
              <a:t>Όργανα του Τμήματος</a:t>
            </a:r>
            <a:r>
              <a:rPr lang="el-GR" dirty="0"/>
              <a:t/>
            </a:r>
            <a:br>
              <a:rPr lang="el-GR" dirty="0"/>
            </a:br>
            <a:r>
              <a:rPr lang="el-GR" dirty="0"/>
              <a:t> </a:t>
            </a:r>
            <a:br>
              <a:rPr lang="el-GR" dirty="0"/>
            </a:br>
            <a:endParaRPr lang="el-GR" dirty="0"/>
          </a:p>
        </p:txBody>
      </p:sp>
    </p:spTree>
    <p:extLst>
      <p:ext uri="{BB962C8B-B14F-4D97-AF65-F5344CB8AC3E}">
        <p14:creationId xmlns:p14="http://schemas.microsoft.com/office/powerpoint/2010/main" val="3448068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0999" y="1719070"/>
            <a:ext cx="8407893" cy="4806273"/>
          </a:xfrm>
        </p:spPr>
        <p:txBody>
          <a:bodyPr>
            <a:normAutofit fontScale="85000" lnSpcReduction="20000"/>
          </a:bodyPr>
          <a:lstStyle/>
          <a:p>
            <a:pPr marL="45720" indent="0">
              <a:buNone/>
            </a:pPr>
            <a:r>
              <a:rPr lang="el-GR" dirty="0" smtClean="0"/>
              <a:t>Το </a:t>
            </a:r>
            <a:r>
              <a:rPr lang="el-GR" dirty="0"/>
              <a:t>Διοικητικό Συμβούλιο λειτουργεί σε Τμήματα </a:t>
            </a:r>
            <a:r>
              <a:rPr lang="el-GR" b="1" dirty="0"/>
              <a:t>με δύο (2) ή περισσότερους Τομείς</a:t>
            </a:r>
            <a:r>
              <a:rPr lang="el-GR" dirty="0"/>
              <a:t>. Στα Τμήματα που δεν λειτουργεί Διοικητικό Συμβούλιο, τις αρμοδιότητες του παρόντος ασκεί η Συνέλευση του Τμήματος.</a:t>
            </a:r>
          </a:p>
          <a:p>
            <a:endParaRPr lang="el-GR" dirty="0"/>
          </a:p>
          <a:p>
            <a:pPr marL="45720" indent="0">
              <a:buNone/>
            </a:pPr>
            <a:r>
              <a:rPr lang="el-GR" dirty="0" smtClean="0"/>
              <a:t>Το </a:t>
            </a:r>
            <a:r>
              <a:rPr lang="el-GR" dirty="0"/>
              <a:t>Διοικητικό Συμβούλιο απαρτίζεται από:</a:t>
            </a:r>
          </a:p>
          <a:p>
            <a:r>
              <a:rPr lang="el-GR" dirty="0"/>
              <a:t>   α) τον Πρόεδρο και τον Αναπληρωτή Πρόεδρο του Τμήματος,</a:t>
            </a:r>
          </a:p>
          <a:p>
            <a:r>
              <a:rPr lang="el-GR" dirty="0"/>
              <a:t>   β) τους Διευθυντές των Τομέων,</a:t>
            </a:r>
          </a:p>
          <a:p>
            <a:r>
              <a:rPr lang="el-GR" dirty="0"/>
              <a:t>   γ) έναν (1) από τους τρεις (3) εκλεγμένους εκπροσώπους, έναν (1) ανά κατηγορία από τα μέλη Ε.Ε.Π., Ε.ΔΙ.Π. και Ε.Τ.Ε.Π. του Τμήματος</a:t>
            </a:r>
          </a:p>
          <a:p>
            <a:pPr marL="45720" indent="0">
              <a:buNone/>
            </a:pPr>
            <a:r>
              <a:rPr lang="el-GR" dirty="0"/>
              <a:t> </a:t>
            </a:r>
          </a:p>
          <a:p>
            <a:pPr marL="45720" indent="0">
              <a:buNone/>
            </a:pPr>
            <a:r>
              <a:rPr lang="el-GR" b="1" dirty="0"/>
              <a:t>Αρμοδιότητες Δ.Σ.</a:t>
            </a:r>
            <a:endParaRPr lang="el-GR" dirty="0"/>
          </a:p>
          <a:p>
            <a:r>
              <a:rPr lang="el-GR" dirty="0"/>
              <a:t>Το Διοικητικό Συμβούλιο εισηγείται στη Συνέλευση του Τμήματος ζητήματα αρμοδιότητάς της και επεξεργάζεται ζητήματα που παραπέμπονται σε αυτό από την τελευταία. Στην αρμοδιότητά του ανήκει, επίσης, κάθε θέμα για το οποίο η κείμενη νομοθεσία προβλέπει την παροχή γνώμης ή την υποβολή πρότασης ή εισήγησης σε επίπεδο Τμήματος.</a:t>
            </a:r>
          </a:p>
          <a:p>
            <a:pPr marL="45720" indent="0">
              <a:buNone/>
            </a:pPr>
            <a:r>
              <a:rPr lang="el-GR" dirty="0"/>
              <a:t> </a:t>
            </a:r>
          </a:p>
          <a:p>
            <a:endParaRPr lang="el-GR" dirty="0"/>
          </a:p>
        </p:txBody>
      </p:sp>
      <p:sp>
        <p:nvSpPr>
          <p:cNvPr id="3" name="Τίτλος 2"/>
          <p:cNvSpPr>
            <a:spLocks noGrp="1"/>
          </p:cNvSpPr>
          <p:nvPr>
            <p:ph type="title"/>
          </p:nvPr>
        </p:nvSpPr>
        <p:spPr/>
        <p:txBody>
          <a:bodyPr/>
          <a:lstStyle/>
          <a:p>
            <a:r>
              <a:rPr lang="x-none" b="1"/>
              <a:t>Διοικητικό Συμβούλιο</a:t>
            </a:r>
            <a:r>
              <a:rPr lang="el-GR" dirty="0"/>
              <a:t> </a:t>
            </a:r>
          </a:p>
        </p:txBody>
      </p:sp>
    </p:spTree>
    <p:extLst>
      <p:ext uri="{BB962C8B-B14F-4D97-AF65-F5344CB8AC3E}">
        <p14:creationId xmlns:p14="http://schemas.microsoft.com/office/powerpoint/2010/main" val="3216815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marL="45720" indent="0">
              <a:buNone/>
            </a:pPr>
            <a:endParaRPr lang="el-GR" dirty="0"/>
          </a:p>
          <a:p>
            <a:pPr marL="45720" indent="0">
              <a:buNone/>
            </a:pPr>
            <a:r>
              <a:rPr lang="el-GR" b="1" dirty="0"/>
              <a:t>Σκοπός</a:t>
            </a:r>
            <a:endParaRPr lang="el-GR" dirty="0"/>
          </a:p>
          <a:p>
            <a:r>
              <a:rPr lang="el-GR" dirty="0"/>
              <a:t>Διαχείριση και αξιοποίηση των κονδυλίων επιστημονικής έρευνας, εκπαίδευσης, κατάρτισης, τεχνολογικής ανάπτυξης και καινοτομίας, καθώς και παροχής συναφών υπηρεσιών.</a:t>
            </a:r>
          </a:p>
          <a:p>
            <a:pPr marL="45720" indent="0">
              <a:buNone/>
            </a:pPr>
            <a:endParaRPr lang="el-GR" dirty="0"/>
          </a:p>
          <a:p>
            <a:r>
              <a:rPr lang="el-GR" dirty="0"/>
              <a:t>Εκτέλεση έργων ερευνητικών, εκπαιδευτικών, επιμορφωτικών, αναπτυξιακών, καθώς και έργων συνεχιζόμενης κατάρτισης, σεμιναρίων και συνεδρίων, παροχής επιστημονικών, τεχνολογικών και καλλιτεχνικών υπηρεσιών, εκπόνησης ειδικών και κλινικών μελετών, εκτέλεσης δοκιμών, μετρήσεων, εργαστηριακών εξετάσεων και αναλύσεων, παροχής γνωμοδοτήσεων, σύνταξης προδιαγραφών για λογαριασμό τρίτων, σχεδιασμού και υλοποίησης επιστημονικών, ερευνητικών, πολιτιστικών και αναπτυξιακών προγραμμάτων ως και άλλων συναφών υπηρεσιών, προς όφελος του Α.Ε.Ι..</a:t>
            </a:r>
          </a:p>
          <a:p>
            <a:pPr marL="45720" indent="0">
              <a:buNone/>
            </a:pPr>
            <a:endParaRPr lang="el-GR" dirty="0"/>
          </a:p>
          <a:p>
            <a:endParaRPr lang="el-GR" dirty="0"/>
          </a:p>
        </p:txBody>
      </p:sp>
      <p:sp>
        <p:nvSpPr>
          <p:cNvPr id="3" name="Τίτλος 2"/>
          <p:cNvSpPr>
            <a:spLocks noGrp="1"/>
          </p:cNvSpPr>
          <p:nvPr>
            <p:ph type="title"/>
          </p:nvPr>
        </p:nvSpPr>
        <p:spPr/>
        <p:txBody>
          <a:bodyPr/>
          <a:lstStyle/>
          <a:p>
            <a:r>
              <a:rPr lang="el-GR" sz="2000" b="1" dirty="0"/>
              <a:t>ΕΙΔΙΚΟΙ ΛΟΓΑΡΙΑΣΜΟΙ ΚΟΝΔΥΛΙΩΝ ΕΡΕΥΝΑΣ ΑΝΩΤΑΤΩΝ ΕΚΠΑΙΔΕΥΤΙΚΩΝ ΙΔΡΥΜΑΤΩΝ,</a:t>
            </a:r>
            <a:r>
              <a:rPr lang="el-GR" sz="2000" dirty="0"/>
              <a:t/>
            </a:r>
            <a:br>
              <a:rPr lang="el-GR" sz="2000" dirty="0"/>
            </a:br>
            <a:r>
              <a:rPr lang="el-GR" sz="2000" b="1" dirty="0"/>
              <a:t>ΕΡΕΥΝΗΤΙΚΑ ΚΑΙ ΤΕΧΝΟΛΟΓΙΚΑ ΚΕΝΤΡΑ</a:t>
            </a:r>
            <a:r>
              <a:rPr lang="el-GR" sz="2000" dirty="0"/>
              <a:t/>
            </a:r>
            <a:br>
              <a:rPr lang="el-GR" sz="2000" dirty="0"/>
            </a:br>
            <a:endParaRPr lang="el-GR" sz="2000" dirty="0"/>
          </a:p>
        </p:txBody>
      </p:sp>
    </p:spTree>
    <p:extLst>
      <p:ext uri="{BB962C8B-B14F-4D97-AF65-F5344CB8AC3E}">
        <p14:creationId xmlns:p14="http://schemas.microsoft.com/office/powerpoint/2010/main" val="3182791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pPr marL="45720" indent="0">
              <a:buNone/>
            </a:pPr>
            <a:r>
              <a:rPr lang="el-GR" dirty="0" smtClean="0"/>
              <a:t>Το </a:t>
            </a:r>
            <a:r>
              <a:rPr lang="el-GR" dirty="0"/>
              <a:t>διδακτικό και ερευνητικό έργο στα Α.Ε.Ι. ασκείται από τους </a:t>
            </a:r>
            <a:r>
              <a:rPr lang="el-GR" dirty="0" smtClean="0"/>
              <a:t>Καθηγητές</a:t>
            </a:r>
            <a:endParaRPr lang="el-GR" dirty="0"/>
          </a:p>
          <a:p>
            <a:pPr lvl="0"/>
            <a:r>
              <a:rPr lang="el-GR" dirty="0"/>
              <a:t>Καθηγητές πρώτης βαθμίδας (Καθηγητές) </a:t>
            </a:r>
          </a:p>
          <a:p>
            <a:pPr lvl="0"/>
            <a:r>
              <a:rPr lang="el-GR" dirty="0"/>
              <a:t>Αναπληρωτές Καθηγητές  </a:t>
            </a:r>
          </a:p>
          <a:p>
            <a:pPr lvl="0"/>
            <a:r>
              <a:rPr lang="el-GR" dirty="0"/>
              <a:t>Επίκουροι Καθηγητές</a:t>
            </a:r>
          </a:p>
          <a:p>
            <a:pPr marL="45720" indent="0">
              <a:buNone/>
            </a:pPr>
            <a:endParaRPr lang="el-GR" dirty="0"/>
          </a:p>
          <a:p>
            <a:pPr marL="45720" indent="0">
              <a:buNone/>
            </a:pPr>
            <a:r>
              <a:rPr lang="el-GR" b="1" dirty="0" smtClean="0"/>
              <a:t>Προϋπόθεση </a:t>
            </a:r>
            <a:r>
              <a:rPr lang="el-GR" b="1" dirty="0"/>
              <a:t>για εκλογή σε θέση καθηγητή όλων των βαθμίδων</a:t>
            </a:r>
            <a:r>
              <a:rPr lang="el-GR" dirty="0"/>
              <a:t> </a:t>
            </a:r>
          </a:p>
          <a:p>
            <a:pPr lvl="0"/>
            <a:r>
              <a:rPr lang="el-GR" dirty="0"/>
              <a:t>Η κατοχή διδακτορικού διπλώματος και η συνάφεια του εν γένει ερευνητικού, επιστημονικού ή καλλιτεχνικού έργου των υποψηφίων με το γνωστικό αντικείμενο της προς πλήρωση θέσης. </a:t>
            </a:r>
          </a:p>
          <a:p>
            <a:pPr lvl="0"/>
            <a:r>
              <a:rPr lang="el-GR" dirty="0"/>
              <a:t>Η προϋπόθεση κατοχής διδακτορικού διπλώματος για κατάληψη θέσης καθηγητή δεν ισχύει προκειμένου περί γνωστικού αντικειμένου εξαιρετικής και αδιαμφισβήτητης ιδιαιτερότητας, για τα οποία δεν είναι δυνατή ή συνήθης η εκπόνηση διδακτορικής διατριβής κατά τους κανόνες της οικείας τέχνης ή επιστήμης. Στην περίπτωση αυτή, προϋπόθεση για την εκλογή αποτελεί το αναγνωρισμένο έργο με βραβεύσεις σε εθνικούς και διεθνείς διαγωνισμούς, η συμμετοχή σε εθνικές και διεθνείς εκθέσεις και γενικώς η εθνική και διεθνής αναγνώριση του έργου.</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ΔΙΔΑΚΤΙΚΟ </a:t>
            </a:r>
            <a:r>
              <a:rPr lang="el-GR" b="1" dirty="0"/>
              <a:t>ΠΡΟΣΩΠΙΚΟ</a:t>
            </a:r>
            <a:r>
              <a:rPr lang="el-GR" dirty="0"/>
              <a:t/>
            </a:r>
            <a:br>
              <a:rPr lang="el-GR" dirty="0"/>
            </a:br>
            <a:endParaRPr lang="el-GR" dirty="0"/>
          </a:p>
        </p:txBody>
      </p:sp>
    </p:spTree>
    <p:extLst>
      <p:ext uri="{BB962C8B-B14F-4D97-AF65-F5344CB8AC3E}">
        <p14:creationId xmlns:p14="http://schemas.microsoft.com/office/powerpoint/2010/main" val="2286782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0999" y="1719070"/>
            <a:ext cx="8583489" cy="4878281"/>
          </a:xfrm>
        </p:spPr>
        <p:txBody>
          <a:bodyPr>
            <a:normAutofit fontScale="85000" lnSpcReduction="20000"/>
          </a:bodyPr>
          <a:lstStyle/>
          <a:p>
            <a:pPr marL="45720" indent="0">
              <a:buNone/>
            </a:pPr>
            <a:endParaRPr lang="el-GR" dirty="0"/>
          </a:p>
          <a:p>
            <a:pPr marL="45720" indent="0">
              <a:buNone/>
            </a:pPr>
            <a:r>
              <a:rPr lang="el-GR" b="1" dirty="0"/>
              <a:t>1] Η αρχή της ακαδημαϊκής ελευθερίας</a:t>
            </a:r>
            <a:endParaRPr lang="el-GR" dirty="0"/>
          </a:p>
          <a:p>
            <a:r>
              <a:rPr lang="el-GR" dirty="0" smtClean="0"/>
              <a:t>α</a:t>
            </a:r>
            <a:r>
              <a:rPr lang="el-GR" dirty="0"/>
              <a:t>) Ως  </a:t>
            </a:r>
            <a:r>
              <a:rPr lang="el-GR" b="1" dirty="0"/>
              <a:t>ατομικό δικαίωμα</a:t>
            </a:r>
            <a:r>
              <a:rPr lang="el-GR" dirty="0"/>
              <a:t> του πανεπιστημιακού ερευνητή ή </a:t>
            </a:r>
            <a:r>
              <a:rPr lang="el-GR" dirty="0" smtClean="0"/>
              <a:t>διδασκάλου (αξίωση αποχής έναντι </a:t>
            </a:r>
            <a:r>
              <a:rPr lang="el-GR" dirty="0"/>
              <a:t>της κρατικής </a:t>
            </a:r>
            <a:r>
              <a:rPr lang="el-GR" dirty="0" smtClean="0"/>
              <a:t>εξουσίας).</a:t>
            </a:r>
            <a:endParaRPr lang="el-GR" dirty="0"/>
          </a:p>
          <a:p>
            <a:r>
              <a:rPr lang="el-GR" dirty="0"/>
              <a:t>β) ως </a:t>
            </a:r>
            <a:r>
              <a:rPr lang="el-GR" b="1" dirty="0"/>
              <a:t>θεσμική εγγύηση</a:t>
            </a:r>
            <a:r>
              <a:rPr lang="el-GR" dirty="0"/>
              <a:t>  </a:t>
            </a:r>
            <a:r>
              <a:rPr lang="el-GR" dirty="0" smtClean="0"/>
              <a:t>(ελευθερία </a:t>
            </a:r>
            <a:r>
              <a:rPr lang="el-GR" dirty="0"/>
              <a:t>της επιστημονικής έρευνας και </a:t>
            </a:r>
            <a:r>
              <a:rPr lang="el-GR" dirty="0" smtClean="0"/>
              <a:t>διδασκαλίας) </a:t>
            </a:r>
            <a:r>
              <a:rPr lang="el-GR" dirty="0"/>
              <a:t> </a:t>
            </a:r>
          </a:p>
          <a:p>
            <a:pPr marL="45720" indent="0">
              <a:buNone/>
            </a:pPr>
            <a:r>
              <a:rPr lang="el-GR" dirty="0" smtClean="0"/>
              <a:t>                            - ύπαρξη </a:t>
            </a:r>
            <a:r>
              <a:rPr lang="el-GR" b="1" dirty="0"/>
              <a:t>διδακτικού και ερευνητικού </a:t>
            </a:r>
            <a:r>
              <a:rPr lang="el-GR" b="1" dirty="0" smtClean="0"/>
              <a:t>προσωπικού </a:t>
            </a:r>
          </a:p>
          <a:p>
            <a:pPr marL="45720" indent="0">
              <a:buNone/>
            </a:pPr>
            <a:r>
              <a:rPr lang="el-GR" b="1" dirty="0"/>
              <a:t>	</a:t>
            </a:r>
            <a:r>
              <a:rPr lang="el-GR" b="1" dirty="0" smtClean="0"/>
              <a:t>	(δημόσιοι  λειτουργοί </a:t>
            </a:r>
            <a:r>
              <a:rPr lang="el-GR" dirty="0" smtClean="0"/>
              <a:t>με </a:t>
            </a:r>
            <a:r>
              <a:rPr lang="el-GR" b="1" dirty="0"/>
              <a:t>προσωπική και λειτουργική τους </a:t>
            </a:r>
            <a:endParaRPr lang="el-GR" b="1" dirty="0" smtClean="0"/>
          </a:p>
          <a:p>
            <a:pPr marL="45720" indent="0">
              <a:buNone/>
            </a:pPr>
            <a:r>
              <a:rPr lang="el-GR" b="1" dirty="0"/>
              <a:t>	</a:t>
            </a:r>
            <a:r>
              <a:rPr lang="el-GR" b="1" dirty="0" smtClean="0"/>
              <a:t>	ανεξαρτησία)</a:t>
            </a:r>
            <a:r>
              <a:rPr lang="el-GR" dirty="0" smtClean="0"/>
              <a:t>.</a:t>
            </a:r>
            <a:endParaRPr lang="el-GR" dirty="0"/>
          </a:p>
          <a:p>
            <a:endParaRPr lang="el-GR" dirty="0"/>
          </a:p>
          <a:p>
            <a:pPr marL="45720" indent="0">
              <a:buNone/>
            </a:pPr>
            <a:r>
              <a:rPr lang="el-GR" b="1" dirty="0"/>
              <a:t>2] Η αρχή της πλήρους αυτοδιοίκησης πανεπιστημιακών ιδρυμάτων </a:t>
            </a:r>
            <a:endParaRPr lang="el-GR" dirty="0"/>
          </a:p>
          <a:p>
            <a:pPr marL="45720" indent="0">
              <a:buNone/>
            </a:pPr>
            <a:r>
              <a:rPr lang="el-GR" dirty="0" smtClean="0"/>
              <a:t>ΑΕΙ : νομικά </a:t>
            </a:r>
            <a:r>
              <a:rPr lang="el-GR" dirty="0"/>
              <a:t>πρόσωπα δημοσίου δικαίου πλήρως </a:t>
            </a:r>
            <a:r>
              <a:rPr lang="el-GR" dirty="0" smtClean="0"/>
              <a:t>αυτοδιοικούμενα που έχουν: </a:t>
            </a:r>
            <a:endParaRPr lang="el-GR" dirty="0"/>
          </a:p>
          <a:p>
            <a:pPr marL="320040" lvl="1" indent="0">
              <a:buNone/>
            </a:pPr>
            <a:r>
              <a:rPr lang="el-GR" dirty="0"/>
              <a:t>α) την εξουσία εκλογής των οργάνων διοικήσεως του ΑΕΙ</a:t>
            </a:r>
          </a:p>
          <a:p>
            <a:pPr marL="320040" lvl="1" indent="0">
              <a:buNone/>
            </a:pPr>
            <a:r>
              <a:rPr lang="el-GR" dirty="0"/>
              <a:t>β) την εξουσία εκλογής  με δικά τους όργανα του διδακτικού (κυρίου και βοηθητικού) προσωπικού τους</a:t>
            </a:r>
          </a:p>
          <a:p>
            <a:pPr marL="320040" lvl="1" indent="0">
              <a:buNone/>
            </a:pPr>
            <a:r>
              <a:rPr lang="el-GR" dirty="0"/>
              <a:t>γ) την άσκηση του εκπαιδευτικού τους έργου ,όπως η κατάρτιση προγραμμάτων σπουδών κλπ.</a:t>
            </a:r>
          </a:p>
          <a:p>
            <a:pPr marL="320040" lvl="1" indent="0">
              <a:buNone/>
            </a:pPr>
            <a:r>
              <a:rPr lang="el-GR" dirty="0"/>
              <a:t>δ) τη διοίκηση και διαχείριση των περιουσιακών στοιχείων του ΑΕΙ με δικά του όργανα. </a:t>
            </a:r>
          </a:p>
          <a:p>
            <a:pPr lvl="1"/>
            <a:endParaRPr lang="el-GR" dirty="0"/>
          </a:p>
        </p:txBody>
      </p:sp>
      <p:sp>
        <p:nvSpPr>
          <p:cNvPr id="3" name="Τίτλος 2"/>
          <p:cNvSpPr>
            <a:spLocks noGrp="1"/>
          </p:cNvSpPr>
          <p:nvPr>
            <p:ph type="title"/>
          </p:nvPr>
        </p:nvSpPr>
        <p:spPr/>
        <p:txBody>
          <a:bodyPr/>
          <a:lstStyle/>
          <a:p>
            <a:r>
              <a:rPr lang="el-GR" sz="2800" b="1" dirty="0" smtClean="0"/>
              <a:t/>
            </a:r>
            <a:br>
              <a:rPr lang="el-GR" sz="2800" b="1" dirty="0" smtClean="0"/>
            </a:br>
            <a:r>
              <a:rPr lang="el-GR" sz="2800" b="1" dirty="0" smtClean="0"/>
              <a:t>Βασικές </a:t>
            </a:r>
            <a:r>
              <a:rPr lang="el-GR" sz="2800" b="1" dirty="0"/>
              <a:t>αρχές του Συντάγματος για τριτοβάθμια εκπαίδευση</a:t>
            </a:r>
            <a:r>
              <a:rPr lang="el-GR" dirty="0"/>
              <a:t/>
            </a:r>
            <a:br>
              <a:rPr lang="el-GR" dirty="0"/>
            </a:br>
            <a:endParaRPr lang="el-GR" dirty="0"/>
          </a:p>
        </p:txBody>
      </p:sp>
    </p:spTree>
    <p:extLst>
      <p:ext uri="{BB962C8B-B14F-4D97-AF65-F5344CB8AC3E}">
        <p14:creationId xmlns:p14="http://schemas.microsoft.com/office/powerpoint/2010/main" val="3186817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marL="45720" indent="0">
              <a:buNone/>
            </a:pPr>
            <a:r>
              <a:rPr lang="el-GR" b="1" dirty="0" smtClean="0"/>
              <a:t>Προκήρυξη της θέσης</a:t>
            </a:r>
          </a:p>
          <a:p>
            <a:pPr marL="45720" indent="0">
              <a:buNone/>
            </a:pPr>
            <a:r>
              <a:rPr lang="el-GR" b="1" dirty="0" smtClean="0"/>
              <a:t>Συγκρότηση </a:t>
            </a:r>
            <a:r>
              <a:rPr lang="el-GR" b="1" dirty="0"/>
              <a:t>εκλεκτορικού σώματος</a:t>
            </a:r>
            <a:endParaRPr lang="el-GR" dirty="0"/>
          </a:p>
          <a:p>
            <a:r>
              <a:rPr lang="el-GR" dirty="0"/>
              <a:t>Το Εκλεκτορικό Σώμα συγκροτείται με πλήρως αιτιολογημένη, ως προς το γνωστικό αντικείμενο των μελών του, απόφαση της Γενικής Συνέλευσης Ειδικής Σύνθεσης, εντός αποκλειστικής προθεσμίας δέκα (10) ημερών από την ημερομηνία λήξης της προθεσμίας υποβολής υποψηφιοτήτων. </a:t>
            </a:r>
          </a:p>
          <a:p>
            <a:pPr lvl="0"/>
            <a:r>
              <a:rPr lang="el-GR" b="1" dirty="0"/>
              <a:t>Δεν επιτρέπεται να μετέχει σε Εκλεκτορικό Σώμα</a:t>
            </a:r>
            <a:r>
              <a:rPr lang="el-GR" dirty="0"/>
              <a:t> καθηγητής, ο οποίος είναι </a:t>
            </a:r>
            <a:r>
              <a:rPr lang="el-GR" b="1" dirty="0"/>
              <a:t>σύζυγος ή συνδέεται με συγγένεια</a:t>
            </a:r>
            <a:r>
              <a:rPr lang="el-GR" dirty="0"/>
              <a:t> έως και τετάρτου βαθμού εξ αίματος ή αγχιστείας με υποψήφιο. </a:t>
            </a:r>
          </a:p>
          <a:p>
            <a:pPr lvl="0"/>
            <a:r>
              <a:rPr lang="el-GR" dirty="0"/>
              <a:t>Κατά τη διαδικασία συγκρότησης του Εκλεκτορικού Σώματος, στο συνολικό αριθμό των εκλεκτόρων </a:t>
            </a:r>
            <a:r>
              <a:rPr lang="el-GR" b="1" dirty="0"/>
              <a:t>δεν υπολογίζονται όσοι απουσιάζουν λόγω νόμιμης άδειας ή για λόγους ανωτέρας βίας</a:t>
            </a:r>
            <a:r>
              <a:rPr lang="el-GR" dirty="0"/>
              <a:t> που πιστοποιεί η Γενική Συνέλευση Ειδικής Σύνθεσης του Τμήματος με πλήρως και ειδικώς αιτιολογημένη απόφασή της. </a:t>
            </a:r>
          </a:p>
          <a:p>
            <a:pPr lvl="0"/>
            <a:r>
              <a:rPr lang="el-GR" dirty="0"/>
              <a:t>Σε περίπτωση επίκλησης λόγου ασθενείας απαιτείται βεβαίωση από δημόσιο νοσοκομείο. </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sz="2800" b="1" dirty="0" smtClean="0"/>
              <a:t>Εκλογή</a:t>
            </a:r>
            <a:r>
              <a:rPr lang="el-GR" sz="2800" b="1" dirty="0"/>
              <a:t>, εξέλιξη και μονιμοποίηση των καθηγητών</a:t>
            </a:r>
            <a:r>
              <a:rPr lang="el-GR" sz="2800" dirty="0"/>
              <a:t/>
            </a:r>
            <a:br>
              <a:rPr lang="el-GR" sz="2800" dirty="0"/>
            </a:br>
            <a:endParaRPr lang="el-GR" dirty="0"/>
          </a:p>
        </p:txBody>
      </p:sp>
    </p:spTree>
    <p:extLst>
      <p:ext uri="{BB962C8B-B14F-4D97-AF65-F5344CB8AC3E}">
        <p14:creationId xmlns:p14="http://schemas.microsoft.com/office/powerpoint/2010/main" val="31093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b="1" dirty="0" smtClean="0"/>
              <a:t>Μετά </a:t>
            </a:r>
            <a:r>
              <a:rPr lang="el-GR" b="1" dirty="0"/>
              <a:t>τη συγκρότηση του Εκλεκτορικού Σώματος</a:t>
            </a:r>
            <a:r>
              <a:rPr lang="el-GR" dirty="0"/>
              <a:t>, η σύνθεσή του δεν μεταβάλλεται παρά μόνο εάν μέλος </a:t>
            </a:r>
            <a:r>
              <a:rPr lang="el-GR" b="1" dirty="0"/>
              <a:t>του παραιτηθεί, εκλείψει ή βρεθεί σε νόμιμη άδεια</a:t>
            </a:r>
            <a:r>
              <a:rPr lang="el-GR" dirty="0"/>
              <a:t>. </a:t>
            </a:r>
            <a:endParaRPr lang="el-GR" dirty="0" smtClean="0"/>
          </a:p>
          <a:p>
            <a:r>
              <a:rPr lang="el-GR" dirty="0" smtClean="0"/>
              <a:t>Στις </a:t>
            </a:r>
            <a:r>
              <a:rPr lang="el-GR" dirty="0"/>
              <a:t>περιπτώσεις αυτές, το μέλος αναπληρώνεται από το πρώτο κατά σειρά μη κωλυόμενο αναπληρωματικό μέλος του αντίστοιχου καταλόγου αναπληρωματικών μελών που ορίστηκε κατά τη συγκρότηση του Εκλεκτορικού Σώματος.</a:t>
            </a:r>
          </a:p>
          <a:p>
            <a:pPr marL="45720" indent="0">
              <a:buNone/>
            </a:pPr>
            <a:endParaRPr lang="el-GR" b="1" dirty="0" smtClean="0"/>
          </a:p>
          <a:p>
            <a:pPr marL="45720" indent="0">
              <a:buNone/>
            </a:pPr>
            <a:r>
              <a:rPr lang="el-GR" b="1" dirty="0" smtClean="0"/>
              <a:t>Απαρτία</a:t>
            </a:r>
            <a:endParaRPr lang="el-GR" dirty="0"/>
          </a:p>
          <a:p>
            <a:r>
              <a:rPr lang="el-GR" dirty="0"/>
              <a:t>Το Εκλεκτορικό Σώμα βρίσκεται σε απαρτία όταν είναι </a:t>
            </a:r>
            <a:r>
              <a:rPr lang="el-GR" b="1" dirty="0"/>
              <a:t>παρόντα το ήμισυ πλέον ενός του αριθμού των μελών του Εκλεκτορικού Σώματος</a:t>
            </a:r>
            <a:r>
              <a:rPr lang="el-GR" dirty="0"/>
              <a:t>. Στην περίπτωση μη ύπαρξης απαρτίας, η συνεδρίαση επαναλαμβάνεται εντός αποκλειστικής προθεσμίας μίας (1) εβδομάδας με τη συμμετοχή του ενός τρίτου (1/3) του αριθμού των μελών του Εκλεκτορικού Σώματος.</a:t>
            </a:r>
          </a:p>
          <a:p>
            <a:endParaRPr lang="el-GR" dirty="0"/>
          </a:p>
        </p:txBody>
      </p:sp>
      <p:sp>
        <p:nvSpPr>
          <p:cNvPr id="3" name="Τίτλος 2"/>
          <p:cNvSpPr>
            <a:spLocks noGrp="1"/>
          </p:cNvSpPr>
          <p:nvPr>
            <p:ph type="title"/>
          </p:nvPr>
        </p:nvSpPr>
        <p:spPr/>
        <p:txBody>
          <a:bodyPr/>
          <a:lstStyle/>
          <a:p>
            <a:r>
              <a:rPr lang="el-GR" b="1" dirty="0"/>
              <a:t>Σύνθεση Εκλεκτορικού Σώματος</a:t>
            </a:r>
            <a:r>
              <a:rPr lang="el-GR" dirty="0"/>
              <a:t/>
            </a:r>
            <a:br>
              <a:rPr lang="el-GR" dirty="0"/>
            </a:br>
            <a:endParaRPr lang="el-GR" dirty="0"/>
          </a:p>
        </p:txBody>
      </p:sp>
    </p:spTree>
    <p:extLst>
      <p:ext uri="{BB962C8B-B14F-4D97-AF65-F5344CB8AC3E}">
        <p14:creationId xmlns:p14="http://schemas.microsoft.com/office/powerpoint/2010/main" val="1464300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3" y="1719070"/>
            <a:ext cx="8784976" cy="4950289"/>
          </a:xfrm>
        </p:spPr>
        <p:txBody>
          <a:bodyPr>
            <a:normAutofit fontScale="92500" lnSpcReduction="20000"/>
          </a:bodyPr>
          <a:lstStyle/>
          <a:p>
            <a:pPr>
              <a:buFont typeface="Wingdings" pitchFamily="2" charset="2"/>
              <a:buChar char="§"/>
            </a:pPr>
            <a:r>
              <a:rPr lang="el-GR" dirty="0" smtClean="0"/>
              <a:t>Το </a:t>
            </a:r>
            <a:r>
              <a:rPr lang="el-GR" dirty="0"/>
              <a:t>Εκλεκτορικό Σώμα κατά την πρώτη συνεδρίασή του, εντός δέκα (10) ημερών από τη συγκρότησή του, ορίζει την τριμελή εισηγητική επιτροπή.</a:t>
            </a:r>
          </a:p>
          <a:p>
            <a:pPr>
              <a:buFont typeface="Wingdings" pitchFamily="2" charset="2"/>
              <a:buChar char="§"/>
            </a:pPr>
            <a:r>
              <a:rPr lang="el-GR" dirty="0" smtClean="0"/>
              <a:t>Ένα </a:t>
            </a:r>
            <a:r>
              <a:rPr lang="el-GR" dirty="0"/>
              <a:t>τουλάχιστον μέλος της τριμελούς εισηγητικής επιτροπής πρέπει να ανήκει σε άλλο Τμήμα </a:t>
            </a:r>
            <a:endParaRPr lang="el-GR" dirty="0" smtClean="0"/>
          </a:p>
          <a:p>
            <a:pPr>
              <a:buFont typeface="Wingdings" pitchFamily="2" charset="2"/>
              <a:buChar char="§"/>
            </a:pPr>
            <a:r>
              <a:rPr lang="el-GR" dirty="0" smtClean="0"/>
              <a:t>Η </a:t>
            </a:r>
            <a:r>
              <a:rPr lang="el-GR" dirty="0"/>
              <a:t>τριμελής εισηγητική επιτροπή οφείλει μέσα σε </a:t>
            </a:r>
            <a:r>
              <a:rPr lang="el-GR" b="1" dirty="0"/>
              <a:t>αποκλειστική προθεσμία σαράντα (40) ημερών από τη συγκρότησή της και όχι νωρίτερα από είκοσι (20) ημέρες</a:t>
            </a:r>
            <a:r>
              <a:rPr lang="el-GR" dirty="0"/>
              <a:t> να καταθέσει εισηγητική έκθεση με τη συγκριτική αποτίμηση του έργου των υποψηφίων και αξιολογική κατάταξή τους. </a:t>
            </a:r>
          </a:p>
          <a:p>
            <a:pPr>
              <a:buFont typeface="Wingdings" pitchFamily="2" charset="2"/>
              <a:buChar char="§"/>
            </a:pPr>
            <a:r>
              <a:rPr lang="el-GR" dirty="0" smtClean="0"/>
              <a:t>Εάν </a:t>
            </a:r>
            <a:r>
              <a:rPr lang="el-GR" dirty="0"/>
              <a:t>μέλος της τριμελούς εισηγητικής επιτροπής παραιτηθεί ή εκλείψει ή διαπιστωθεί αδυναμία σύνταξης εισηγητικής έκθεσης, τα μέλη της τριμελούς επιτροπής δύνανται να υποβάλουν εντός της ίδιας προθεσμίας υπόμνημα, το οποίο δεν επέχει θέση εισηγητικής έκθεσης. </a:t>
            </a:r>
          </a:p>
          <a:p>
            <a:pPr>
              <a:buFont typeface="Wingdings" pitchFamily="2" charset="2"/>
              <a:buChar char="§"/>
            </a:pPr>
            <a:r>
              <a:rPr lang="el-GR" dirty="0" smtClean="0"/>
              <a:t>Εντός </a:t>
            </a:r>
            <a:r>
              <a:rPr lang="el-GR" dirty="0"/>
              <a:t>αποκλειστικής προθεσμίας είκοσι (20) ημερών από την υποβολή της εισηγητικής έκθεσης, συγκαλείται, ενώπιον της Γενικής Συνέλευσης του Τμήματος, το Εκλεκτορικό Σώμα για τη διενέργεια της εκλογής. </a:t>
            </a:r>
          </a:p>
        </p:txBody>
      </p:sp>
      <p:sp>
        <p:nvSpPr>
          <p:cNvPr id="3" name="Τίτλος 2"/>
          <p:cNvSpPr>
            <a:spLocks noGrp="1"/>
          </p:cNvSpPr>
          <p:nvPr>
            <p:ph type="title"/>
          </p:nvPr>
        </p:nvSpPr>
        <p:spPr>
          <a:xfrm>
            <a:off x="381000" y="355847"/>
            <a:ext cx="8381260" cy="984921"/>
          </a:xfrm>
        </p:spPr>
        <p:txBody>
          <a:bodyPr/>
          <a:lstStyle/>
          <a:p>
            <a:r>
              <a:rPr lang="el-GR" b="1" dirty="0" smtClean="0"/>
              <a:t/>
            </a:r>
            <a:br>
              <a:rPr lang="el-GR" b="1" dirty="0" smtClean="0"/>
            </a:br>
            <a:r>
              <a:rPr lang="el-GR" b="1" dirty="0" smtClean="0"/>
              <a:t>Τριμελής </a:t>
            </a:r>
            <a:r>
              <a:rPr lang="el-GR" b="1" dirty="0"/>
              <a:t>Εισηγητική Επιτροπή</a:t>
            </a:r>
            <a:r>
              <a:rPr lang="el-GR" dirty="0"/>
              <a:t/>
            </a:r>
            <a:br>
              <a:rPr lang="el-GR" dirty="0"/>
            </a:br>
            <a:endParaRPr lang="el-GR" dirty="0"/>
          </a:p>
        </p:txBody>
      </p:sp>
    </p:spTree>
    <p:extLst>
      <p:ext uri="{BB962C8B-B14F-4D97-AF65-F5344CB8AC3E}">
        <p14:creationId xmlns:p14="http://schemas.microsoft.com/office/powerpoint/2010/main" val="2785780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a:t>	</a:t>
            </a:r>
            <a:r>
              <a:rPr lang="el-GR" b="1" dirty="0"/>
              <a:t>◊</a:t>
            </a:r>
            <a:r>
              <a:rPr lang="el-GR" dirty="0"/>
              <a:t> Οι υποψήφιοι δικαιούνται να υποβάλουν σχετικό υπόμνημα τουλάχιστον πέντε </a:t>
            </a:r>
            <a:r>
              <a:rPr lang="el-GR" dirty="0" smtClean="0"/>
              <a:t>(</a:t>
            </a:r>
            <a:r>
              <a:rPr lang="el-GR" dirty="0"/>
              <a:t>5) ημέρες πριν από τη συνεδρίαση του Εκλεκτορικού Σώματος, το οποίο </a:t>
            </a:r>
            <a:r>
              <a:rPr lang="el-GR" dirty="0" smtClean="0"/>
              <a:t>κοινοποιείται </a:t>
            </a:r>
            <a:r>
              <a:rPr lang="el-GR" dirty="0"/>
              <a:t>αμελλητί στα μέλη του Εκλεκτορικού Σώματος.  </a:t>
            </a:r>
          </a:p>
          <a:p>
            <a:r>
              <a:rPr lang="el-GR" b="1" dirty="0"/>
              <a:t>◊</a:t>
            </a:r>
            <a:r>
              <a:rPr lang="el-GR" dirty="0"/>
              <a:t> Τα μέλη του Εκλεκτορικού Σώματος άλλων Α.Ε.Ι. έχουν τη δυνατότητα να μετέχουν στις συνεδριάσεις του μέσω </a:t>
            </a:r>
            <a:r>
              <a:rPr lang="el-GR" dirty="0" smtClean="0"/>
              <a:t>τηλεδιάσκεψης. </a:t>
            </a:r>
            <a:r>
              <a:rPr lang="el-GR" dirty="0"/>
              <a:t>Σε κάθε περίπτωση καταγράφεται στα πρακτικά ότι εφαρμόστηκε η παρούσα διάταξη και γίνεται ρητή μνεία ποια συγκεκριμένα μέλη του Εκλεκτορικού Σώματος συμμετείχαν μέσω τηλεδιάσκεψης. </a:t>
            </a:r>
          </a:p>
          <a:p>
            <a:r>
              <a:rPr lang="el-GR" b="1" dirty="0"/>
              <a:t>◊</a:t>
            </a:r>
            <a:r>
              <a:rPr lang="el-GR" dirty="0"/>
              <a:t> Στην αρχή της συνεδρίασης, οι υποψήφιοι μπορούν να αναπτύξουν προφορικά τις απόψεις τους για το περιεχόμενο της εισηγητικής έκθεσης, απαντούν στις ερωτήσεις των μελών του Εκλεκτορικού Σώματος και αποχωρούν.</a:t>
            </a:r>
          </a:p>
          <a:p>
            <a:r>
              <a:rPr lang="el-GR" b="1" dirty="0"/>
              <a:t>◊</a:t>
            </a:r>
            <a:r>
              <a:rPr lang="el-GR" dirty="0"/>
              <a:t> Οι εκλέκτορες αιτιολογούν ειδικά την ψήφο τους.</a:t>
            </a:r>
          </a:p>
          <a:p>
            <a:endParaRPr lang="el-GR" dirty="0"/>
          </a:p>
        </p:txBody>
      </p:sp>
      <p:sp>
        <p:nvSpPr>
          <p:cNvPr id="3" name="Τίτλος 2"/>
          <p:cNvSpPr>
            <a:spLocks noGrp="1"/>
          </p:cNvSpPr>
          <p:nvPr>
            <p:ph type="title"/>
          </p:nvPr>
        </p:nvSpPr>
        <p:spPr/>
        <p:txBody>
          <a:bodyPr/>
          <a:lstStyle/>
          <a:p>
            <a:r>
              <a:rPr lang="en-US" b="1" dirty="0" smtClean="0"/>
              <a:t/>
            </a:r>
            <a:br>
              <a:rPr lang="en-US" b="1" dirty="0" smtClean="0"/>
            </a:br>
            <a:r>
              <a:rPr lang="el-GR" sz="2800" b="1" dirty="0" smtClean="0"/>
              <a:t>Συνεδρίαση </a:t>
            </a:r>
            <a:r>
              <a:rPr lang="el-GR" sz="2800" b="1" dirty="0"/>
              <a:t>του Εκλεκτορικού Σώματος</a:t>
            </a:r>
            <a:r>
              <a:rPr lang="el-GR" dirty="0"/>
              <a:t/>
            </a:r>
            <a:br>
              <a:rPr lang="el-GR" dirty="0"/>
            </a:br>
            <a:endParaRPr lang="el-GR" dirty="0"/>
          </a:p>
        </p:txBody>
      </p:sp>
    </p:spTree>
    <p:extLst>
      <p:ext uri="{BB962C8B-B14F-4D97-AF65-F5344CB8AC3E}">
        <p14:creationId xmlns:p14="http://schemas.microsoft.com/office/powerpoint/2010/main" val="843526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7500" lnSpcReduction="20000"/>
          </a:bodyPr>
          <a:lstStyle/>
          <a:p>
            <a:r>
              <a:rPr lang="el-GR" b="1" dirty="0"/>
              <a:t>◊</a:t>
            </a:r>
            <a:r>
              <a:rPr lang="el-GR" dirty="0"/>
              <a:t> Η διαδικασία εκλογής, εξέλιξης ή μονιμοποίησης σε βαθμίδα καθηγητή καθορίζεται με τον ακόλουθο τρόπο: αα) Το αποτέλεσμα της κρίσης είναι θετικό για τον μοναδικό υποψήφιο εάν συγκεντρώσει έξι (6) θετικές ψήφους, άλλως η διαδικασία κηρύσσεται άγονη. </a:t>
            </a:r>
            <a:r>
              <a:rPr lang="el-GR" dirty="0" err="1"/>
              <a:t>ββ</a:t>
            </a:r>
            <a:r>
              <a:rPr lang="el-GR" dirty="0"/>
              <a:t>) Στην περίπτωση περισσότερων υποψηφίων, εάν ουδείς υποψήφιος συγκεντρώσει έξι (6) θετικές ψήφους, η ψηφοφορία επαναλαμβάνεται κατά την ίδια συνεδρίαση μεταξύ των δύο (2) επικρατέστερων. Σε Τμήματα άνω των 40 μελών ΔΕΠ, το όριο θετικών  ψήφων είναι 8 και το εκλεκτορικό σώμα 15μελές.  </a:t>
            </a:r>
          </a:p>
          <a:p>
            <a:r>
              <a:rPr lang="el-GR" dirty="0"/>
              <a:t>  </a:t>
            </a:r>
            <a:r>
              <a:rPr lang="el-GR" b="1" dirty="0"/>
              <a:t>◊</a:t>
            </a:r>
            <a:r>
              <a:rPr lang="el-GR" dirty="0"/>
              <a:t> Σε περίπτωση ισοψηφίας μεταξύ περισσοτέρων των δύο (2), στη δεύτερη ψηφοφορία συμμετέχουν όλοι οι ισοψηφήσαντες. Αν και στη δεύτερη ψηφοφορία κανείς εκ των υποψηφίων δεν συγκεντρώσει </a:t>
            </a:r>
            <a:r>
              <a:rPr lang="el-GR" dirty="0" smtClean="0"/>
              <a:t>τις </a:t>
            </a:r>
            <a:r>
              <a:rPr lang="el-GR" dirty="0" err="1" smtClean="0"/>
              <a:t>αναγγκαίες</a:t>
            </a:r>
            <a:r>
              <a:rPr lang="el-GR" dirty="0" smtClean="0"/>
              <a:t> </a:t>
            </a:r>
            <a:r>
              <a:rPr lang="el-GR" dirty="0"/>
              <a:t>θετικές ψήφους, η διαδικασία κηρύσσεται άγονη.</a:t>
            </a:r>
          </a:p>
          <a:p>
            <a:r>
              <a:rPr lang="el-GR" b="1" dirty="0"/>
              <a:t>◊</a:t>
            </a:r>
            <a:r>
              <a:rPr lang="el-GR" dirty="0"/>
              <a:t> Ο Πρόεδρος του Τμήματος, εντός αποκλειστικής προθεσμίας τριάντα (30) ημερών από την ολοκλήρωση της διαδικασίας εκλογής, διαβιβάζει το πρακτικό του Εκλεκτορικού Σώματος, μαζί με όλα τα σχετικά έγγραφα, για την εκλογή, εξέλιξη ή μονιμοποίηση καθηγητή στον Πρύτανη για τον έλεγχο νομιμότητας. </a:t>
            </a:r>
          </a:p>
          <a:p>
            <a:r>
              <a:rPr lang="el-GR" b="1" dirty="0"/>
              <a:t>◊</a:t>
            </a:r>
            <a:r>
              <a:rPr lang="el-GR" dirty="0"/>
              <a:t> Ο έλεγχος νομιμότητας από τον Υπουργό ολοκληρώνεται μέσα σε αποκλειστική προθεσμία έξι (6) μηνών από την περιέλευση του φακέλου στο Υπουργείο Παιδείας, Έρευνας και Θρησκευμάτων.</a:t>
            </a:r>
          </a:p>
          <a:p>
            <a:endParaRPr lang="el-GR" dirty="0"/>
          </a:p>
        </p:txBody>
      </p:sp>
      <p:sp>
        <p:nvSpPr>
          <p:cNvPr id="3" name="Τίτλος 2"/>
          <p:cNvSpPr>
            <a:spLocks noGrp="1"/>
          </p:cNvSpPr>
          <p:nvPr>
            <p:ph type="title"/>
          </p:nvPr>
        </p:nvSpPr>
        <p:spPr/>
        <p:txBody>
          <a:bodyPr/>
          <a:lstStyle/>
          <a:p>
            <a:r>
              <a:rPr lang="el-GR" sz="2800" b="1" dirty="0"/>
              <a:t>Συνεδρίαση του Εκλεκτορικού Σώματος</a:t>
            </a:r>
            <a:endParaRPr lang="el-GR" sz="2800" dirty="0"/>
          </a:p>
        </p:txBody>
      </p:sp>
    </p:spTree>
    <p:extLst>
      <p:ext uri="{BB962C8B-B14F-4D97-AF65-F5344CB8AC3E}">
        <p14:creationId xmlns:p14="http://schemas.microsoft.com/office/powerpoint/2010/main" val="1204323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62500" lnSpcReduction="20000"/>
          </a:bodyPr>
          <a:lstStyle/>
          <a:p>
            <a:pPr marL="45720" indent="0">
              <a:buNone/>
            </a:pPr>
            <a:r>
              <a:rPr lang="el-GR" b="1" dirty="0" smtClean="0"/>
              <a:t>Ε.Ε.Π</a:t>
            </a:r>
            <a:r>
              <a:rPr lang="el-GR" b="1" dirty="0"/>
              <a:t>. →</a:t>
            </a:r>
            <a:r>
              <a:rPr lang="el-GR" dirty="0"/>
              <a:t> Κατηγορία του Ειδικού Εκπαιδευτικού Προσωπικού (Ε.Ε.Π.) [διδάσκει ξένες γλώσσες ή την ελληνική γλώσσα ως ξένη, φυσική αγωγή, σχέδιο, καθώς επίσης καλές και εφαρμοσμένες τέχνες].</a:t>
            </a:r>
          </a:p>
          <a:p>
            <a:pPr marL="45720" indent="0">
              <a:buNone/>
            </a:pPr>
            <a:r>
              <a:rPr lang="el-GR" dirty="0"/>
              <a:t> </a:t>
            </a:r>
          </a:p>
          <a:p>
            <a:pPr marL="45720" indent="0">
              <a:buNone/>
            </a:pPr>
            <a:r>
              <a:rPr lang="el-GR" b="1" dirty="0"/>
              <a:t>Ε.ΔΙ.Π.→</a:t>
            </a:r>
            <a:r>
              <a:rPr lang="el-GR" dirty="0"/>
              <a:t> Κατηγορία του Εργαστηριακού Διδακτικού Προσωπικού (Ε.ΔΙ.Π.) [διεξαγωγή εργαστηριακών και κλινικών ασκήσεων, καθώς επίσης και στη διεξαγωγή πρακτικών ασκήσεων στα πεδία εφαρμογής των οικείων επιστημών]. </a:t>
            </a:r>
          </a:p>
          <a:p>
            <a:pPr marL="45720" indent="0">
              <a:buNone/>
            </a:pPr>
            <a:r>
              <a:rPr lang="el-GR" dirty="0"/>
              <a:t> </a:t>
            </a:r>
          </a:p>
          <a:p>
            <a:pPr marL="45720" indent="0">
              <a:buNone/>
            </a:pPr>
            <a:r>
              <a:rPr lang="el-GR" b="1" dirty="0"/>
              <a:t>Ε.Τ.Ε.Π. →</a:t>
            </a:r>
            <a:r>
              <a:rPr lang="el-GR" dirty="0"/>
              <a:t> Κατηγορία του Ειδικού Τεχνικού Εργαστηριακού Προσωπικού (Ε.Τ.Ε.Π.) [εξειδικευμένες τεχνικές εργαστηριακές υπηρεσίες για την αρτιότερη εκτέλεση του εκπαιδευτικού, ερευνητικού και εφαρμοσμένου έργου τους].</a:t>
            </a:r>
          </a:p>
          <a:p>
            <a:pPr marL="45720" indent="0">
              <a:buNone/>
            </a:pPr>
            <a:r>
              <a:rPr lang="el-GR" dirty="0"/>
              <a:t> </a:t>
            </a:r>
          </a:p>
          <a:p>
            <a:r>
              <a:rPr lang="el-GR" dirty="0"/>
              <a:t>Τα μέλη Ε.Ε.Π. και Ε.ΔΙ.Π. υποχρεούνται να παρευρίσκονται στους πανεπιστημιακούς χώρους είκοσι δύο (22) ώρες εβδομαδιαίως κατ’ ελάχιστο όριο, κατανεμημένες σε τέσσερις τουλάχιστον εργάσιμες ημέρες και να παρέχουν κάθε μορφής διδακτικό έργο με αριθμό διδακτικών ωρών ανάλογο με αυτό των μελών ΔΕΠ, καθώς και κάθε μορφής επιστημονικό-ερευνητικό έργο.</a:t>
            </a:r>
          </a:p>
          <a:p>
            <a:r>
              <a:rPr lang="el-GR" dirty="0"/>
              <a:t> Τα μέλη Ε.Τ.ΕΠ. υποχρεούνται να παρευρίσκονται στους πανεπιστημιακούς χώρους είκοσι έξι (26) ώρες εβδομαδιαίως, κατ’ ελάχιστο όριο και να παρέχουν κάθε μορφής εξειδικευμένο τεχνικό εργαστηριακό έργο.</a:t>
            </a:r>
          </a:p>
          <a:p>
            <a:pPr marL="45720" indent="0">
              <a:buNone/>
            </a:pPr>
            <a:r>
              <a:rPr lang="el-GR" dirty="0"/>
              <a:t> </a:t>
            </a:r>
          </a:p>
          <a:p>
            <a:r>
              <a:rPr lang="el-GR" dirty="0"/>
              <a:t>Ο Διορισμός σε θέσεις προσωπικού των ανωτέρω κατηγοριών γίνεται με πράξη του πρύτανη, που δημοσιεύεται στην Εφημερίδα της Κυβερνήσεως, κατά τα ειδικότερα οριζόμενα στον Οργανισμό του ιδρύματος.</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a:t/>
            </a:r>
            <a:br>
              <a:rPr lang="el-GR" b="1" dirty="0"/>
            </a:br>
            <a:r>
              <a:rPr lang="el-GR" sz="2400" b="1" dirty="0" smtClean="0"/>
              <a:t>ΕΙΔΙΚΕΣ </a:t>
            </a:r>
            <a:r>
              <a:rPr lang="el-GR" sz="2400" b="1" dirty="0"/>
              <a:t>ΚΑΤΗΓΟΡΙΕΣ ΔΙΔΑΚΤΙΚΟΥ ΚΑΙ ΕΡΓΑΣΤΗΡΙΑΚΟΥ ΠΡΟΣΩΠΙΚΟΥ ΤΟΥ ΙΔΡΥΜΑΤΟΣ</a:t>
            </a:r>
            <a:r>
              <a:rPr lang="el-GR" sz="2400" dirty="0"/>
              <a:t/>
            </a:r>
            <a:br>
              <a:rPr lang="el-GR" sz="2400" dirty="0"/>
            </a:br>
            <a:r>
              <a:rPr lang="el-GR" dirty="0"/>
              <a:t> </a:t>
            </a:r>
            <a:br>
              <a:rPr lang="el-GR" dirty="0"/>
            </a:br>
            <a:endParaRPr lang="el-GR" dirty="0"/>
          </a:p>
        </p:txBody>
      </p:sp>
    </p:spTree>
    <p:extLst>
      <p:ext uri="{BB962C8B-B14F-4D97-AF65-F5344CB8AC3E}">
        <p14:creationId xmlns:p14="http://schemas.microsoft.com/office/powerpoint/2010/main" val="3785150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b="1" dirty="0"/>
              <a:t>Ακαδημαϊκοί υπότροφοι →</a:t>
            </a:r>
            <a:r>
              <a:rPr lang="el-GR" dirty="0"/>
              <a:t> Επιστήμονες αναγνωρισμένου επιστημονικού κύρους είτε </a:t>
            </a:r>
            <a:r>
              <a:rPr lang="el-GR" b="1" dirty="0"/>
              <a:t>κάτοχοι διδακτορικού διπλώματος </a:t>
            </a:r>
            <a:r>
              <a:rPr lang="el-GR" dirty="0"/>
              <a:t>είτε </a:t>
            </a:r>
            <a:r>
              <a:rPr lang="el-GR" b="1" dirty="0"/>
              <a:t>υποψήφιοι διδάκτορες </a:t>
            </a:r>
            <a:r>
              <a:rPr lang="el-GR" dirty="0"/>
              <a:t>είτε </a:t>
            </a:r>
            <a:r>
              <a:rPr lang="el-GR" b="1" dirty="0"/>
              <a:t>εξαιρετικής τεχνικής εμπειρίας</a:t>
            </a:r>
            <a:r>
              <a:rPr lang="el-GR" dirty="0"/>
              <a:t>, μπορεί να απασχολούνται ως ακαδημαϊκοί υπότροφοι με απόφαση της Συνέλευσης και πράξη του Προέδρου του οικείου Τμήματος, για τη διεξαγωγή </a:t>
            </a:r>
            <a:r>
              <a:rPr lang="el-GR" b="1" dirty="0"/>
              <a:t>διδακτικού, κλινικού και ερευνητικού έργου</a:t>
            </a:r>
            <a:r>
              <a:rPr lang="el-GR" dirty="0"/>
              <a:t>, καθοριζόμενου με τη σύμβαση που υπογράφεται μεταξύ του ακαδημαϊκού υποτρόφου και του Πρύτανη του οικείου Α.Ε.Ι. Οι συμβάσεις που συνάπτονται σύμφωνα με το παρόν άρθρο, δεν υπάγονται στις διατάξεις των Κεφαλαίων A`, Β` και Γ` του ν. 2190/1994, αλλά υπάγονται στις εξαιρέσεις της ΠΥΣ 33/2006 (Α`280).  </a:t>
            </a:r>
          </a:p>
          <a:p>
            <a:r>
              <a:rPr lang="el-GR" dirty="0"/>
              <a:t>Η απασχόληση των ανωτέρω μπορεί να είναι </a:t>
            </a:r>
            <a:r>
              <a:rPr lang="el-GR" b="1" dirty="0"/>
              <a:t>πλήρης ή μερική</a:t>
            </a:r>
            <a:r>
              <a:rPr lang="el-GR" dirty="0"/>
              <a:t>. </a:t>
            </a:r>
            <a:endParaRPr lang="el-GR" dirty="0"/>
          </a:p>
        </p:txBody>
      </p:sp>
      <p:sp>
        <p:nvSpPr>
          <p:cNvPr id="3" name="Τίτλος 2"/>
          <p:cNvSpPr>
            <a:spLocks noGrp="1"/>
          </p:cNvSpPr>
          <p:nvPr>
            <p:ph type="title"/>
          </p:nvPr>
        </p:nvSpPr>
        <p:spPr/>
        <p:txBody>
          <a:bodyPr/>
          <a:lstStyle/>
          <a:p>
            <a:r>
              <a:rPr lang="el-GR" sz="2400" b="1" dirty="0"/>
              <a:t>ΕΙΔΙΚΕΣ ΚΑΤΗΓΟΡΙΕΣ ΔΙΔΑΚΤΙΚΟΥ ΚΑΙ ΕΡΓΑΣΤΗΡΙΑΚΟΥ ΠΡΟΣΩΠΙΚΟΥ ΤΟΥ ΙΔΡΥΜΑΤΟΣ</a:t>
            </a:r>
            <a:endParaRPr lang="el-GR" sz="2400" dirty="0"/>
          </a:p>
        </p:txBody>
      </p:sp>
    </p:spTree>
    <p:extLst>
      <p:ext uri="{BB962C8B-B14F-4D97-AF65-F5344CB8AC3E}">
        <p14:creationId xmlns:p14="http://schemas.microsoft.com/office/powerpoint/2010/main" val="2562275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3" y="1719070"/>
            <a:ext cx="8784976" cy="4878281"/>
          </a:xfrm>
        </p:spPr>
        <p:txBody>
          <a:bodyPr>
            <a:normAutofit fontScale="85000" lnSpcReduction="20000"/>
          </a:bodyPr>
          <a:lstStyle/>
          <a:p>
            <a:pPr marL="45720" indent="0">
              <a:buNone/>
            </a:pPr>
            <a:r>
              <a:rPr lang="el-GR" b="1" dirty="0" smtClean="0"/>
              <a:t>Προϊστάμενος </a:t>
            </a:r>
            <a:r>
              <a:rPr lang="el-GR" b="1" dirty="0"/>
              <a:t>του διοικητικού προσωπικού</a:t>
            </a:r>
            <a:r>
              <a:rPr lang="el-GR" dirty="0"/>
              <a:t> είναι ο γραμματέας του ιδρύματος, ο οποίος είναι πρόσωπο εγνωσμένου κύρους, πτυχιούχος Α.Ε.Ι., με πολύ καλή γνώση τουλάχιστον μίας ξένης γλώσσας και αυξημένη διοικητική εμπειρία. Επιπλέον ακαδημαϊκά προσόντα και άριστη γνώση ξένων γλωσσών συνεκτιμώνται.</a:t>
            </a:r>
          </a:p>
          <a:p>
            <a:pPr marL="45720" indent="0">
              <a:buNone/>
            </a:pPr>
            <a:endParaRPr lang="el-GR" dirty="0"/>
          </a:p>
          <a:p>
            <a:pPr marL="45720" indent="0">
              <a:buNone/>
            </a:pPr>
            <a:r>
              <a:rPr lang="el-GR" dirty="0" smtClean="0"/>
              <a:t>Ο </a:t>
            </a:r>
            <a:r>
              <a:rPr lang="el-GR" dirty="0"/>
              <a:t>γραμματέας επιλέγεται από το Συμβούλιο του ιδρύματος, ύστερα από εισήγηση του πρύτανη, για τετραετή θητεία, η οποία μπορεί να ανανεωθεί για μία ακόμα </a:t>
            </a:r>
            <a:r>
              <a:rPr lang="el-GR" dirty="0" smtClean="0"/>
              <a:t>τετραετία.</a:t>
            </a:r>
            <a:endParaRPr lang="el-GR" dirty="0"/>
          </a:p>
          <a:p>
            <a:pPr marL="45720" indent="0">
              <a:buNone/>
            </a:pPr>
            <a:r>
              <a:rPr lang="el-GR" dirty="0"/>
              <a:t>  </a:t>
            </a:r>
          </a:p>
          <a:p>
            <a:pPr marL="45720" indent="0">
              <a:buNone/>
            </a:pPr>
            <a:r>
              <a:rPr lang="el-GR" dirty="0" smtClean="0"/>
              <a:t>Τα </a:t>
            </a:r>
            <a:r>
              <a:rPr lang="el-GR" b="1" dirty="0"/>
              <a:t>μέλη του διοικητικού προσωπικού</a:t>
            </a:r>
            <a:r>
              <a:rPr lang="el-GR" dirty="0"/>
              <a:t> ασκούν τη </a:t>
            </a:r>
            <a:r>
              <a:rPr lang="el-GR" b="1" dirty="0"/>
              <a:t>διοικητική και γραμματειακή υποστήριξη όλων των υπηρεσιών</a:t>
            </a:r>
            <a:r>
              <a:rPr lang="el-GR" dirty="0"/>
              <a:t> του ιδρύματος, όπως αυτές καθορίζονται στον Οργανισμό του ιδρύματος.</a:t>
            </a:r>
          </a:p>
          <a:p>
            <a:pPr marL="45720" indent="0">
              <a:buNone/>
            </a:pPr>
            <a:endParaRPr lang="el-GR" dirty="0"/>
          </a:p>
          <a:p>
            <a:pPr marL="45720" indent="0">
              <a:buNone/>
            </a:pPr>
            <a:r>
              <a:rPr lang="el-GR" dirty="0" smtClean="0"/>
              <a:t>Το </a:t>
            </a:r>
            <a:r>
              <a:rPr lang="el-GR" dirty="0"/>
              <a:t>διοικητικό προσωπικό επιλέγεται </a:t>
            </a:r>
            <a:r>
              <a:rPr lang="el-GR" b="1" dirty="0"/>
              <a:t>σύμφωνα με τις διατάξεις του ν. 2190/1994</a:t>
            </a:r>
            <a:r>
              <a:rPr lang="el-GR" dirty="0"/>
              <a:t> (Α` 28) και υπάγεται στον Κώδικα Κατάστασης Δημοσίων Πολιτικών Διοικητικών Υπαλλήλων και Υπαλλήλων Ν.Π.Δ.Δ., που κυρώθηκε με το άρθρο πρώτο του ν. 3528/2007 (Α` 26).</a:t>
            </a:r>
          </a:p>
          <a:p>
            <a:pPr marL="45720" indent="0">
              <a:buNone/>
            </a:pPr>
            <a:endParaRPr lang="el-GR" dirty="0"/>
          </a:p>
          <a:p>
            <a:pPr marL="45720" indent="0">
              <a:buNone/>
            </a:pPr>
            <a:r>
              <a:rPr lang="el-GR" b="1" dirty="0" smtClean="0"/>
              <a:t>Ο </a:t>
            </a:r>
            <a:r>
              <a:rPr lang="el-GR" b="1" dirty="0"/>
              <a:t>Διορισμός του διοικητικού προσωπικού γίνεται με πράξη του πρύτανη, η οποία δημοσιεύεται στην Εφημερίδα της Κυβερνήσεως</a:t>
            </a:r>
            <a:r>
              <a:rPr lang="el-GR" dirty="0"/>
              <a:t>.</a:t>
            </a:r>
          </a:p>
          <a:p>
            <a:endParaRPr lang="el-GR" dirty="0"/>
          </a:p>
        </p:txBody>
      </p:sp>
      <p:sp>
        <p:nvSpPr>
          <p:cNvPr id="3" name="Τίτλος 2"/>
          <p:cNvSpPr>
            <a:spLocks noGrp="1"/>
          </p:cNvSpPr>
          <p:nvPr>
            <p:ph type="title"/>
          </p:nvPr>
        </p:nvSpPr>
        <p:spPr/>
        <p:txBody>
          <a:bodyPr/>
          <a:lstStyle/>
          <a:p>
            <a:r>
              <a:rPr lang="el-GR" dirty="0" smtClean="0"/>
              <a:t/>
            </a:r>
            <a:br>
              <a:rPr lang="el-GR" dirty="0" smtClean="0"/>
            </a:br>
            <a:r>
              <a:rPr lang="el-GR" dirty="0"/>
              <a:t/>
            </a:r>
            <a:br>
              <a:rPr lang="el-GR" dirty="0"/>
            </a:br>
            <a:r>
              <a:rPr lang="el-GR" sz="2800" dirty="0" smtClean="0"/>
              <a:t>Γραμματέας - Διοικητικό προσωπικό</a:t>
            </a:r>
            <a:r>
              <a:rPr lang="el-GR" dirty="0" smtClean="0"/>
              <a:t/>
            </a:r>
            <a:br>
              <a:rPr lang="el-GR" dirty="0" smtClean="0"/>
            </a:br>
            <a:r>
              <a:rPr lang="el-GR" dirty="0" smtClean="0"/>
              <a:t> </a:t>
            </a:r>
            <a:br>
              <a:rPr lang="el-GR" dirty="0" smtClean="0"/>
            </a:br>
            <a:endParaRPr lang="el-GR" dirty="0"/>
          </a:p>
        </p:txBody>
      </p:sp>
    </p:spTree>
    <p:extLst>
      <p:ext uri="{BB962C8B-B14F-4D97-AF65-F5344CB8AC3E}">
        <p14:creationId xmlns:p14="http://schemas.microsoft.com/office/powerpoint/2010/main" val="1892871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pPr marL="45720" indent="0">
              <a:buNone/>
            </a:pPr>
            <a:r>
              <a:rPr lang="el-GR" dirty="0"/>
              <a:t> </a:t>
            </a:r>
          </a:p>
          <a:p>
            <a:pPr marL="45720" indent="0">
              <a:buNone/>
            </a:pPr>
            <a:r>
              <a:rPr lang="el-GR" dirty="0"/>
              <a:t>Οι σπουδές διαρθρώνονται σε τρεις κύκλους, τον πρώτο, τον δεύτερο και τον τρίτο.</a:t>
            </a:r>
          </a:p>
          <a:p>
            <a:pPr marL="45720" indent="0">
              <a:buNone/>
            </a:pPr>
            <a:r>
              <a:rPr lang="el-GR" b="1" dirty="0"/>
              <a:t> </a:t>
            </a:r>
            <a:endParaRPr lang="el-GR" dirty="0"/>
          </a:p>
          <a:p>
            <a:pPr marL="45720" indent="0">
              <a:buNone/>
            </a:pPr>
            <a:r>
              <a:rPr lang="el-GR" b="1" dirty="0"/>
              <a:t>Πρώτος κύκλος σπουδών</a:t>
            </a:r>
            <a:endParaRPr lang="el-GR" dirty="0"/>
          </a:p>
          <a:p>
            <a:r>
              <a:rPr lang="el-GR" dirty="0"/>
              <a:t>Ο πρώτος κύκλος σπουδών συνίσταται στην παρακολούθηση ενός προγράμματος σπουδών, περιλαμβάνει μαθήματα που αντιστοιχούν </a:t>
            </a:r>
            <a:r>
              <a:rPr lang="el-GR" b="1" dirty="0"/>
              <a:t>κατ` ελάχιστο σε 180 πιστωτικές μονάδες</a:t>
            </a:r>
            <a:r>
              <a:rPr lang="el-GR" dirty="0"/>
              <a:t> και ολοκληρώνεται με την απονομή τίτλου σπουδών. </a:t>
            </a:r>
          </a:p>
          <a:p>
            <a:r>
              <a:rPr lang="el-GR" dirty="0"/>
              <a:t>Κάθε ακαδημαϊκό έτος περιλαμβάνει εκπαιδευτικές δραστηριότητες που αντιστοιχούν σε </a:t>
            </a:r>
            <a:r>
              <a:rPr lang="el-GR" b="1" dirty="0"/>
              <a:t>60 πιστωτικές μονάδες</a:t>
            </a:r>
            <a:r>
              <a:rPr lang="el-GR" dirty="0"/>
              <a:t>.</a:t>
            </a:r>
          </a:p>
          <a:p>
            <a:r>
              <a:rPr lang="el-GR" dirty="0"/>
              <a:t>Κάθε ίδρυμα μπορεί να οργανώνει </a:t>
            </a:r>
            <a:r>
              <a:rPr lang="el-GR" b="1" dirty="0"/>
              <a:t>προγράμματα σύντομου κύκλου σπουδών</a:t>
            </a:r>
            <a:r>
              <a:rPr lang="el-GR" dirty="0"/>
              <a:t>, τα οποία περιλαμβάνουν μαθήματα που αντιστοιχούν κατά μέγιστο </a:t>
            </a:r>
            <a:r>
              <a:rPr lang="el-GR" b="1" dirty="0"/>
              <a:t>σε 120 πιστωτικές μονάδες</a:t>
            </a:r>
            <a:r>
              <a:rPr lang="el-GR" dirty="0"/>
              <a:t> και ολοκληρώνεται με την απονομή </a:t>
            </a:r>
            <a:r>
              <a:rPr lang="el-GR" b="1" dirty="0"/>
              <a:t>πιστοποιητικού κατάρτισης σύντομου κύκλου</a:t>
            </a:r>
            <a:r>
              <a:rPr lang="el-GR" dirty="0"/>
              <a:t>, κατά τα οριζόμενα στον Οργανισμό του ιδρύματος. Το πιστοποιητικό αυτό δεν είναι ισότιμο με τίτλο σπουδών πρώτου κύκλου.</a:t>
            </a:r>
          </a:p>
          <a:p>
            <a:r>
              <a:rPr lang="el-GR" dirty="0"/>
              <a:t> </a:t>
            </a:r>
          </a:p>
        </p:txBody>
      </p:sp>
      <p:sp>
        <p:nvSpPr>
          <p:cNvPr id="3" name="Τίτλος 2"/>
          <p:cNvSpPr>
            <a:spLocks noGrp="1"/>
          </p:cNvSpPr>
          <p:nvPr>
            <p:ph type="title"/>
          </p:nvPr>
        </p:nvSpPr>
        <p:spPr/>
        <p:txBody>
          <a:bodyPr/>
          <a:lstStyle/>
          <a:p>
            <a:r>
              <a:rPr lang="el-GR" b="1" dirty="0" smtClean="0"/>
              <a:t/>
            </a:r>
            <a:br>
              <a:rPr lang="el-GR" b="1" dirty="0" smtClean="0"/>
            </a:br>
            <a:r>
              <a:rPr lang="el-GR" sz="2800" b="1" dirty="0" smtClean="0"/>
              <a:t>ΔΙΑΡΘΡΩΣΗ </a:t>
            </a:r>
            <a:r>
              <a:rPr lang="el-GR" sz="2800" b="1" dirty="0"/>
              <a:t>ΤΩΝ ΣΠΟΥΔΩΝ</a:t>
            </a:r>
            <a:r>
              <a:rPr lang="el-GR" dirty="0"/>
              <a:t/>
            </a:r>
            <a:br>
              <a:rPr lang="el-GR" dirty="0"/>
            </a:br>
            <a:endParaRPr lang="el-GR" dirty="0"/>
          </a:p>
        </p:txBody>
      </p:sp>
    </p:spTree>
    <p:extLst>
      <p:ext uri="{BB962C8B-B14F-4D97-AF65-F5344CB8AC3E}">
        <p14:creationId xmlns:p14="http://schemas.microsoft.com/office/powerpoint/2010/main" val="3271046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07504" y="1556792"/>
            <a:ext cx="9055224" cy="5166313"/>
          </a:xfrm>
        </p:spPr>
        <p:txBody>
          <a:bodyPr>
            <a:noAutofit/>
          </a:bodyPr>
          <a:lstStyle/>
          <a:p>
            <a:pPr marL="45720" indent="0">
              <a:buNone/>
            </a:pPr>
            <a:r>
              <a:rPr lang="el-GR" sz="1400" b="1" dirty="0" smtClean="0"/>
              <a:t>Ίδρυση </a:t>
            </a:r>
            <a:r>
              <a:rPr lang="el-GR" sz="1400" b="1" dirty="0"/>
              <a:t>Π.Μ.Σ.</a:t>
            </a:r>
            <a:endParaRPr lang="el-GR" sz="1400" dirty="0"/>
          </a:p>
          <a:p>
            <a:r>
              <a:rPr lang="el-GR" sz="1400" dirty="0"/>
              <a:t>Τα Π.Μ.Σ. ιδρύονται με </a:t>
            </a:r>
            <a:r>
              <a:rPr lang="el-GR" sz="1400" b="1" dirty="0"/>
              <a:t>απόφαση της Συγκλήτου</a:t>
            </a:r>
            <a:r>
              <a:rPr lang="el-GR" sz="1400" dirty="0"/>
              <a:t>, που εκδίδεται ύστερα από εισήγηση της Συνέλευσης του Τμήματος και δημοσιεύεται στην Εφημερίδα της Κυβερνήσεως. </a:t>
            </a:r>
            <a:endParaRPr lang="el-GR" sz="1400" dirty="0" smtClean="0"/>
          </a:p>
          <a:p>
            <a:r>
              <a:rPr lang="el-GR" sz="1400" dirty="0" smtClean="0"/>
              <a:t>Στην </a:t>
            </a:r>
            <a:r>
              <a:rPr lang="el-GR" sz="1400" b="1" dirty="0"/>
              <a:t>εισήγηση</a:t>
            </a:r>
            <a:r>
              <a:rPr lang="el-GR" sz="1400" dirty="0"/>
              <a:t> εκτίθενται αναλυτικά</a:t>
            </a:r>
            <a:r>
              <a:rPr lang="el-GR" sz="1400" dirty="0" smtClean="0"/>
              <a:t>:</a:t>
            </a:r>
          </a:p>
          <a:p>
            <a:pPr marL="45720" indent="0">
              <a:buNone/>
            </a:pPr>
            <a:r>
              <a:rPr lang="el-GR" sz="1400" dirty="0" smtClean="0"/>
              <a:t>α</a:t>
            </a:r>
            <a:r>
              <a:rPr lang="el-GR" sz="1400" dirty="0">
                <a:solidFill>
                  <a:schemeClr val="tx1"/>
                </a:solidFill>
              </a:rPr>
              <a:t>) </a:t>
            </a:r>
            <a:r>
              <a:rPr lang="el-GR" sz="1400" dirty="0">
                <a:solidFill>
                  <a:schemeClr val="accent1">
                    <a:lumMod val="75000"/>
                  </a:schemeClr>
                </a:solidFill>
              </a:rPr>
              <a:t>ο τίτλος, το γνωστικό αντικείμενο και ο σκοπός του προγράμματος</a:t>
            </a:r>
            <a:r>
              <a:rPr lang="el-GR" sz="1400" dirty="0" smtClean="0"/>
              <a:t>,</a:t>
            </a:r>
          </a:p>
          <a:p>
            <a:pPr marL="45720" indent="0">
              <a:buNone/>
            </a:pPr>
            <a:r>
              <a:rPr lang="el-GR" sz="1400" dirty="0" smtClean="0"/>
              <a:t>β</a:t>
            </a:r>
            <a:r>
              <a:rPr lang="el-GR" sz="1400" dirty="0"/>
              <a:t>) οι κατηγορίες των πτυχιούχων που γίνονται δεκτοί</a:t>
            </a:r>
            <a:r>
              <a:rPr lang="el-GR" sz="1400" dirty="0" smtClean="0"/>
              <a:t>,</a:t>
            </a:r>
          </a:p>
          <a:p>
            <a:pPr marL="45720" indent="0">
              <a:buNone/>
            </a:pPr>
            <a:r>
              <a:rPr lang="el-GR" sz="1400" dirty="0" smtClean="0"/>
              <a:t>γ</a:t>
            </a:r>
            <a:r>
              <a:rPr lang="el-GR" sz="1400" dirty="0"/>
              <a:t>) </a:t>
            </a:r>
            <a:r>
              <a:rPr lang="el-GR" sz="1400" dirty="0">
                <a:solidFill>
                  <a:schemeClr val="accent1">
                    <a:lumMod val="75000"/>
                  </a:schemeClr>
                </a:solidFill>
              </a:rPr>
              <a:t>η χρονική διάρκεια φοίτησης για τη χορήγηση του τίτλου</a:t>
            </a:r>
            <a:r>
              <a:rPr lang="el-GR" sz="1400" dirty="0"/>
              <a:t>,</a:t>
            </a:r>
          </a:p>
          <a:p>
            <a:pPr marL="45720" indent="0">
              <a:buNone/>
            </a:pPr>
            <a:r>
              <a:rPr lang="el-GR" sz="1400" dirty="0" smtClean="0"/>
              <a:t>δ</a:t>
            </a:r>
            <a:r>
              <a:rPr lang="el-GR" sz="1400" dirty="0"/>
              <a:t>) οι ειδικεύσεις που τυχόν έχει το πρόγραμμα, οι οποίες δεν μπορεί να είναι περισσότερες από τρεις,</a:t>
            </a:r>
          </a:p>
          <a:p>
            <a:pPr marL="45720" indent="0">
              <a:buNone/>
            </a:pPr>
            <a:r>
              <a:rPr lang="el-GR" sz="1400" dirty="0" smtClean="0"/>
              <a:t>ε</a:t>
            </a:r>
            <a:r>
              <a:rPr lang="el-GR" sz="1400" dirty="0"/>
              <a:t>) </a:t>
            </a:r>
            <a:r>
              <a:rPr lang="el-GR" sz="1400" dirty="0">
                <a:solidFill>
                  <a:schemeClr val="accent1">
                    <a:lumMod val="75000"/>
                  </a:schemeClr>
                </a:solidFill>
              </a:rPr>
              <a:t>το ενδεικτικό πρόγραμμα, ανά ειδίκευση αν υπάρχουν περισσότερες ειδικεύσεις, των </a:t>
            </a:r>
            <a:r>
              <a:rPr lang="el-GR" sz="1400" dirty="0" smtClean="0">
                <a:solidFill>
                  <a:schemeClr val="accent1">
                    <a:lumMod val="75000"/>
                  </a:schemeClr>
                </a:solidFill>
              </a:rPr>
              <a:t>μαθημάτων, </a:t>
            </a:r>
            <a:r>
              <a:rPr lang="el-GR" sz="1400" dirty="0">
                <a:solidFill>
                  <a:schemeClr val="accent1">
                    <a:lumMod val="75000"/>
                  </a:schemeClr>
                </a:solidFill>
              </a:rPr>
              <a:t>οι πρακτικές ασκήσεις και κάθε άλλου είδους ερευνητικές και εκπαιδευτικές δραστηριότητες, καθώς και οι αντίστοιχες πιστωτικές μονάδες</a:t>
            </a:r>
            <a:r>
              <a:rPr lang="el-GR" sz="1400" dirty="0"/>
              <a:t>,</a:t>
            </a:r>
          </a:p>
          <a:p>
            <a:pPr marL="45720" indent="0">
              <a:buNone/>
            </a:pPr>
            <a:r>
              <a:rPr lang="el-GR" sz="1400" dirty="0" smtClean="0"/>
              <a:t>στ</a:t>
            </a:r>
            <a:r>
              <a:rPr lang="el-GR" sz="1400" dirty="0"/>
              <a:t>) η γλώσσα διδασκαλίας και εκπόνησης της διπλωματικής </a:t>
            </a:r>
            <a:r>
              <a:rPr lang="el-GR" sz="1400" dirty="0" smtClean="0"/>
              <a:t>εργασίας,</a:t>
            </a:r>
            <a:endParaRPr lang="el-GR" sz="1400" dirty="0"/>
          </a:p>
          <a:p>
            <a:pPr marL="45720" indent="0">
              <a:buNone/>
            </a:pPr>
            <a:r>
              <a:rPr lang="el-GR" sz="1400" dirty="0" smtClean="0"/>
              <a:t>ζ</a:t>
            </a:r>
            <a:r>
              <a:rPr lang="el-GR" sz="1400" dirty="0">
                <a:solidFill>
                  <a:schemeClr val="accent1">
                    <a:lumMod val="75000"/>
                  </a:schemeClr>
                </a:solidFill>
              </a:rPr>
              <a:t>) ο αριθμός των μεταπτυχιακών φοιτητών</a:t>
            </a:r>
            <a:r>
              <a:rPr lang="el-GR" sz="1400" dirty="0"/>
              <a:t>,</a:t>
            </a:r>
          </a:p>
          <a:p>
            <a:pPr marL="45720" indent="0">
              <a:buNone/>
            </a:pPr>
            <a:r>
              <a:rPr lang="el-GR" sz="1400" dirty="0" smtClean="0"/>
              <a:t>η</a:t>
            </a:r>
            <a:r>
              <a:rPr lang="el-GR" sz="1400" dirty="0"/>
              <a:t>) οι δυνατότητες και οι ανάγκες του οικείου Τμήματος σε προσωπικό και υλικοτεχνική υποδομή για την απρόσκοπτη λειτουργία του προγράμματος,</a:t>
            </a:r>
          </a:p>
          <a:p>
            <a:pPr marL="45720" indent="0">
              <a:buNone/>
            </a:pPr>
            <a:r>
              <a:rPr lang="el-GR" sz="1400" dirty="0" smtClean="0">
                <a:solidFill>
                  <a:schemeClr val="accent1">
                    <a:lumMod val="75000"/>
                  </a:schemeClr>
                </a:solidFill>
              </a:rPr>
              <a:t>θ</a:t>
            </a:r>
            <a:r>
              <a:rPr lang="el-GR" sz="1400" dirty="0">
                <a:solidFill>
                  <a:schemeClr val="accent1">
                    <a:lumMod val="75000"/>
                  </a:schemeClr>
                </a:solidFill>
              </a:rPr>
              <a:t>) τον αναλυτικό προϋπολογισμό, συμπεριλαμβανομένου του αναλυτικού λειτουργικού κόστους του προγράμματος, τις πηγές χρηματοδότησης και τους εν γένει πόρους της λειτουργίας του</a:t>
            </a:r>
            <a:r>
              <a:rPr lang="el-GR" sz="1400" dirty="0"/>
              <a:t>,</a:t>
            </a:r>
          </a:p>
          <a:p>
            <a:pPr marL="45720" indent="0">
              <a:buNone/>
            </a:pPr>
            <a:r>
              <a:rPr lang="el-GR" sz="1400" dirty="0" smtClean="0"/>
              <a:t>ι</a:t>
            </a:r>
            <a:r>
              <a:rPr lang="el-GR" sz="1400" dirty="0"/>
              <a:t>) η ειδική αιτιολόγηση της τυχόν ανάγκης επιβολής τέλους φοίτησης, καθώς και του ύψους του τέλους αυτού σε αναλογία προς τις πάσης φύσεως παροχές προς τους φοιτητές,</a:t>
            </a:r>
          </a:p>
          <a:p>
            <a:pPr marL="45720" indent="0">
              <a:buNone/>
            </a:pPr>
            <a:r>
              <a:rPr lang="el-GR" sz="1400" dirty="0"/>
              <a:t> </a:t>
            </a:r>
            <a:r>
              <a:rPr lang="el-GR" sz="1400" dirty="0" smtClean="0">
                <a:solidFill>
                  <a:schemeClr val="accent1">
                    <a:lumMod val="75000"/>
                  </a:schemeClr>
                </a:solidFill>
              </a:rPr>
              <a:t>ια</a:t>
            </a:r>
            <a:r>
              <a:rPr lang="el-GR" sz="1400" dirty="0">
                <a:solidFill>
                  <a:schemeClr val="accent1">
                    <a:lumMod val="75000"/>
                  </a:schemeClr>
                </a:solidFill>
              </a:rPr>
              <a:t>) η χρονική διάρκεια λειτουργίας του προγράμματος.</a:t>
            </a:r>
          </a:p>
          <a:p>
            <a:pPr marL="45720" indent="0">
              <a:buNone/>
            </a:pPr>
            <a:endParaRPr lang="el-GR" sz="1400" dirty="0"/>
          </a:p>
        </p:txBody>
      </p:sp>
      <p:sp>
        <p:nvSpPr>
          <p:cNvPr id="3" name="Τίτλος 2"/>
          <p:cNvSpPr>
            <a:spLocks noGrp="1"/>
          </p:cNvSpPr>
          <p:nvPr>
            <p:ph type="title"/>
          </p:nvPr>
        </p:nvSpPr>
        <p:spPr/>
        <p:txBody>
          <a:bodyPr/>
          <a:lstStyle/>
          <a:p>
            <a:r>
              <a:rPr lang="el-GR" b="1" dirty="0" smtClean="0"/>
              <a:t/>
            </a:r>
            <a:br>
              <a:rPr lang="el-GR" b="1" dirty="0" smtClean="0"/>
            </a:br>
            <a:r>
              <a:rPr lang="el-GR" sz="2800" b="1" dirty="0" smtClean="0"/>
              <a:t>Δεύτερος </a:t>
            </a:r>
            <a:r>
              <a:rPr lang="el-GR" sz="2800" b="1" dirty="0"/>
              <a:t>κύκλος σπουδών </a:t>
            </a:r>
            <a:r>
              <a:rPr lang="el-GR" dirty="0"/>
              <a:t/>
            </a:r>
            <a:br>
              <a:rPr lang="el-GR" dirty="0"/>
            </a:br>
            <a:endParaRPr lang="el-GR" dirty="0"/>
          </a:p>
        </p:txBody>
      </p:sp>
    </p:spTree>
    <p:extLst>
      <p:ext uri="{BB962C8B-B14F-4D97-AF65-F5344CB8AC3E}">
        <p14:creationId xmlns:p14="http://schemas.microsoft.com/office/powerpoint/2010/main" val="146336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Η </a:t>
            </a:r>
            <a:r>
              <a:rPr lang="el-GR" dirty="0"/>
              <a:t>κρατική εποπτεία ασκείται στα Ανώτατα Εκπαιδευτικά Ιδρύματα μόνο από τον Υπουργό Παιδείας διά Βίου Μάθησης και Θρησκευμάτων.</a:t>
            </a:r>
          </a:p>
          <a:p>
            <a:pPr marL="45720" indent="0">
              <a:buNone/>
            </a:pPr>
            <a:r>
              <a:rPr lang="el-GR" dirty="0"/>
              <a:t> </a:t>
            </a:r>
          </a:p>
          <a:p>
            <a:r>
              <a:rPr lang="el-GR" dirty="0"/>
              <a:t>Η εποπτεία του Κράτους περιορίζεται, κατά την έννοια του άρθρου 16 Σ., στον έλεγχο νομιμότητας και μόνον.  </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Κρατική </a:t>
            </a:r>
            <a:r>
              <a:rPr lang="el-GR" b="1" dirty="0"/>
              <a:t>εποπτεία</a:t>
            </a:r>
            <a:r>
              <a:rPr lang="el-GR" dirty="0"/>
              <a:t/>
            </a:r>
            <a:br>
              <a:rPr lang="el-GR" dirty="0"/>
            </a:br>
            <a:endParaRPr lang="el-GR" dirty="0"/>
          </a:p>
        </p:txBody>
      </p:sp>
    </p:spTree>
    <p:extLst>
      <p:ext uri="{BB962C8B-B14F-4D97-AF65-F5344CB8AC3E}">
        <p14:creationId xmlns:p14="http://schemas.microsoft.com/office/powerpoint/2010/main" val="3618959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0000" lnSpcReduction="20000"/>
          </a:bodyPr>
          <a:lstStyle/>
          <a:p>
            <a:pPr marL="45720" indent="0">
              <a:buNone/>
            </a:pPr>
            <a:r>
              <a:rPr lang="el-GR" dirty="0"/>
              <a:t> </a:t>
            </a:r>
          </a:p>
          <a:p>
            <a:r>
              <a:rPr lang="el-GR" dirty="0"/>
              <a:t>Η κανονική διάρκεια φοίτησης σε Π.Μ.Σ. είναι </a:t>
            </a:r>
            <a:r>
              <a:rPr lang="el-GR" b="1" dirty="0"/>
              <a:t>κατ` ελάχιστο δύο (2) εξάμηνα</a:t>
            </a:r>
            <a:r>
              <a:rPr lang="el-GR" dirty="0"/>
              <a:t>, στα οποία περιλαμβάνεται και ο χρόνος που απαιτείται για την τυχόν εκπόνηση και υποβολή προς κρίση διπλωματικής εργασίας. Ο ανώτατος επιτρεπόμενος χρόνος ολοκλήρωσης των σπουδών καθορίζεται στον Κανονισμό Μεταπτυχιακών Σπουδών.</a:t>
            </a:r>
          </a:p>
          <a:p>
            <a:pPr marL="45720" indent="0">
              <a:buNone/>
            </a:pPr>
            <a:r>
              <a:rPr lang="el-GR" dirty="0"/>
              <a:t> </a:t>
            </a:r>
          </a:p>
          <a:p>
            <a:r>
              <a:rPr lang="el-GR" dirty="0"/>
              <a:t> Στον Κανονισμό Μεταπτυχιακών Σπουδών, μπορεί να προβλέπεται η </a:t>
            </a:r>
            <a:r>
              <a:rPr lang="el-GR" b="1" dirty="0"/>
              <a:t>δυνατότητα μερικής φοίτησης</a:t>
            </a:r>
            <a:r>
              <a:rPr lang="el-GR" dirty="0"/>
              <a:t> για εργαζόμενους </a:t>
            </a:r>
            <a:r>
              <a:rPr lang="el-GR" dirty="0" smtClean="0"/>
              <a:t>φοιτητές.</a:t>
            </a:r>
          </a:p>
          <a:p>
            <a:pPr marL="45720" indent="0">
              <a:buNone/>
            </a:pPr>
            <a:r>
              <a:rPr lang="el-GR" dirty="0"/>
              <a:t> </a:t>
            </a:r>
          </a:p>
          <a:p>
            <a:r>
              <a:rPr lang="el-GR" dirty="0"/>
              <a:t>Στον Κανονισμό Μεταπτυχιακών Σπουδών μπορεί να παρέχεται και η </a:t>
            </a:r>
            <a:r>
              <a:rPr lang="el-GR" b="1" dirty="0"/>
              <a:t>δυνατότητα προσωρινής αναστολής των σπουδών</a:t>
            </a:r>
            <a:r>
              <a:rPr lang="el-GR" dirty="0"/>
              <a:t>, που δεν υπερβαίνει τα δύο (2) συνεχόμενα εξάμηνα. </a:t>
            </a:r>
            <a:endParaRPr lang="el-GR" dirty="0" smtClean="0"/>
          </a:p>
          <a:p>
            <a:endParaRPr lang="el-GR" dirty="0"/>
          </a:p>
          <a:p>
            <a:r>
              <a:rPr lang="el-GR" dirty="0" smtClean="0"/>
              <a:t>Το </a:t>
            </a:r>
            <a:r>
              <a:rPr lang="el-GR" dirty="0"/>
              <a:t>πρόγραμμα αρχίζει το χειμερινό ή το εαρινό εξάμηνο.</a:t>
            </a:r>
          </a:p>
          <a:p>
            <a:pPr marL="45720" indent="0">
              <a:buNone/>
            </a:pPr>
            <a:r>
              <a:rPr lang="el-GR" dirty="0"/>
              <a:t> </a:t>
            </a:r>
          </a:p>
          <a:p>
            <a:r>
              <a:rPr lang="el-GR" dirty="0"/>
              <a:t>Τα μαθήματα κάθε Π.Μ.Σ. αντιστοιχούν κατ` ελάχιστο σε εξήντα (60) πιστωτικές μονάδες.</a:t>
            </a:r>
          </a:p>
          <a:p>
            <a:pPr marL="45720" indent="0">
              <a:buNone/>
            </a:pPr>
            <a:endParaRPr lang="el-GR" dirty="0"/>
          </a:p>
          <a:p>
            <a:r>
              <a:rPr lang="el-GR" dirty="0"/>
              <a:t>Οι μεταπτυχιακοί φοιτητές έχουν </a:t>
            </a:r>
            <a:r>
              <a:rPr lang="el-GR" b="1" dirty="0"/>
              <a:t>όλα τα δικαιώματα και τις παροχές</a:t>
            </a:r>
            <a:r>
              <a:rPr lang="el-GR" dirty="0"/>
              <a:t> που προβλέπονται και για τους φοιτητές του πρώτου κύκλου σπουδών, </a:t>
            </a:r>
            <a:r>
              <a:rPr lang="el-GR" b="1" dirty="0"/>
              <a:t>πλην του δικαιώματος παροχής δωρεάν διδακτικών συγγραμμάτω</a:t>
            </a:r>
            <a:r>
              <a:rPr lang="el-GR" dirty="0"/>
              <a:t>ν.  </a:t>
            </a:r>
          </a:p>
          <a:p>
            <a:endParaRPr lang="el-GR" dirty="0"/>
          </a:p>
        </p:txBody>
      </p:sp>
      <p:sp>
        <p:nvSpPr>
          <p:cNvPr id="3" name="Τίτλος 2"/>
          <p:cNvSpPr>
            <a:spLocks noGrp="1"/>
          </p:cNvSpPr>
          <p:nvPr>
            <p:ph type="title"/>
          </p:nvPr>
        </p:nvSpPr>
        <p:spPr/>
        <p:txBody>
          <a:bodyPr/>
          <a:lstStyle/>
          <a:p>
            <a:r>
              <a:rPr lang="el-GR" sz="2400" b="1" dirty="0"/>
              <a:t>Διάρκεια φοίτησης και πιστωτικές μονάδες</a:t>
            </a:r>
            <a:r>
              <a:rPr lang="el-GR" dirty="0"/>
              <a:t/>
            </a:r>
            <a:br>
              <a:rPr lang="el-GR" dirty="0"/>
            </a:br>
            <a:r>
              <a:rPr lang="el-GR" dirty="0" smtClean="0"/>
              <a:t>ΠΜΣ</a:t>
            </a:r>
            <a:endParaRPr lang="el-GR" dirty="0"/>
          </a:p>
        </p:txBody>
      </p:sp>
    </p:spTree>
    <p:extLst>
      <p:ext uri="{BB962C8B-B14F-4D97-AF65-F5344CB8AC3E}">
        <p14:creationId xmlns:p14="http://schemas.microsoft.com/office/powerpoint/2010/main" val="594688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1556792"/>
            <a:ext cx="8784975" cy="5040559"/>
          </a:xfrm>
        </p:spPr>
        <p:txBody>
          <a:bodyPr>
            <a:normAutofit fontScale="47500" lnSpcReduction="20000"/>
          </a:bodyPr>
          <a:lstStyle/>
          <a:p>
            <a:pPr marL="45720" indent="0">
              <a:buNone/>
            </a:pPr>
            <a:r>
              <a:rPr lang="el-GR" dirty="0"/>
              <a:t> </a:t>
            </a:r>
          </a:p>
          <a:p>
            <a:r>
              <a:rPr lang="el-GR" sz="2600" dirty="0"/>
              <a:t> </a:t>
            </a:r>
            <a:r>
              <a:rPr lang="el-GR" sz="2900" dirty="0"/>
              <a:t>Οι μεταπτυχιακές διπλωματικές εργασίες, εφόσον εγκριθούν από την εξεταστική επιτροπή, αναρτώνται υποχρεωτικά στο </a:t>
            </a:r>
            <a:r>
              <a:rPr lang="el-GR" sz="2900" b="1" dirty="0"/>
              <a:t>διαδικτυακό τόπο</a:t>
            </a:r>
            <a:r>
              <a:rPr lang="el-GR" sz="2900" dirty="0"/>
              <a:t> της οικείας Σχολής.</a:t>
            </a:r>
          </a:p>
          <a:p>
            <a:pPr marL="45720" indent="0">
              <a:buNone/>
            </a:pPr>
            <a:endParaRPr lang="el-GR" sz="2900" dirty="0"/>
          </a:p>
          <a:p>
            <a:r>
              <a:rPr lang="el-GR" sz="2900" dirty="0"/>
              <a:t>Αν ο μεταπτυχιακός φοιτητής αποτύχει στην εξέταση μαθήματος ή μαθημάτων, ούτως ώστε σύμφωνα με όσα ορίζονται στον Κανονισμό Μεταπτυχιακών Σπουδών θεωρείται ότι δεν έχει ολοκληρώσει επιτυχώς το πρόγραμμα, εξετάζεται, ύστερα από αίτησή του, από τριμελή </a:t>
            </a:r>
            <a:r>
              <a:rPr lang="el-GR" sz="2900" b="1" dirty="0"/>
              <a:t>επιτροπή μελών Δ.Ε.Π. της Σχολής</a:t>
            </a:r>
            <a:r>
              <a:rPr lang="el-GR" sz="2900" dirty="0"/>
              <a:t>, οι οποίοι έχουν το ίδιο ή συναφές γνωστικό αντικείμενο με το εξεταζόμενο μάθημα και ορίζονται από τη Συνέλευση του Τμήματος. Από την επιτροπή εξαιρείται ο υπεύθυνος της εξέτασης διδάσκων.</a:t>
            </a:r>
          </a:p>
          <a:p>
            <a:endParaRPr lang="el-GR" sz="2900" dirty="0"/>
          </a:p>
          <a:p>
            <a:r>
              <a:rPr lang="el-GR" sz="2900" dirty="0"/>
              <a:t>Δίπλωμα Μεταπτυχιακών Σπουδών δεν απονέμεται σε φοιτητή του οποίου ο τίτλος σπουδών πρώτου κύκλου από ίδρυμα της αλλοδαπής δεν έχει αναγνωριστεί από το Διεπιστημονικό Οργανισμό Αναγνώρισης Τίτλων Ακαδημαϊκών και Πληροφόρησης (Δ.Ο.Α.Τ.Α.Π.), σύμφωνα με το ν. 3328/2005 (Α` 80).</a:t>
            </a:r>
          </a:p>
          <a:p>
            <a:endParaRPr lang="el-GR" sz="2900" dirty="0"/>
          </a:p>
          <a:p>
            <a:r>
              <a:rPr lang="el-GR" sz="2900" dirty="0"/>
              <a:t>Τα μέλη των κατηγοριών Ε.Ε.Π., καθώς και Ε.ΔΙ.Π. και Ε.Τ.Ε.Π., μπορούν μετά από αίτησή τους να εγγραφούν ως υπεράριθμοι, και μόνο ένας κατ` έτος και ανά Π.Μ.Σ., </a:t>
            </a:r>
            <a:r>
              <a:rPr lang="el-GR" sz="2900" dirty="0" smtClean="0"/>
              <a:t>μόνο </a:t>
            </a:r>
            <a:r>
              <a:rPr lang="el-GR" sz="2900" dirty="0"/>
              <a:t>σε Π.Μ.Σ. που οργανώνεται σε Τμήμα του Ιδρύματος όπου υπηρετούν, το οποίο είναι συναφές με το αντικείμενο του τίτλου σπουδών και του έργου που επιτελούν στο οικείο Ίδρυμα.</a:t>
            </a:r>
          </a:p>
          <a:p>
            <a:r>
              <a:rPr lang="el-GR" sz="2900" dirty="0"/>
              <a:t> </a:t>
            </a:r>
          </a:p>
          <a:p>
            <a:endParaRPr lang="el-GR" dirty="0"/>
          </a:p>
          <a:p>
            <a:endParaRPr lang="el-GR" dirty="0"/>
          </a:p>
        </p:txBody>
      </p:sp>
      <p:sp>
        <p:nvSpPr>
          <p:cNvPr id="3" name="Τίτλος 2"/>
          <p:cNvSpPr>
            <a:spLocks noGrp="1"/>
          </p:cNvSpPr>
          <p:nvPr>
            <p:ph type="title"/>
          </p:nvPr>
        </p:nvSpPr>
        <p:spPr/>
        <p:txBody>
          <a:bodyPr/>
          <a:lstStyle/>
          <a:p>
            <a:r>
              <a:rPr lang="el-GR" sz="2400" b="1" dirty="0"/>
              <a:t>Διάρκεια φοίτησης και πιστωτικές μονάδες</a:t>
            </a:r>
            <a:r>
              <a:rPr lang="el-GR" sz="2400" dirty="0"/>
              <a:t/>
            </a:r>
            <a:br>
              <a:rPr lang="el-GR" sz="2400" dirty="0"/>
            </a:br>
            <a:r>
              <a:rPr lang="el-GR" sz="2400" dirty="0"/>
              <a:t>ΠΜΣ</a:t>
            </a:r>
          </a:p>
        </p:txBody>
      </p:sp>
    </p:spTree>
    <p:extLst>
      <p:ext uri="{BB962C8B-B14F-4D97-AF65-F5344CB8AC3E}">
        <p14:creationId xmlns:p14="http://schemas.microsoft.com/office/powerpoint/2010/main" val="1450002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marL="45720" indent="0">
              <a:buNone/>
            </a:pPr>
            <a:r>
              <a:rPr lang="el-GR" dirty="0" smtClean="0"/>
              <a:t>Φορολογία </a:t>
            </a:r>
            <a:r>
              <a:rPr lang="el-GR" dirty="0"/>
              <a:t>εισοδήματος</a:t>
            </a:r>
            <a:r>
              <a:rPr lang="el-GR" dirty="0" smtClean="0"/>
              <a:t>.</a:t>
            </a:r>
          </a:p>
          <a:p>
            <a:pPr marL="45720" indent="0">
              <a:buNone/>
            </a:pPr>
            <a:endParaRPr lang="el-GR" dirty="0"/>
          </a:p>
          <a:p>
            <a:pPr>
              <a:buFont typeface="Wingdings" pitchFamily="2" charset="2"/>
              <a:buChar char="Ø"/>
            </a:pPr>
            <a:r>
              <a:rPr lang="el-GR" dirty="0" smtClean="0"/>
              <a:t>Η </a:t>
            </a:r>
            <a:r>
              <a:rPr lang="el-GR" dirty="0"/>
              <a:t>πάγια μηνιαία αποζημίωση για </a:t>
            </a:r>
            <a:r>
              <a:rPr lang="el-GR" b="1" dirty="0"/>
              <a:t>δημιουργία και ενημέρωση βιβλιοθήκης </a:t>
            </a:r>
            <a:r>
              <a:rPr lang="el-GR" dirty="0"/>
              <a:t>και </a:t>
            </a:r>
            <a:r>
              <a:rPr lang="el-GR" b="1" dirty="0"/>
              <a:t>συμμετοχή σε συνέδρια </a:t>
            </a:r>
            <a:r>
              <a:rPr lang="el-GR" dirty="0"/>
              <a:t>που καταβάλλεται στα μέλη ΔΕΠ των ΑΕΙ </a:t>
            </a:r>
            <a:r>
              <a:rPr lang="el-GR" b="1" dirty="0"/>
              <a:t>δεν αποτελεί φορολογητέο </a:t>
            </a:r>
            <a:r>
              <a:rPr lang="el-GR" b="1" dirty="0" smtClean="0"/>
              <a:t>εισόδημα</a:t>
            </a:r>
            <a:r>
              <a:rPr lang="el-GR" dirty="0" smtClean="0"/>
              <a:t>.</a:t>
            </a:r>
          </a:p>
          <a:p>
            <a:pPr>
              <a:buFont typeface="Wingdings" pitchFamily="2" charset="2"/>
              <a:buChar char="Ø"/>
            </a:pPr>
            <a:r>
              <a:rPr lang="el-GR" dirty="0" smtClean="0"/>
              <a:t>Αντίθετα </a:t>
            </a:r>
            <a:r>
              <a:rPr lang="el-GR" dirty="0"/>
              <a:t>το </a:t>
            </a:r>
            <a:r>
              <a:rPr lang="el-GR" b="1" dirty="0"/>
              <a:t>ειδικό ερευνητικό επίδομα </a:t>
            </a:r>
            <a:r>
              <a:rPr lang="el-GR" dirty="0"/>
              <a:t>για εκτέλεση μεταδιδακτορικής έρευνας και ταχύτερη και αποτελεσματικότερη προώθηση των ερευνητικών προγραμμάτων αποτελεί πρόσθετη αμοιβή των ανωτέρω και υπόκειται σε φόρο εισοδήματος</a:t>
            </a:r>
            <a:r>
              <a:rPr lang="el-GR" dirty="0" smtClean="0"/>
              <a:t>.</a:t>
            </a:r>
          </a:p>
          <a:p>
            <a:pPr>
              <a:buFont typeface="Wingdings" pitchFamily="2" charset="2"/>
              <a:buChar char="Ø"/>
            </a:pPr>
            <a:r>
              <a:rPr lang="el-GR" dirty="0" smtClean="0"/>
              <a:t>Η </a:t>
            </a:r>
            <a:r>
              <a:rPr lang="el-GR" dirty="0"/>
              <a:t>αξίωση του φορολογουμένου για επιστροφή φόρου εισοδήματος που έχει καταβάλει βάσει δηλώσεώς του προϋποθέτει την ανάκληση της δηλώσεως. Προθεσμία εντός της οποίας μπορεί να γίνει η ανάκληση. Η παρ. 2 του άρθρου 90 του ν. 2362/1955 περί τριετούς παραγραφής δεν εφαρμόζεται για την ανάκληση, αλλά προϋποθέτει το αχρεώστητο της καταβολής χρηματικού ποσού στο Δημόσιο.</a:t>
            </a:r>
          </a:p>
          <a:p>
            <a:pPr marL="45720" indent="0">
              <a:buNone/>
            </a:pPr>
            <a:endParaRPr lang="el-GR" dirty="0"/>
          </a:p>
          <a:p>
            <a:endParaRPr lang="el-GR" dirty="0"/>
          </a:p>
        </p:txBody>
      </p:sp>
      <p:sp>
        <p:nvSpPr>
          <p:cNvPr id="3" name="Τίτλος 2"/>
          <p:cNvSpPr>
            <a:spLocks noGrp="1"/>
          </p:cNvSpPr>
          <p:nvPr>
            <p:ph type="title"/>
          </p:nvPr>
        </p:nvSpPr>
        <p:spPr/>
        <p:txBody>
          <a:bodyPr/>
          <a:lstStyle/>
          <a:p>
            <a:r>
              <a:rPr lang="el-GR" b="1" dirty="0"/>
              <a:t>845/2017 ΣΤΕ</a:t>
            </a:r>
            <a:endParaRPr lang="el-GR" dirty="0"/>
          </a:p>
        </p:txBody>
      </p:sp>
    </p:spTree>
    <p:extLst>
      <p:ext uri="{BB962C8B-B14F-4D97-AF65-F5344CB8AC3E}">
        <p14:creationId xmlns:p14="http://schemas.microsoft.com/office/powerpoint/2010/main" val="3471361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a:buFont typeface="Wingdings" pitchFamily="2" charset="2"/>
              <a:buChar char="Ø"/>
            </a:pPr>
            <a:r>
              <a:rPr lang="el-GR" dirty="0" smtClean="0"/>
              <a:t>Για </a:t>
            </a:r>
            <a:r>
              <a:rPr lang="el-GR" dirty="0"/>
              <a:t>να παράσχει η εισηγητική επιτροπή ακριβή εικόνα ενός υποψηφίου οφείλει να αναλύσει και να κρίνει τα έργα του, την επιστημονική του δράση και τα λοιπά ουσιαστικά του προσόντα, χωρίς να υποχρεούται να αναλύσει απαραιτήτως το σύνολο του έργου του υποψηφίου ή να τηρήσει ορισμένη μεθοδολογία ή σύστημα, δυναμένη, κατά την επιστημονική της κρίση, να αναλύσει τις πλέον χαρακτηριστικές εργασίες του. </a:t>
            </a:r>
            <a:endParaRPr lang="el-GR" dirty="0" smtClean="0"/>
          </a:p>
          <a:p>
            <a:pPr>
              <a:buFont typeface="Wingdings" pitchFamily="2" charset="2"/>
              <a:buChar char="Ø"/>
            </a:pPr>
            <a:r>
              <a:rPr lang="el-GR" dirty="0" smtClean="0"/>
              <a:t>Αντίστοιχα</a:t>
            </a:r>
            <a:r>
              <a:rPr lang="el-GR" dirty="0"/>
              <a:t>, η διατύπωση της αιτιολογίας της ψήφου των εκλεκτόρων μπορεί να γίνει είτε ευθέως είτε με αναφορά στην έκθεση της εισηγητικής επιτροπής (εφόσον αυτή είναι επαρκώς αιτιολογημένη) ή στις γνώμες των άλλων εκλεκτόρων είτε, επίσης, με αναφορά στις συζητήσεις που προηγήθηκαν της ψηφοφορίας για τα προσόντα των υποψηφίων. </a:t>
            </a:r>
          </a:p>
          <a:p>
            <a:pPr marL="45720" indent="0">
              <a:buNone/>
            </a:pPr>
            <a:r>
              <a:rPr lang="el-GR" dirty="0"/>
              <a:t> </a:t>
            </a:r>
          </a:p>
          <a:p>
            <a:pPr marL="45720" indent="0">
              <a:buNone/>
            </a:pPr>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ΣΕ </a:t>
            </a:r>
            <a:r>
              <a:rPr lang="el-GR" b="1" dirty="0"/>
              <a:t>1721/2014</a:t>
            </a:r>
            <a:r>
              <a:rPr lang="el-GR" dirty="0"/>
              <a:t/>
            </a:r>
            <a:br>
              <a:rPr lang="el-GR" dirty="0"/>
            </a:br>
            <a:endParaRPr lang="el-GR" dirty="0"/>
          </a:p>
        </p:txBody>
      </p:sp>
    </p:spTree>
    <p:extLst>
      <p:ext uri="{BB962C8B-B14F-4D97-AF65-F5344CB8AC3E}">
        <p14:creationId xmlns:p14="http://schemas.microsoft.com/office/powerpoint/2010/main" val="15887514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ΑΕΙ </a:t>
            </a:r>
            <a:r>
              <a:rPr lang="el-GR" dirty="0"/>
              <a:t>και διορισμός μελών ΔΕΠ. </a:t>
            </a:r>
            <a:endParaRPr lang="el-GR" dirty="0" smtClean="0"/>
          </a:p>
          <a:p>
            <a:r>
              <a:rPr lang="el-GR" dirty="0" smtClean="0"/>
              <a:t>Ο </a:t>
            </a:r>
            <a:r>
              <a:rPr lang="el-GR" dirty="0"/>
              <a:t>ασκών αίτηση ακύρωσης κατά της πράξης διορισμού ή εξέλιξης μελών ΔΕΠ πρέπει να επικαλείται και να αποδεικνύει συγκεκριμένη προσωπική και άμεση βλάβη, την οποία υφίσταται από την πράξη αυτή, άλλως στερείται εννόμου συμφέροντος, μη αρκούσης της ιδιότητας του Καθηγητή του οικείου Τμήματος ή της εναντίωσής του στο διορισμό, ως μέλους του εκλεκτορικού σώματος. </a:t>
            </a:r>
            <a:endParaRPr lang="el-GR" dirty="0" smtClean="0"/>
          </a:p>
          <a:p>
            <a:r>
              <a:rPr lang="el-GR" dirty="0" smtClean="0"/>
              <a:t>Απορρίπτεται </a:t>
            </a:r>
            <a:r>
              <a:rPr lang="el-GR" dirty="0"/>
              <a:t>η αίτηση ακύρωσης ως απαράδεκτη.</a:t>
            </a:r>
          </a:p>
          <a:p>
            <a:pPr marL="45720" indent="0">
              <a:buNone/>
            </a:pPr>
            <a:endParaRPr lang="el-GR" dirty="0"/>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2622/2015 ΣΤΕ</a:t>
            </a:r>
            <a:r>
              <a:rPr lang="el-GR" dirty="0"/>
              <a:t/>
            </a:r>
            <a:br>
              <a:rPr lang="el-GR" dirty="0"/>
            </a:br>
            <a:endParaRPr lang="el-GR" dirty="0"/>
          </a:p>
        </p:txBody>
      </p:sp>
    </p:spTree>
    <p:extLst>
      <p:ext uri="{BB962C8B-B14F-4D97-AF65-F5344CB8AC3E}">
        <p14:creationId xmlns:p14="http://schemas.microsoft.com/office/powerpoint/2010/main" val="3442702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3" y="1719070"/>
            <a:ext cx="8712968" cy="4878281"/>
          </a:xfrm>
        </p:spPr>
        <p:txBody>
          <a:bodyPr>
            <a:normAutofit fontScale="85000" lnSpcReduction="20000"/>
          </a:bodyPr>
          <a:lstStyle/>
          <a:p>
            <a:r>
              <a:rPr lang="el-GR" dirty="0"/>
              <a:t>ο νόμος, για την πληρέστερη κατατόπιση του σώματος των εκλεκτόρων ως προς την επιστημονική ικανότητα και καταλληλότητα των υποψηφίων, προέβλεψε τη </a:t>
            </a:r>
            <a:r>
              <a:rPr lang="el-GR" b="1" dirty="0"/>
              <a:t>σύσταση συλλογικού οργάνου, της εισηγητικής επιτροπής</a:t>
            </a:r>
            <a:r>
              <a:rPr lang="el-GR" dirty="0"/>
              <a:t>, της οποίας η έκθεση αποτελεί </a:t>
            </a:r>
            <a:r>
              <a:rPr lang="el-GR" b="1" dirty="0"/>
              <a:t>προπαρασκευαστική πράξη της εκλογής</a:t>
            </a:r>
            <a:r>
              <a:rPr lang="el-GR" dirty="0"/>
              <a:t>, πλην η </a:t>
            </a:r>
            <a:r>
              <a:rPr lang="el-GR" b="1" dirty="0"/>
              <a:t>παράλειψη υποβολής </a:t>
            </a:r>
            <a:r>
              <a:rPr lang="el-GR" dirty="0"/>
              <a:t>αυτής δεν εμποδίζει την πρόοδο της διαδικασίας της εκλογής ή της κρίσης για εξέλιξη στην επόμενη βαθμίδα. </a:t>
            </a:r>
            <a:endParaRPr lang="el-GR" dirty="0" smtClean="0"/>
          </a:p>
          <a:p>
            <a:r>
              <a:rPr lang="el-GR" b="1" dirty="0" smtClean="0"/>
              <a:t>Εφόσον</a:t>
            </a:r>
            <a:r>
              <a:rPr lang="el-GR" b="1" dirty="0"/>
              <a:t>, όμως, υποβληθεί εισηγητική έκθεση </a:t>
            </a:r>
            <a:r>
              <a:rPr lang="el-GR" dirty="0"/>
              <a:t>και χρησιμεύσει για τη διαφώτιση του σώματος των εκλεκτόρων, </a:t>
            </a:r>
            <a:r>
              <a:rPr lang="el-GR" b="1" dirty="0"/>
              <a:t>τυχόν ακυρότητα της εκθέσεως έχει ως αποτέλεσμα την ακυρότητα της εκλογής ή της κρίσης για εξέλιξη που έγινε βάσει της εκθέσεως αυτής</a:t>
            </a:r>
            <a:r>
              <a:rPr lang="el-GR" dirty="0"/>
              <a:t>. </a:t>
            </a:r>
            <a:endParaRPr lang="el-GR" dirty="0" smtClean="0"/>
          </a:p>
          <a:p>
            <a:r>
              <a:rPr lang="el-GR" dirty="0" smtClean="0"/>
              <a:t>Η έκθεση </a:t>
            </a:r>
            <a:r>
              <a:rPr lang="el-GR" dirty="0"/>
              <a:t>της εισηγητικής επιτροπής πρέπει να είναι </a:t>
            </a:r>
            <a:r>
              <a:rPr lang="el-GR" b="1" dirty="0"/>
              <a:t>προϊόν προηγουμένης μεταξύ των μελών συσκέψεως και ανταλλαγής γνωμών </a:t>
            </a:r>
            <a:r>
              <a:rPr lang="el-GR" dirty="0"/>
              <a:t>για την αξία του επιστημονικού έργου των υποψηφίων και όχι απλή διατύπωση χωριστών γνωμών κάθε μέλους της Επιτροπής. </a:t>
            </a:r>
            <a:endParaRPr lang="el-GR" dirty="0" smtClean="0"/>
          </a:p>
          <a:p>
            <a:r>
              <a:rPr lang="el-GR" dirty="0" smtClean="0"/>
              <a:t>Αν </a:t>
            </a:r>
            <a:r>
              <a:rPr lang="el-GR" dirty="0"/>
              <a:t>τα μέλη δεν μπορούν να καταρτίσουν κοινή έκθεση, γιατί, κατά την κοινή σύσκεψή τους, ανέκυψε ριζική μεταξύ τους διαφωνία ως προς την εκτίμηση του έργου των υποψηφίων, δεν αποκλείεται κάθε μέλος να υποβάλει </a:t>
            </a:r>
            <a:r>
              <a:rPr lang="el-GR" b="1" dirty="0"/>
              <a:t>ξεχωριστή έκθεση για το έργο των υποψηφίων</a:t>
            </a:r>
            <a:r>
              <a:rPr lang="el-GR" dirty="0"/>
              <a:t>. Στην περίπτωση όμως αυτή πρέπει να προκύπτει από τις χωριστές εκθέσεις ή από τα στοιχεία του φακέλου η αδυναμία καταρτίσεως κοινής εκθέσεως (βλ. </a:t>
            </a:r>
            <a:r>
              <a:rPr lang="el-GR" dirty="0" err="1"/>
              <a:t>Σ.τ.Ε</a:t>
            </a:r>
            <a:r>
              <a:rPr lang="el-GR" dirty="0"/>
              <a:t>. 3384/2005, 3031/2004, 1539/2000, 714/1997, 1196/1996 κ.ά.). </a:t>
            </a:r>
            <a:endParaRPr lang="el-GR" dirty="0"/>
          </a:p>
        </p:txBody>
      </p:sp>
      <p:sp>
        <p:nvSpPr>
          <p:cNvPr id="3" name="Τίτλος 2"/>
          <p:cNvSpPr>
            <a:spLocks noGrp="1"/>
          </p:cNvSpPr>
          <p:nvPr>
            <p:ph type="title"/>
          </p:nvPr>
        </p:nvSpPr>
        <p:spPr/>
        <p:txBody>
          <a:bodyPr/>
          <a:lstStyle/>
          <a:p>
            <a:r>
              <a:rPr lang="el-GR" dirty="0" smtClean="0"/>
              <a:t>3878/2015 σε</a:t>
            </a:r>
            <a:endParaRPr lang="el-GR" dirty="0"/>
          </a:p>
        </p:txBody>
      </p:sp>
    </p:spTree>
    <p:extLst>
      <p:ext uri="{BB962C8B-B14F-4D97-AF65-F5344CB8AC3E}">
        <p14:creationId xmlns:p14="http://schemas.microsoft.com/office/powerpoint/2010/main" val="21969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0999" y="1719070"/>
            <a:ext cx="8407893" cy="4878281"/>
          </a:xfrm>
        </p:spPr>
        <p:txBody>
          <a:bodyPr>
            <a:normAutofit fontScale="77500" lnSpcReduction="20000"/>
          </a:bodyPr>
          <a:lstStyle/>
          <a:p>
            <a:pPr marL="45720" indent="0">
              <a:buNone/>
            </a:pPr>
            <a:r>
              <a:rPr lang="el-GR" dirty="0" smtClean="0"/>
              <a:t>Η </a:t>
            </a:r>
            <a:r>
              <a:rPr lang="el-GR" dirty="0"/>
              <a:t>έννοια «άσυλο»</a:t>
            </a:r>
          </a:p>
          <a:p>
            <a:pPr lvl="0"/>
            <a:r>
              <a:rPr lang="el-GR" dirty="0"/>
              <a:t>χώρος ιερός που δεν μπορεί να </a:t>
            </a:r>
            <a:r>
              <a:rPr lang="el-GR" dirty="0">
                <a:hlinkClick r:id="rId2" tooltip="παραβιάζω"/>
              </a:rPr>
              <a:t>παραβιαστεί</a:t>
            </a:r>
            <a:endParaRPr lang="el-GR" dirty="0"/>
          </a:p>
          <a:p>
            <a:pPr lvl="0"/>
            <a:r>
              <a:rPr lang="el-GR" dirty="0"/>
              <a:t>οποιοσδήποτε χώρος που χαίρει κάποιας προστασίας απέναντι στην </a:t>
            </a:r>
            <a:r>
              <a:rPr lang="el-GR" dirty="0">
                <a:hlinkClick r:id="rId3" tooltip="πολιτεία"/>
              </a:rPr>
              <a:t>πολιτεία</a:t>
            </a:r>
            <a:endParaRPr lang="el-GR" dirty="0"/>
          </a:p>
          <a:p>
            <a:pPr lvl="0"/>
            <a:r>
              <a:rPr lang="el-GR" dirty="0">
                <a:hlinkClick r:id="rId4" tooltip="καταφύγιο"/>
              </a:rPr>
              <a:t>καταφύγιο</a:t>
            </a:r>
            <a:r>
              <a:rPr lang="el-GR" dirty="0"/>
              <a:t> για κάποιον που </a:t>
            </a:r>
            <a:r>
              <a:rPr lang="el-GR" dirty="0">
                <a:hlinkClick r:id="rId5" tooltip="διώκομαι"/>
              </a:rPr>
              <a:t>διώκεται</a:t>
            </a:r>
            <a:endParaRPr lang="el-GR" dirty="0"/>
          </a:p>
          <a:p>
            <a:pPr lvl="0"/>
            <a:r>
              <a:rPr lang="el-GR" u="sng" dirty="0">
                <a:hlinkClick r:id="rId6" tooltip="κατάλυμα"/>
              </a:rPr>
              <a:t>κατάλυμα</a:t>
            </a:r>
            <a:r>
              <a:rPr lang="el-GR" dirty="0"/>
              <a:t>, χώρος όπου κάποιος βρίσκει </a:t>
            </a:r>
            <a:r>
              <a:rPr lang="el-GR" dirty="0">
                <a:hlinkClick r:id="rId7" tooltip="προστασία"/>
              </a:rPr>
              <a:t>προστασία</a:t>
            </a:r>
            <a:endParaRPr lang="el-GR" dirty="0"/>
          </a:p>
          <a:p>
            <a:r>
              <a:rPr lang="el-GR" dirty="0"/>
              <a:t> </a:t>
            </a:r>
          </a:p>
          <a:p>
            <a:pPr marL="45720" indent="0">
              <a:buNone/>
            </a:pPr>
            <a:r>
              <a:rPr lang="el-GR" b="1" dirty="0"/>
              <a:t>Πανεπιστημιακό άσυλο </a:t>
            </a:r>
            <a:endParaRPr lang="el-GR" dirty="0"/>
          </a:p>
          <a:p>
            <a:pPr marL="320040" lvl="1" indent="0">
              <a:buNone/>
            </a:pPr>
            <a:r>
              <a:rPr lang="el-GR" dirty="0"/>
              <a:t>Το ακαδημαϊκό άσυλο αναγνωρίζεται για την κατοχύρωση των δημοκρατικών αξιών, των ακαδημαϊκών ελευθεριών στην έρευνα και στη διδασκαλία, την ελεύθερη διακίνηση των ιδεών, την προστασία του δικαιώματος στη γνώση και τη μάθηση έναντι οποιουδήποτε επιχειρεί να το καταλύσει.</a:t>
            </a:r>
          </a:p>
          <a:p>
            <a:pPr marL="45720" indent="0">
              <a:buNone/>
            </a:pPr>
            <a:endParaRPr lang="el-GR" dirty="0"/>
          </a:p>
          <a:p>
            <a:pPr marL="45720" indent="0">
              <a:buNone/>
            </a:pPr>
            <a:r>
              <a:rPr lang="el-GR" dirty="0"/>
              <a:t>Επέμβαση δημόσιας δύναμης σε χώρους των Α.Ε.Ι. επιτρέπεται:</a:t>
            </a:r>
          </a:p>
          <a:p>
            <a:r>
              <a:rPr lang="el-GR" dirty="0"/>
              <a:t>α]  Α</a:t>
            </a:r>
            <a:r>
              <a:rPr lang="el-GR" b="1" dirty="0"/>
              <a:t>υτεπαγγέλτως</a:t>
            </a:r>
            <a:r>
              <a:rPr lang="el-GR" dirty="0"/>
              <a:t> σε περιπτώσεις </a:t>
            </a:r>
            <a:r>
              <a:rPr lang="el-GR" b="1" dirty="0"/>
              <a:t>κακουργημάτων</a:t>
            </a:r>
            <a:r>
              <a:rPr lang="el-GR" dirty="0"/>
              <a:t>, καθώς και </a:t>
            </a:r>
            <a:r>
              <a:rPr lang="el-GR" b="1" dirty="0"/>
              <a:t>εγκλημάτων κατά της ζωής</a:t>
            </a:r>
            <a:r>
              <a:rPr lang="el-GR" dirty="0"/>
              <a:t> </a:t>
            </a:r>
          </a:p>
          <a:p>
            <a:r>
              <a:rPr lang="el-GR" dirty="0"/>
              <a:t>β] </a:t>
            </a:r>
            <a:r>
              <a:rPr lang="el-GR" b="1" dirty="0"/>
              <a:t>Ύστερα από απόφαση του Πρυτανικού Συμβουλίου</a:t>
            </a:r>
            <a:r>
              <a:rPr lang="el-GR" dirty="0"/>
              <a:t> σε οποιαδήποτε άλλη περίπτωση. </a:t>
            </a:r>
          </a:p>
          <a:p>
            <a:pPr marL="45720" indent="0">
              <a:buNone/>
            </a:pPr>
            <a:r>
              <a:rPr lang="el-GR" dirty="0"/>
              <a:t> </a:t>
            </a:r>
          </a:p>
          <a:p>
            <a:r>
              <a:rPr lang="el-GR" dirty="0"/>
              <a:t>Οι ανωτέρω περιορισμοί δεν ισχύουν για επεμβάσεις του Πυροσβεστικού Σώματος και επεμβάσεις σε περιπτώσεις τροχαίων ατυχημάτων.</a:t>
            </a:r>
          </a:p>
          <a:p>
            <a:endParaRPr lang="el-GR" dirty="0"/>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Πανεπιστημιακό </a:t>
            </a:r>
            <a:r>
              <a:rPr lang="el-GR" b="1" dirty="0"/>
              <a:t>άσυλο </a:t>
            </a:r>
            <a:r>
              <a:rPr lang="el-GR" dirty="0"/>
              <a:t/>
            </a:r>
            <a:br>
              <a:rPr lang="el-GR" dirty="0"/>
            </a:br>
            <a:endParaRPr lang="el-GR" dirty="0"/>
          </a:p>
        </p:txBody>
      </p:sp>
    </p:spTree>
    <p:extLst>
      <p:ext uri="{BB962C8B-B14F-4D97-AF65-F5344CB8AC3E}">
        <p14:creationId xmlns:p14="http://schemas.microsoft.com/office/powerpoint/2010/main" val="206769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45720" indent="0">
              <a:buNone/>
            </a:pPr>
            <a:r>
              <a:rPr lang="el-GR" dirty="0" smtClean="0"/>
              <a:t>Η </a:t>
            </a:r>
            <a:r>
              <a:rPr lang="el-GR" dirty="0"/>
              <a:t>ανώτατη εκπαίδευση αποτελείται από δύο διακριτούς παράλληλους τομείς:</a:t>
            </a:r>
          </a:p>
          <a:p>
            <a:r>
              <a:rPr lang="el-GR" dirty="0"/>
              <a:t>α) τον </a:t>
            </a:r>
            <a:r>
              <a:rPr lang="el-GR" b="1" dirty="0"/>
              <a:t>πανεπιστημιακό τομέα</a:t>
            </a:r>
            <a:r>
              <a:rPr lang="el-GR" dirty="0"/>
              <a:t>, που περιλαμβάνει τα Πανεπιστήμια, τα Πολυτεχνεία και την Ανώτατη Σχολή Καλών Τεχνών, τα οποία στο εξής αναφέρονται ως «Πανεπιστήμια»,</a:t>
            </a:r>
          </a:p>
          <a:p>
            <a:pPr marL="45720" indent="0">
              <a:buNone/>
            </a:pPr>
            <a:r>
              <a:rPr lang="el-GR" dirty="0"/>
              <a:t> </a:t>
            </a:r>
          </a:p>
          <a:p>
            <a:r>
              <a:rPr lang="el-GR" dirty="0"/>
              <a:t>β) </a:t>
            </a:r>
            <a:r>
              <a:rPr lang="el-GR" b="1" dirty="0"/>
              <a:t>τον τεχνολογικό τομέα</a:t>
            </a:r>
            <a:r>
              <a:rPr lang="el-GR" dirty="0"/>
              <a:t>, που περιλαμβάνει τα Τεχνολογικά Εκπαιδευτικά Ιδρύματα (Τ.Ε.Ι.) και την Ανώτατη Σχολή Παιδαγωγικής και Τεχνολογικής Εκπαίδευσης (Α.Σ.ΠΑΙ.Τ.Ε.), τα οποία στο εξής αναφέρονται ως «Τ.Ε.Ι.».</a:t>
            </a:r>
          </a:p>
          <a:p>
            <a:endParaRPr lang="el-GR" dirty="0"/>
          </a:p>
        </p:txBody>
      </p:sp>
      <p:sp>
        <p:nvSpPr>
          <p:cNvPr id="3" name="Τίτλος 2"/>
          <p:cNvSpPr>
            <a:spLocks noGrp="1"/>
          </p:cNvSpPr>
          <p:nvPr>
            <p:ph type="title"/>
          </p:nvPr>
        </p:nvSpPr>
        <p:spPr/>
        <p:txBody>
          <a:bodyPr/>
          <a:lstStyle/>
          <a:p>
            <a:r>
              <a:rPr lang="el-GR" b="1" dirty="0"/>
              <a:t>Διάρθρωση της ανώτατης εκπαίδευσης</a:t>
            </a:r>
            <a:endParaRPr lang="el-GR" dirty="0"/>
          </a:p>
        </p:txBody>
      </p:sp>
    </p:spTree>
    <p:extLst>
      <p:ext uri="{BB962C8B-B14F-4D97-AF65-F5344CB8AC3E}">
        <p14:creationId xmlns:p14="http://schemas.microsoft.com/office/powerpoint/2010/main" val="126529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3" y="1719070"/>
            <a:ext cx="8784976" cy="4878281"/>
          </a:xfrm>
        </p:spPr>
        <p:txBody>
          <a:bodyPr>
            <a:normAutofit fontScale="70000" lnSpcReduction="20000"/>
          </a:bodyPr>
          <a:lstStyle/>
          <a:p>
            <a:pPr marL="45720" indent="0">
              <a:buNone/>
            </a:pPr>
            <a:r>
              <a:rPr lang="el-GR" b="1" dirty="0" smtClean="0"/>
              <a:t>«</a:t>
            </a:r>
            <a:r>
              <a:rPr lang="el-GR" b="1" dirty="0"/>
              <a:t>Σύγκλητος»</a:t>
            </a:r>
            <a:r>
              <a:rPr lang="el-GR" dirty="0"/>
              <a:t>: η Σύγκλητος Πανεπιστημίου και η Σύγκλητος Τ.Ε.Ι..</a:t>
            </a:r>
          </a:p>
          <a:p>
            <a:pPr marL="45720" indent="0">
              <a:buNone/>
            </a:pPr>
            <a:r>
              <a:rPr lang="el-GR" dirty="0"/>
              <a:t> </a:t>
            </a:r>
          </a:p>
          <a:p>
            <a:pPr marL="45720" indent="0">
              <a:buNone/>
            </a:pPr>
            <a:r>
              <a:rPr lang="el-GR" b="1" dirty="0"/>
              <a:t>«Πρυτανικό Συμβούλιο»:</a:t>
            </a:r>
            <a:r>
              <a:rPr lang="el-GR" dirty="0"/>
              <a:t> το Πρυτανικό Συμβούλιο Πανεπιστημίου και το Πρυτανικό Συμβούλιο Τ.Ε.Ι..</a:t>
            </a:r>
          </a:p>
          <a:p>
            <a:pPr marL="45720" indent="0">
              <a:buNone/>
            </a:pPr>
            <a:r>
              <a:rPr lang="el-GR" dirty="0"/>
              <a:t> </a:t>
            </a:r>
          </a:p>
          <a:p>
            <a:pPr marL="45720" indent="0">
              <a:buNone/>
            </a:pPr>
            <a:r>
              <a:rPr lang="el-GR" b="1" dirty="0"/>
              <a:t>«Πρύτανης»:</a:t>
            </a:r>
            <a:r>
              <a:rPr lang="el-GR" dirty="0"/>
              <a:t> ο Πρύτανης Πανεπιστημίου και ο Πρύτανης Τ.Ε.Ι..</a:t>
            </a:r>
          </a:p>
          <a:p>
            <a:pPr marL="45720" indent="0">
              <a:buNone/>
            </a:pPr>
            <a:r>
              <a:rPr lang="el-GR" dirty="0"/>
              <a:t> </a:t>
            </a:r>
          </a:p>
          <a:p>
            <a:pPr marL="45720" indent="0">
              <a:buNone/>
            </a:pPr>
            <a:r>
              <a:rPr lang="el-GR" b="1" dirty="0"/>
              <a:t>«Αντιπρύτανης»:</a:t>
            </a:r>
            <a:r>
              <a:rPr lang="el-GR" dirty="0"/>
              <a:t> ο Αντιπρύτανης Πανεπιστημίου και ο Αντιπρύτανης Τ.Ε.Ι..</a:t>
            </a:r>
          </a:p>
          <a:p>
            <a:pPr marL="45720" indent="0">
              <a:buNone/>
            </a:pPr>
            <a:r>
              <a:rPr lang="el-GR" dirty="0"/>
              <a:t> </a:t>
            </a:r>
          </a:p>
          <a:p>
            <a:pPr marL="45720" indent="0">
              <a:buNone/>
            </a:pPr>
            <a:r>
              <a:rPr lang="el-GR" b="1" dirty="0"/>
              <a:t>«Κοσμητεία»:</a:t>
            </a:r>
            <a:r>
              <a:rPr lang="el-GR" dirty="0"/>
              <a:t> η Κοσμητεία Σχολής Πανεπιστημίου και η Κοσμητεία Σχολής Τ.Ε.Ι..</a:t>
            </a:r>
          </a:p>
          <a:p>
            <a:pPr marL="45720" indent="0">
              <a:buNone/>
            </a:pPr>
            <a:r>
              <a:rPr lang="el-GR" dirty="0"/>
              <a:t> </a:t>
            </a:r>
          </a:p>
          <a:p>
            <a:pPr marL="45720" indent="0">
              <a:buNone/>
            </a:pPr>
            <a:r>
              <a:rPr lang="el-GR" b="1" dirty="0"/>
              <a:t>«Κοσμήτορας»</a:t>
            </a:r>
            <a:r>
              <a:rPr lang="el-GR" dirty="0"/>
              <a:t>: ο Κοσμήτορας Σχολής Πανεπιστημίου και ο Κοσμήτορας Σχολής Τ.Ε.Ι..</a:t>
            </a:r>
          </a:p>
          <a:p>
            <a:pPr marL="45720" indent="0">
              <a:buNone/>
            </a:pPr>
            <a:r>
              <a:rPr lang="el-GR" dirty="0"/>
              <a:t> </a:t>
            </a:r>
          </a:p>
          <a:p>
            <a:pPr marL="45720" indent="0">
              <a:buNone/>
            </a:pPr>
            <a:r>
              <a:rPr lang="el-GR" b="1" dirty="0"/>
              <a:t>«Πρόεδρος Τμήματος»:</a:t>
            </a:r>
            <a:r>
              <a:rPr lang="el-GR" dirty="0"/>
              <a:t> ο Πρόεδρος Τμήματος Πανεπιστημίου και ο Πρόεδρος Τμήματος Τ.Ε.Ι..</a:t>
            </a:r>
          </a:p>
          <a:p>
            <a:pPr marL="45720" indent="0">
              <a:buNone/>
            </a:pPr>
            <a:r>
              <a:rPr lang="el-GR" dirty="0"/>
              <a:t> </a:t>
            </a:r>
          </a:p>
          <a:p>
            <a:pPr marL="45720" indent="0">
              <a:buNone/>
            </a:pPr>
            <a:r>
              <a:rPr lang="el-GR" b="1" dirty="0"/>
              <a:t>«Διευθυντής Τομέα»:</a:t>
            </a:r>
            <a:r>
              <a:rPr lang="el-GR" dirty="0"/>
              <a:t> ο Διευθυντής Τομέα Πανεπιστημίου και ο Διευθυντής Τομέα Τ.Ε.Ι..</a:t>
            </a:r>
          </a:p>
          <a:p>
            <a:pPr marL="45720" indent="0">
              <a:buNone/>
            </a:pPr>
            <a:r>
              <a:rPr lang="el-GR" dirty="0"/>
              <a:t> </a:t>
            </a:r>
          </a:p>
          <a:p>
            <a:pPr marL="45720" indent="0">
              <a:buNone/>
            </a:pPr>
            <a:r>
              <a:rPr lang="el-GR" b="1" dirty="0"/>
              <a:t>«μέλη Δ.Ε.Π.»:</a:t>
            </a:r>
            <a:r>
              <a:rPr lang="el-GR" dirty="0"/>
              <a:t> το Διδακτικό Ερευνητικό Προσωπικό των Α.Ε.Ι.  </a:t>
            </a:r>
          </a:p>
          <a:p>
            <a:pPr marL="45720" indent="0">
              <a:buNone/>
            </a:pPr>
            <a:endParaRPr lang="el-GR" b="1" dirty="0" smtClean="0"/>
          </a:p>
          <a:p>
            <a:pPr marL="45720" indent="0">
              <a:buNone/>
            </a:pPr>
            <a:r>
              <a:rPr lang="el-GR" b="1" dirty="0" smtClean="0"/>
              <a:t>«</a:t>
            </a:r>
            <a:r>
              <a:rPr lang="el-GR" b="1" dirty="0"/>
              <a:t>Τίτλος σπουδών»:</a:t>
            </a:r>
            <a:r>
              <a:rPr lang="el-GR" dirty="0"/>
              <a:t> το πτυχίο ή το δίπλωμα που απονέμεται ύστερα από την επιτυχή ολοκλήρωση οποιουδήποτε από τους τρεις κύκλους σπουδών.</a:t>
            </a:r>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Ορισμοί </a:t>
            </a:r>
            <a:r>
              <a:rPr lang="el-GR" dirty="0"/>
              <a:t/>
            </a:r>
            <a:br>
              <a:rPr lang="el-GR" dirty="0"/>
            </a:br>
            <a:endParaRPr lang="el-GR" dirty="0"/>
          </a:p>
        </p:txBody>
      </p:sp>
    </p:spTree>
    <p:extLst>
      <p:ext uri="{BB962C8B-B14F-4D97-AF65-F5344CB8AC3E}">
        <p14:creationId xmlns:p14="http://schemas.microsoft.com/office/powerpoint/2010/main" val="251172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marL="45720" indent="0">
              <a:buNone/>
            </a:pPr>
            <a:r>
              <a:rPr lang="el-GR" b="1" dirty="0" smtClean="0"/>
              <a:t>Σχολές</a:t>
            </a:r>
            <a:r>
              <a:rPr lang="el-GR" b="1" dirty="0"/>
              <a:t>, Τμήματα, Τομείς</a:t>
            </a:r>
            <a:endParaRPr lang="el-GR" dirty="0"/>
          </a:p>
          <a:p>
            <a:pPr marL="45720" indent="0">
              <a:buNone/>
            </a:pPr>
            <a:r>
              <a:rPr lang="el-GR" dirty="0"/>
              <a:t> </a:t>
            </a:r>
          </a:p>
          <a:p>
            <a:pPr marL="45720" indent="0">
              <a:buNone/>
            </a:pPr>
            <a:r>
              <a:rPr lang="el-GR" dirty="0"/>
              <a:t> 1. Κάθε Ίδρυμα αποτελείται από Σχολές. Η </a:t>
            </a:r>
            <a:r>
              <a:rPr lang="el-GR" b="1" dirty="0"/>
              <a:t>Σχολή</a:t>
            </a:r>
            <a:r>
              <a:rPr lang="el-GR" dirty="0"/>
              <a:t> καλύπτει μία </a:t>
            </a:r>
            <a:r>
              <a:rPr lang="el-GR" b="1" dirty="0"/>
              <a:t>ενότητα συγγενών επιστημονικών </a:t>
            </a:r>
            <a:r>
              <a:rPr lang="el-GR" b="1" dirty="0" smtClean="0"/>
              <a:t>κλάδων</a:t>
            </a:r>
            <a:r>
              <a:rPr lang="el-GR" dirty="0" smtClean="0"/>
              <a:t>. </a:t>
            </a:r>
            <a:r>
              <a:rPr lang="el-GR" dirty="0"/>
              <a:t>Η Σχολή εποπτεύει και συντονίζει τη λειτουργία των Τμημάτων, σύμφωνα με τον Κανονισμό Σπουδών τους.</a:t>
            </a:r>
          </a:p>
          <a:p>
            <a:pPr marL="45720" indent="0">
              <a:buNone/>
            </a:pPr>
            <a:r>
              <a:rPr lang="el-GR" dirty="0"/>
              <a:t> </a:t>
            </a:r>
          </a:p>
          <a:p>
            <a:pPr marL="45720" indent="0">
              <a:buNone/>
            </a:pPr>
            <a:r>
              <a:rPr lang="el-GR" dirty="0"/>
              <a:t>2. </a:t>
            </a:r>
            <a:r>
              <a:rPr lang="el-GR" b="1" dirty="0"/>
              <a:t>Οι Σχολές διαιρούνται σε Τμήματα</a:t>
            </a:r>
            <a:r>
              <a:rPr lang="el-GR" dirty="0"/>
              <a:t>. Δεν είναι δυνατή η ύπαρξη Σχολής με λιγότερα από δύο (2) Τμήματα, εκτός από εξαιρετικές περιπτώσεις, όπου η αναγκαιότητα σύστασης Σχολής με ένα (1) Τμήμα αιτιολογείται ειδικά από τη Σύγκλητο. </a:t>
            </a:r>
            <a:endParaRPr lang="el-GR" dirty="0" smtClean="0"/>
          </a:p>
          <a:p>
            <a:pPr marL="45720" indent="0">
              <a:buNone/>
            </a:pPr>
            <a:endParaRPr lang="el-GR" dirty="0"/>
          </a:p>
          <a:p>
            <a:pPr marL="45720" indent="0">
              <a:buNone/>
            </a:pPr>
            <a:r>
              <a:rPr lang="el-GR" dirty="0" smtClean="0"/>
              <a:t>3</a:t>
            </a:r>
            <a:r>
              <a:rPr lang="el-GR" dirty="0"/>
              <a:t>. </a:t>
            </a:r>
            <a:r>
              <a:rPr lang="el-GR" b="1" dirty="0"/>
              <a:t>Τα Τμήματα διαιρούνται σε Τομείς</a:t>
            </a:r>
            <a:r>
              <a:rPr lang="el-GR" dirty="0"/>
              <a:t>, οι οποίοι συντονίζουν τη διδασκαλία μέρους του γνωστικού αντικειμένου του Τμήματος που αντιστοιχεί σε συγκεκριμένο πεδίο ή πεδία της επιστήμης.</a:t>
            </a:r>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ΔΙΑΡΘΡΩΣΗ </a:t>
            </a:r>
            <a:r>
              <a:rPr lang="el-GR" b="1" dirty="0"/>
              <a:t>ΤΩΝ Α.Ε.Ι.</a:t>
            </a:r>
            <a:r>
              <a:rPr lang="el-GR" dirty="0"/>
              <a:t/>
            </a:r>
            <a:br>
              <a:rPr lang="el-GR" dirty="0"/>
            </a:br>
            <a:endParaRPr lang="el-GR" dirty="0"/>
          </a:p>
        </p:txBody>
      </p:sp>
    </p:spTree>
    <p:extLst>
      <p:ext uri="{BB962C8B-B14F-4D97-AF65-F5344CB8AC3E}">
        <p14:creationId xmlns:p14="http://schemas.microsoft.com/office/powerpoint/2010/main" val="144774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45720" indent="0">
              <a:buNone/>
            </a:pPr>
            <a:r>
              <a:rPr lang="el-GR" b="1" dirty="0" smtClean="0"/>
              <a:t>Τμήματα αυτοδύναμα</a:t>
            </a:r>
          </a:p>
          <a:p>
            <a:pPr marL="45720" indent="0">
              <a:buNone/>
            </a:pPr>
            <a:r>
              <a:rPr lang="el-GR" dirty="0" smtClean="0"/>
              <a:t>α</a:t>
            </a:r>
            <a:r>
              <a:rPr lang="el-GR" dirty="0"/>
              <a:t>) υπηρετούν σε αυτά τουλάχιστον οκτώ (8) μέλη Δ.Ε.Π., από τα οποία τουλάχιστον δύο (2) πρώτης βαθμίδας ή της βαθμίδας του αναπληρωτή και </a:t>
            </a:r>
            <a:endParaRPr lang="el-GR" dirty="0" smtClean="0"/>
          </a:p>
          <a:p>
            <a:pPr marL="45720" indent="0">
              <a:buNone/>
            </a:pPr>
            <a:r>
              <a:rPr lang="el-GR" dirty="0" smtClean="0"/>
              <a:t>β</a:t>
            </a:r>
            <a:r>
              <a:rPr lang="el-GR" dirty="0"/>
              <a:t>) έχουν εγγραφεί σε αυτά φοιτητές.</a:t>
            </a:r>
          </a:p>
          <a:p>
            <a:pPr marL="45720" indent="0">
              <a:buNone/>
            </a:pPr>
            <a:r>
              <a:rPr lang="el-GR" dirty="0"/>
              <a:t> </a:t>
            </a:r>
          </a:p>
          <a:p>
            <a:pPr marL="45720" indent="0">
              <a:buNone/>
            </a:pPr>
            <a:r>
              <a:rPr lang="el-GR" b="1" dirty="0" smtClean="0"/>
              <a:t>Σχολές αυτοδύναμες</a:t>
            </a:r>
          </a:p>
          <a:p>
            <a:pPr marL="45720" indent="0">
              <a:buNone/>
            </a:pPr>
            <a:r>
              <a:rPr lang="el-GR" dirty="0" smtClean="0"/>
              <a:t>Τουλάχιστον </a:t>
            </a:r>
            <a:r>
              <a:rPr lang="el-GR" dirty="0"/>
              <a:t>δύο (2) από τα Τμήματά </a:t>
            </a:r>
            <a:r>
              <a:rPr lang="el-GR" dirty="0" smtClean="0"/>
              <a:t>τους είναι </a:t>
            </a:r>
            <a:r>
              <a:rPr lang="el-GR" dirty="0"/>
              <a:t>αυτοδύναμα</a:t>
            </a:r>
          </a:p>
          <a:p>
            <a:endParaRPr lang="el-GR" dirty="0"/>
          </a:p>
        </p:txBody>
      </p:sp>
      <p:sp>
        <p:nvSpPr>
          <p:cNvPr id="3" name="Τίτλος 2"/>
          <p:cNvSpPr>
            <a:spLocks noGrp="1"/>
          </p:cNvSpPr>
          <p:nvPr>
            <p:ph type="title"/>
          </p:nvPr>
        </p:nvSpPr>
        <p:spPr/>
        <p:txBody>
          <a:bodyPr/>
          <a:lstStyle/>
          <a:p>
            <a:r>
              <a:rPr lang="el-GR" sz="2800" b="1" dirty="0"/>
              <a:t>Αυτοδυναμία Τμημάτων και Σχολών</a:t>
            </a:r>
            <a:r>
              <a:rPr lang="el-GR" sz="2800" dirty="0"/>
              <a:t/>
            </a:r>
            <a:br>
              <a:rPr lang="el-GR" sz="2800" dirty="0"/>
            </a:br>
            <a:endParaRPr lang="el-GR" sz="2800" dirty="0"/>
          </a:p>
        </p:txBody>
      </p:sp>
    </p:spTree>
    <p:extLst>
      <p:ext uri="{BB962C8B-B14F-4D97-AF65-F5344CB8AC3E}">
        <p14:creationId xmlns:p14="http://schemas.microsoft.com/office/powerpoint/2010/main" val="89148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45720" indent="0">
              <a:buNone/>
            </a:pPr>
            <a:r>
              <a:rPr lang="el-GR" dirty="0"/>
              <a:t> </a:t>
            </a:r>
          </a:p>
          <a:p>
            <a:pPr marL="45720" indent="0">
              <a:buNone/>
            </a:pPr>
            <a:r>
              <a:rPr lang="el-GR" dirty="0" smtClean="0"/>
              <a:t>Τα </a:t>
            </a:r>
            <a:r>
              <a:rPr lang="el-GR" dirty="0"/>
              <a:t>όργανα του Ιδρύματος είναι:</a:t>
            </a:r>
          </a:p>
          <a:p>
            <a:pPr marL="45720" indent="0">
              <a:buNone/>
            </a:pPr>
            <a:r>
              <a:rPr lang="el-GR" dirty="0"/>
              <a:t> </a:t>
            </a:r>
          </a:p>
          <a:p>
            <a:pPr lvl="0">
              <a:buFont typeface="Arial" pitchFamily="34" charset="0"/>
              <a:buChar char="•"/>
            </a:pPr>
            <a:r>
              <a:rPr lang="el-GR" dirty="0"/>
              <a:t>α) η Σύγκλητος,</a:t>
            </a:r>
          </a:p>
          <a:p>
            <a:pPr lvl="0">
              <a:buFont typeface="Arial" pitchFamily="34" charset="0"/>
              <a:buChar char="•"/>
            </a:pPr>
            <a:r>
              <a:rPr lang="el-GR" dirty="0"/>
              <a:t>β) το Πρυτανικό Συμβούλιο,</a:t>
            </a:r>
          </a:p>
          <a:p>
            <a:pPr lvl="0">
              <a:buFont typeface="Arial" pitchFamily="34" charset="0"/>
              <a:buChar char="•"/>
            </a:pPr>
            <a:r>
              <a:rPr lang="el-GR" dirty="0"/>
              <a:t>γ) ο Πρύτανης,</a:t>
            </a:r>
          </a:p>
          <a:p>
            <a:pPr lvl="0">
              <a:buFont typeface="Arial" pitchFamily="34" charset="0"/>
              <a:buChar char="•"/>
            </a:pPr>
            <a:r>
              <a:rPr lang="el-GR" dirty="0"/>
              <a:t>δ) οι Αντιπρυτάνεις.</a:t>
            </a:r>
          </a:p>
          <a:p>
            <a:endParaRPr lang="el-GR" dirty="0"/>
          </a:p>
          <a:p>
            <a:endParaRPr lang="el-GR" dirty="0"/>
          </a:p>
        </p:txBody>
      </p:sp>
      <p:sp>
        <p:nvSpPr>
          <p:cNvPr id="3" name="Τίτλος 2"/>
          <p:cNvSpPr>
            <a:spLocks noGrp="1"/>
          </p:cNvSpPr>
          <p:nvPr>
            <p:ph type="title"/>
          </p:nvPr>
        </p:nvSpPr>
        <p:spPr/>
        <p:txBody>
          <a:bodyPr/>
          <a:lstStyle/>
          <a:p>
            <a:r>
              <a:rPr lang="el-GR" b="1" dirty="0" smtClean="0"/>
              <a:t/>
            </a:r>
            <a:br>
              <a:rPr lang="el-GR" b="1" dirty="0" smtClean="0"/>
            </a:br>
            <a:r>
              <a:rPr lang="el-GR" b="1" dirty="0" smtClean="0"/>
              <a:t>Όργανα </a:t>
            </a:r>
            <a:r>
              <a:rPr lang="el-GR" b="1" dirty="0"/>
              <a:t>του Ιδρύματος</a:t>
            </a:r>
            <a:r>
              <a:rPr lang="el-GR" dirty="0"/>
              <a:t/>
            </a:r>
            <a:br>
              <a:rPr lang="el-GR" dirty="0"/>
            </a:br>
            <a:endParaRPr lang="el-GR" dirty="0"/>
          </a:p>
        </p:txBody>
      </p:sp>
    </p:spTree>
    <p:extLst>
      <p:ext uri="{BB962C8B-B14F-4D97-AF65-F5344CB8AC3E}">
        <p14:creationId xmlns:p14="http://schemas.microsoft.com/office/powerpoint/2010/main" val="756973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λέγμα">
  <a:themeElements>
    <a:clrScheme name="Πλέγμα">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Πλέγμα">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Πλέγμα">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162</TotalTime>
  <Words>2582</Words>
  <Application>Microsoft Office PowerPoint</Application>
  <PresentationFormat>Προβολή στην οθόνη (4:3)</PresentationFormat>
  <Paragraphs>304</Paragraphs>
  <Slides>35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Πλέγμα</vt:lpstr>
      <vt:lpstr>Τριτοβαθμια εκπαιδευση</vt:lpstr>
      <vt:lpstr> Βασικές αρχές του Συντάγματος για τριτοβάθμια εκπαίδευση </vt:lpstr>
      <vt:lpstr> Κρατική εποπτεία </vt:lpstr>
      <vt:lpstr> Πανεπιστημιακό άσυλο  </vt:lpstr>
      <vt:lpstr>Διάρθρωση της ανώτατης εκπαίδευσης</vt:lpstr>
      <vt:lpstr> Ορισμοί  </vt:lpstr>
      <vt:lpstr> ΔΙΑΡΘΡΩΣΗ ΤΩΝ Α.Ε.Ι. </vt:lpstr>
      <vt:lpstr>Αυτοδυναμία Τμημάτων και Σχολών </vt:lpstr>
      <vt:lpstr> Όργανα του Ιδρύματος </vt:lpstr>
      <vt:lpstr> Σύγκλητος </vt:lpstr>
      <vt:lpstr>Αρμοδιότητες Συγκλήτου </vt:lpstr>
      <vt:lpstr> Πρυτανικό Συμβούλιο </vt:lpstr>
      <vt:lpstr> Πρύτανης - Αντιπρυτάνεις </vt:lpstr>
      <vt:lpstr>Όργανα της Σχολής </vt:lpstr>
      <vt:lpstr> Κοσμητεία </vt:lpstr>
      <vt:lpstr>   Όργανα του Τμήματος   </vt:lpstr>
      <vt:lpstr>Διοικητικό Συμβούλιο </vt:lpstr>
      <vt:lpstr>ΕΙΔΙΚΟΙ ΛΟΓΑΡΙΑΣΜΟΙ ΚΟΝΔΥΛΙΩΝ ΕΡΕΥΝΑΣ ΑΝΩΤΑΤΩΝ ΕΚΠΑΙΔΕΥΤΙΚΩΝ ΙΔΡΥΜΑΤΩΝ, ΕΡΕΥΝΗΤΙΚΑ ΚΑΙ ΤΕΧΝΟΛΟΓΙΚΑ ΚΕΝΤΡΑ </vt:lpstr>
      <vt:lpstr> ΔΙΔΑΚΤΙΚΟ ΠΡΟΣΩΠΙΚΟ </vt:lpstr>
      <vt:lpstr> Εκλογή, εξέλιξη και μονιμοποίηση των καθηγητών </vt:lpstr>
      <vt:lpstr>Σύνθεση Εκλεκτορικού Σώματος </vt:lpstr>
      <vt:lpstr> Τριμελής Εισηγητική Επιτροπή </vt:lpstr>
      <vt:lpstr> Συνεδρίαση του Εκλεκτορικού Σώματος </vt:lpstr>
      <vt:lpstr>Συνεδρίαση του Εκλεκτορικού Σώματος</vt:lpstr>
      <vt:lpstr>  ΕΙΔΙΚΕΣ ΚΑΤΗΓΟΡΙΕΣ ΔΙΔΑΚΤΙΚΟΥ ΚΑΙ ΕΡΓΑΣΤΗΡΙΑΚΟΥ ΠΡΟΣΩΠΙΚΟΥ ΤΟΥ ΙΔΡΥΜΑΤΟΣ   </vt:lpstr>
      <vt:lpstr>ΕΙΔΙΚΕΣ ΚΑΤΗΓΟΡΙΕΣ ΔΙΔΑΚΤΙΚΟΥ ΚΑΙ ΕΡΓΑΣΤΗΡΙΑΚΟΥ ΠΡΟΣΩΠΙΚΟΥ ΤΟΥ ΙΔΡΥΜΑΤΟΣ</vt:lpstr>
      <vt:lpstr>  Γραμματέας - Διοικητικό προσωπικό   </vt:lpstr>
      <vt:lpstr> ΔΙΑΡΘΡΩΣΗ ΤΩΝ ΣΠΟΥΔΩΝ </vt:lpstr>
      <vt:lpstr> Δεύτερος κύκλος σπουδών  </vt:lpstr>
      <vt:lpstr>Διάρκεια φοίτησης και πιστωτικές μονάδες ΠΜΣ</vt:lpstr>
      <vt:lpstr>Διάρκεια φοίτησης και πιστωτικές μονάδες ΠΜΣ</vt:lpstr>
      <vt:lpstr>845/2017 ΣΤΕ</vt:lpstr>
      <vt:lpstr> ΣΕ 1721/2014 </vt:lpstr>
      <vt:lpstr> 2622/2015 ΣΤΕ </vt:lpstr>
      <vt:lpstr>3878/2015 σε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Τριτοβαθμια εκπαιδευση</dc:title>
  <dc:creator>MANOLIS KONTOGIANNIS</dc:creator>
  <cp:lastModifiedBy>MANOLIS KONTOGIANNIS</cp:lastModifiedBy>
  <cp:revision>14</cp:revision>
  <dcterms:created xsi:type="dcterms:W3CDTF">2018-01-02T12:34:27Z</dcterms:created>
  <dcterms:modified xsi:type="dcterms:W3CDTF">2018-01-02T15:28:24Z</dcterms:modified>
</cp:coreProperties>
</file>