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3"/>
  </p:notesMasterIdLst>
  <p:handoutMasterIdLst>
    <p:handoutMasterId r:id="rId14"/>
  </p:handoutMasterIdLst>
  <p:sldIdLst>
    <p:sldId id="256" r:id="rId2"/>
    <p:sldId id="257" r:id="rId3"/>
    <p:sldId id="259" r:id="rId4"/>
    <p:sldId id="275" r:id="rId5"/>
    <p:sldId id="277" r:id="rId6"/>
    <p:sldId id="274" r:id="rId7"/>
    <p:sldId id="266" r:id="rId8"/>
    <p:sldId id="270" r:id="rId9"/>
    <p:sldId id="278" r:id="rId10"/>
    <p:sldId id="273" r:id="rId11"/>
    <p:sldId id="279" r:id="rId12"/>
  </p:sldIdLst>
  <p:sldSz cx="9144000" cy="6858000" type="screen4x3"/>
  <p:notesSz cx="7010400" cy="92964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556" autoAdjust="0"/>
    <p:restoredTop sz="94705" autoAdjust="0"/>
  </p:normalViewPr>
  <p:slideViewPr>
    <p:cSldViewPr snapToGrid="0" snapToObjects="1">
      <p:cViewPr varScale="1">
        <p:scale>
          <a:sx n="109" d="100"/>
          <a:sy n="109" d="100"/>
        </p:scale>
        <p:origin x="1590" y="96"/>
      </p:cViewPr>
      <p:guideLst>
        <p:guide orient="horz" pos="2160"/>
        <p:guide pos="2880"/>
      </p:guideLst>
    </p:cSldViewPr>
  </p:slideViewPr>
  <p:outlineViewPr>
    <p:cViewPr>
      <p:scale>
        <a:sx n="33" d="100"/>
        <a:sy n="33" d="100"/>
      </p:scale>
      <p:origin x="0" y="292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490"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61BE305-9D35-47E0-874E-0C5DC4C99EE4}" type="datetimeFigureOut">
              <a:rPr lang="fr-CA" smtClean="0"/>
              <a:t>2016-08-22</a:t>
            </a:fld>
            <a:endParaRPr lang="fr-CA"/>
          </a:p>
        </p:txBody>
      </p:sp>
      <p:sp>
        <p:nvSpPr>
          <p:cNvPr id="4" name="Espace réservé du pied de page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CB996C1-CB8F-45A6-97CC-0562F18BADBA}" type="slidenum">
              <a:rPr lang="fr-CA" smtClean="0"/>
              <a:t>‹N°›</a:t>
            </a:fld>
            <a:endParaRPr lang="fr-CA"/>
          </a:p>
        </p:txBody>
      </p:sp>
    </p:spTree>
    <p:extLst>
      <p:ext uri="{BB962C8B-B14F-4D97-AF65-F5344CB8AC3E}">
        <p14:creationId xmlns:p14="http://schemas.microsoft.com/office/powerpoint/2010/main" val="443042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8AB9F9-92F4-4AB5-B7F5-8571F567A17C}" type="datetimeFigureOut">
              <a:rPr lang="fr-CA" smtClean="0"/>
              <a:pPr/>
              <a:t>2016-08-22</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4BF2C25-6B74-4647-99DE-952E69BBCFF1}" type="slidenum">
              <a:rPr lang="fr-CA" smtClean="0"/>
              <a:pPr/>
              <a:t>‹N°›</a:t>
            </a:fld>
            <a:endParaRPr lang="fr-CA"/>
          </a:p>
        </p:txBody>
      </p:sp>
    </p:spTree>
    <p:extLst>
      <p:ext uri="{BB962C8B-B14F-4D97-AF65-F5344CB8AC3E}">
        <p14:creationId xmlns:p14="http://schemas.microsoft.com/office/powerpoint/2010/main" val="380356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ADB55EA-7CAD-4546-B940-AD65A43C4FCE}" type="datetime1">
              <a:rPr lang="fr-FR" smtClean="0"/>
              <a:t>22/08/2016</a:t>
            </a:fld>
            <a:endParaRPr lang="fr-FR"/>
          </a:p>
        </p:txBody>
      </p:sp>
      <p:sp>
        <p:nvSpPr>
          <p:cNvPr id="17" name="Espace réservé du pied de page 16"/>
          <p:cNvSpPr>
            <a:spLocks noGrp="1"/>
          </p:cNvSpPr>
          <p:nvPr>
            <p:ph type="ftr" sz="quarter" idx="11"/>
          </p:nvPr>
        </p:nvSpPr>
        <p:spPr/>
        <p:txBody>
          <a:bodyPr/>
          <a:lstStyle/>
          <a:p>
            <a:r>
              <a:rPr lang="fr-FR" smtClean="0"/>
              <a:t>Créé par Geneviève Brunet</a:t>
            </a:r>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D6A080-46E0-B443-9EE6-6931E7C8B8EB}"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D84DCA1-BC8E-4BDB-AC62-B3674786E487}" type="datetime1">
              <a:rPr lang="fr-FR" smtClean="0"/>
              <a:t>22/08/2016</a:t>
            </a:fld>
            <a:endParaRPr lang="fr-FR"/>
          </a:p>
        </p:txBody>
      </p:sp>
      <p:sp>
        <p:nvSpPr>
          <p:cNvPr id="5" name="Espace réservé du pied de page 4"/>
          <p:cNvSpPr>
            <a:spLocks noGrp="1"/>
          </p:cNvSpPr>
          <p:nvPr>
            <p:ph type="ftr" sz="quarter" idx="11"/>
          </p:nvPr>
        </p:nvSpPr>
        <p:spPr/>
        <p:txBody>
          <a:bodyPr/>
          <a:lstStyle/>
          <a:p>
            <a:r>
              <a:rPr lang="fr-FR" smtClean="0"/>
              <a:t>Créé par Geneviève Brunet</a:t>
            </a:r>
            <a:endParaRPr lang="fr-FR"/>
          </a:p>
        </p:txBody>
      </p:sp>
      <p:sp>
        <p:nvSpPr>
          <p:cNvPr id="6" name="Espace réservé du numéro de diapositive 5"/>
          <p:cNvSpPr>
            <a:spLocks noGrp="1"/>
          </p:cNvSpPr>
          <p:nvPr>
            <p:ph type="sldNum" sz="quarter" idx="12"/>
          </p:nvPr>
        </p:nvSpPr>
        <p:spPr/>
        <p:txBody>
          <a:bodyPr/>
          <a:lstStyle/>
          <a:p>
            <a:fld id="{58D6A080-46E0-B443-9EE6-6931E7C8B8E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58D6A080-46E0-B443-9EE6-6931E7C8B8EB}"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F808E27-7D23-4B1B-9E9A-84304DD722FA}" type="datetime1">
              <a:rPr lang="fr-FR" smtClean="0"/>
              <a:t>22/08/2016</a:t>
            </a:fld>
            <a:endParaRPr lang="fr-FR"/>
          </a:p>
        </p:txBody>
      </p:sp>
      <p:sp>
        <p:nvSpPr>
          <p:cNvPr id="5" name="Espace réservé du pied de page 4"/>
          <p:cNvSpPr>
            <a:spLocks noGrp="1"/>
          </p:cNvSpPr>
          <p:nvPr>
            <p:ph type="ftr" sz="quarter" idx="11"/>
          </p:nvPr>
        </p:nvSpPr>
        <p:spPr/>
        <p:txBody>
          <a:bodyPr/>
          <a:lstStyle/>
          <a:p>
            <a:r>
              <a:rPr lang="fr-FR" smtClean="0"/>
              <a:t>Créé par Geneviève Brunet</a:t>
            </a:r>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EBEDCCB-0816-4D58-865F-3466C5F30E27}" type="datetime1">
              <a:rPr lang="fr-FR" smtClean="0"/>
              <a:t>22/08/2016</a:t>
            </a:fld>
            <a:endParaRPr lang="fr-FR"/>
          </a:p>
        </p:txBody>
      </p:sp>
      <p:sp>
        <p:nvSpPr>
          <p:cNvPr id="5" name="Espace réservé du pied de page 4"/>
          <p:cNvSpPr>
            <a:spLocks noGrp="1"/>
          </p:cNvSpPr>
          <p:nvPr>
            <p:ph type="ftr" sz="quarter" idx="11"/>
          </p:nvPr>
        </p:nvSpPr>
        <p:spPr/>
        <p:txBody>
          <a:bodyPr/>
          <a:lstStyle/>
          <a:p>
            <a:r>
              <a:rPr lang="fr-FR" smtClean="0"/>
              <a:t>Créé par Geneviève Brunet</a:t>
            </a:r>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58D6A080-46E0-B443-9EE6-6931E7C8B8EB}"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r>
              <a:rPr lang="fr-FR" smtClean="0"/>
              <a:t>Créé par Geneviève Brunet</a:t>
            </a:r>
            <a:endParaRPr lang="fr-FR"/>
          </a:p>
        </p:txBody>
      </p:sp>
      <p:sp>
        <p:nvSpPr>
          <p:cNvPr id="4" name="Espace réservé de la date 3"/>
          <p:cNvSpPr>
            <a:spLocks noGrp="1"/>
          </p:cNvSpPr>
          <p:nvPr>
            <p:ph type="dt" sz="half" idx="10"/>
          </p:nvPr>
        </p:nvSpPr>
        <p:spPr/>
        <p:txBody>
          <a:bodyPr/>
          <a:lstStyle/>
          <a:p>
            <a:fld id="{D208DB3D-0C64-4EE6-88D5-3BB8B88A85D7}" type="datetime1">
              <a:rPr lang="fr-FR" smtClean="0"/>
              <a:t>22/08/2016</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D6A080-46E0-B443-9EE6-6931E7C8B8EB}"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10CF30C7-F6E4-4098-B5C3-33D62E2FA230}" type="datetime1">
              <a:rPr lang="fr-FR" smtClean="0"/>
              <a:t>22/08/2016</a:t>
            </a:fld>
            <a:endParaRPr lang="fr-FR"/>
          </a:p>
        </p:txBody>
      </p:sp>
      <p:sp>
        <p:nvSpPr>
          <p:cNvPr id="6" name="Espace réservé du pied de page 5"/>
          <p:cNvSpPr>
            <a:spLocks noGrp="1"/>
          </p:cNvSpPr>
          <p:nvPr>
            <p:ph type="ftr" sz="quarter" idx="11"/>
          </p:nvPr>
        </p:nvSpPr>
        <p:spPr/>
        <p:txBody>
          <a:bodyPr/>
          <a:lstStyle/>
          <a:p>
            <a:r>
              <a:rPr lang="fr-FR" smtClean="0"/>
              <a:t>Créé par Geneviève Brunet</a:t>
            </a:r>
            <a:endParaRPr lang="fr-FR"/>
          </a:p>
        </p:txBody>
      </p:sp>
      <p:sp>
        <p:nvSpPr>
          <p:cNvPr id="7" name="Espace réservé du numéro de diapositive 6"/>
          <p:cNvSpPr>
            <a:spLocks noGrp="1"/>
          </p:cNvSpPr>
          <p:nvPr>
            <p:ph type="sldNum" sz="quarter" idx="12"/>
          </p:nvPr>
        </p:nvSpPr>
        <p:spPr/>
        <p:txBody>
          <a:bodyPr/>
          <a:lstStyle/>
          <a:p>
            <a:fld id="{58D6A080-46E0-B443-9EE6-6931E7C8B8EB}"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44DE4D1-A950-4C0A-B92A-1E52618BAF20}" type="datetime1">
              <a:rPr lang="fr-FR" smtClean="0"/>
              <a:t>22/08/2016</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r>
              <a:rPr lang="fr-FR" smtClean="0"/>
              <a:t>Créé par Geneviève Brunet</a:t>
            </a:r>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58D6A080-46E0-B443-9EE6-6931E7C8B8EB}"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8E5068B-3EF3-4475-B513-08BEC57B6E4F}" type="datetime1">
              <a:rPr lang="fr-FR" smtClean="0"/>
              <a:t>22/08/2016</a:t>
            </a:fld>
            <a:endParaRPr lang="fr-FR"/>
          </a:p>
        </p:txBody>
      </p:sp>
      <p:sp>
        <p:nvSpPr>
          <p:cNvPr id="4" name="Espace réservé du pied de page 3"/>
          <p:cNvSpPr>
            <a:spLocks noGrp="1"/>
          </p:cNvSpPr>
          <p:nvPr>
            <p:ph type="ftr" sz="quarter" idx="11"/>
          </p:nvPr>
        </p:nvSpPr>
        <p:spPr/>
        <p:txBody>
          <a:bodyPr/>
          <a:lstStyle/>
          <a:p>
            <a:r>
              <a:rPr lang="fr-FR" smtClean="0"/>
              <a:t>Créé par Geneviève Brunet</a:t>
            </a:r>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58D6A080-46E0-B443-9EE6-6931E7C8B8E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4E72BBF-475C-46A1-B473-748F4C4CBC6D}" type="datetime1">
              <a:rPr lang="fr-FR" smtClean="0"/>
              <a:t>22/08/2016</a:t>
            </a:fld>
            <a:endParaRPr lang="fr-FR"/>
          </a:p>
        </p:txBody>
      </p:sp>
      <p:sp>
        <p:nvSpPr>
          <p:cNvPr id="3" name="Espace réservé du pied de page 2"/>
          <p:cNvSpPr>
            <a:spLocks noGrp="1"/>
          </p:cNvSpPr>
          <p:nvPr>
            <p:ph type="ftr" sz="quarter" idx="11"/>
          </p:nvPr>
        </p:nvSpPr>
        <p:spPr/>
        <p:txBody>
          <a:bodyPr/>
          <a:lstStyle/>
          <a:p>
            <a:r>
              <a:rPr lang="fr-FR" smtClean="0"/>
              <a:t>Créé par Geneviève Brunet</a:t>
            </a:r>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D6A080-46E0-B443-9EE6-6931E7C8B8E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D6A080-46E0-B443-9EE6-6931E7C8B8EB}"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CD1B4E53-CBA9-4633-AF9D-E73EC01C454F}" type="datetime1">
              <a:rPr lang="fr-FR" smtClean="0"/>
              <a:t>22/08/2016</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r>
              <a:rPr lang="fr-FR" smtClean="0"/>
              <a:t>Créé par Geneviève Brunet</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58D6A080-46E0-B443-9EE6-6931E7C8B8EB}"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8991AD80-E725-417D-AC16-45211148E50A}" type="datetime1">
              <a:rPr lang="fr-FR" smtClean="0"/>
              <a:t>22/08/2016</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r>
              <a:rPr lang="fr-FR" smtClean="0"/>
              <a:t>Créé par Geneviève Brunet</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967AEBA-3FCC-4B93-AFB1-10D59F5AAA2C}" type="datetime1">
              <a:rPr lang="fr-FR" smtClean="0"/>
              <a:t>22/08/2016</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FR" smtClean="0"/>
              <a:t>Créé par Geneviève Brunet</a:t>
            </a:r>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D6A080-46E0-B443-9EE6-6931E7C8B8EB}"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Survol du développement de l’enfant entre 0 et 2 ans</a:t>
            </a:r>
            <a:endParaRPr lang="fr-FR" dirty="0"/>
          </a:p>
        </p:txBody>
      </p:sp>
      <p:pic>
        <p:nvPicPr>
          <p:cNvPr id="4" name="Image 3" descr="images[9].jpg"/>
          <p:cNvPicPr>
            <a:picLocks noChangeAspect="1"/>
          </p:cNvPicPr>
          <p:nvPr/>
        </p:nvPicPr>
        <p:blipFill>
          <a:blip r:embed="rId2"/>
          <a:stretch>
            <a:fillRect/>
          </a:stretch>
        </p:blipFill>
        <p:spPr>
          <a:xfrm>
            <a:off x="2806700" y="3200400"/>
            <a:ext cx="3390900" cy="3047999"/>
          </a:xfrm>
          <a:prstGeom prst="rect">
            <a:avLst/>
          </a:prstGeom>
        </p:spPr>
      </p:pic>
      <p:sp>
        <p:nvSpPr>
          <p:cNvPr id="3" name="Espace réservé du pied de page 2"/>
          <p:cNvSpPr>
            <a:spLocks noGrp="1"/>
          </p:cNvSpPr>
          <p:nvPr>
            <p:ph type="ftr" sz="quarter" idx="11"/>
          </p:nvPr>
        </p:nvSpPr>
        <p:spPr/>
        <p:txBody>
          <a:bodyPr/>
          <a:lstStyle/>
          <a:p>
            <a:r>
              <a:rPr lang="fr-FR" smtClean="0"/>
              <a:t>Créé par Geneviève Brunet</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effectLst>
                  <a:outerShdw blurRad="38100" dist="38100" dir="2700000" algn="tl">
                    <a:srgbClr val="000000">
                      <a:alpha val="43137"/>
                    </a:srgbClr>
                  </a:outerShdw>
                </a:effectLst>
              </a:rPr>
              <a:t>L’intelligence des bébés</a:t>
            </a:r>
            <a:endParaRPr lang="fr-CA"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p:txBody>
          <a:bodyPr>
            <a:normAutofit/>
          </a:bodyPr>
          <a:lstStyle/>
          <a:p>
            <a:pPr algn="just"/>
            <a:r>
              <a:rPr lang="fr-CA" sz="2400" dirty="0"/>
              <a:t>A quel âge peut-on commencer à parler d’intelligence chez le bébé? Quels en sont les premiers signes? Depuis une vingtaine d’années, les recherches ont bouleversé les théories sur l’intelligence du nourrisson. Piaget croyait que l’intelligence apparaissait vers l’âge de 9 à 10 mois. On découvre maintenant que l’intelligence se manifeste plus tôt</a:t>
            </a:r>
            <a:r>
              <a:rPr lang="fr-CA" sz="2400" dirty="0" smtClean="0"/>
              <a:t>.</a:t>
            </a:r>
          </a:p>
          <a:p>
            <a:endParaRPr lang="fr-CA" dirty="0" smtClean="0"/>
          </a:p>
          <a:p>
            <a:pPr algn="just"/>
            <a:r>
              <a:rPr lang="fr-CA" sz="2400" dirty="0" smtClean="0"/>
              <a:t>Un film qui traite du </a:t>
            </a:r>
            <a:r>
              <a:rPr lang="fr-CA" sz="2400" dirty="0"/>
              <a:t>langage </a:t>
            </a:r>
            <a:r>
              <a:rPr lang="fr-CA" sz="2400" dirty="0" smtClean="0"/>
              <a:t>non-verbal, du lien de causalité</a:t>
            </a:r>
            <a:r>
              <a:rPr lang="fr-CA" sz="2400" dirty="0"/>
              <a:t> </a:t>
            </a:r>
            <a:r>
              <a:rPr lang="fr-CA" sz="2400" dirty="0" smtClean="0"/>
              <a:t>et de l’importance du contexte et de la stabilité de l’environnement.</a:t>
            </a:r>
            <a:endParaRPr lang="fr-CA" sz="2400" dirty="0"/>
          </a:p>
        </p:txBody>
      </p:sp>
      <p:sp>
        <p:nvSpPr>
          <p:cNvPr id="4" name="Espace réservé du pied de page 3"/>
          <p:cNvSpPr>
            <a:spLocks noGrp="1"/>
          </p:cNvSpPr>
          <p:nvPr>
            <p:ph type="ftr" sz="quarter" idx="11"/>
          </p:nvPr>
        </p:nvSpPr>
        <p:spPr/>
        <p:txBody>
          <a:bodyPr/>
          <a:lstStyle/>
          <a:p>
            <a:r>
              <a:rPr lang="fr-FR" smtClean="0"/>
              <a:t>Créé par Geneviève Brunet</a:t>
            </a:r>
            <a:endParaRPr lang="fr-FR"/>
          </a:p>
        </p:txBody>
      </p:sp>
    </p:spTree>
    <p:extLst>
      <p:ext uri="{BB962C8B-B14F-4D97-AF65-F5344CB8AC3E}">
        <p14:creationId xmlns:p14="http://schemas.microsoft.com/office/powerpoint/2010/main" val="170437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Cours pratique 2: le langage du bébé</a:t>
            </a:r>
            <a:endParaRPr lang="fr-CA" dirty="0"/>
          </a:p>
        </p:txBody>
      </p:sp>
      <p:sp>
        <p:nvSpPr>
          <p:cNvPr id="3" name="Espace réservé du pied de page 2"/>
          <p:cNvSpPr>
            <a:spLocks noGrp="1"/>
          </p:cNvSpPr>
          <p:nvPr>
            <p:ph type="ftr" sz="quarter" idx="11"/>
          </p:nvPr>
        </p:nvSpPr>
        <p:spPr/>
        <p:txBody>
          <a:bodyPr/>
          <a:lstStyle/>
          <a:p>
            <a:r>
              <a:rPr lang="fr-FR" smtClean="0"/>
              <a:t>Créé par Geneviève Brunet</a:t>
            </a:r>
            <a:endParaRPr lang="fr-FR"/>
          </a:p>
        </p:txBody>
      </p:sp>
      <p:sp>
        <p:nvSpPr>
          <p:cNvPr id="4" name="Espace réservé du contenu 3"/>
          <p:cNvSpPr>
            <a:spLocks noGrp="1"/>
          </p:cNvSpPr>
          <p:nvPr>
            <p:ph sz="quarter" idx="1"/>
          </p:nvPr>
        </p:nvSpPr>
        <p:spPr>
          <a:xfrm>
            <a:off x="301752" y="1960684"/>
            <a:ext cx="8503920" cy="4138363"/>
          </a:xfrm>
        </p:spPr>
        <p:txBody>
          <a:bodyPr/>
          <a:lstStyle/>
          <a:p>
            <a:r>
              <a:rPr lang="fr-CA" dirty="0" smtClean="0"/>
              <a:t>Le rôle de l’adulte pour comprendre les pleurs:</a:t>
            </a:r>
          </a:p>
          <a:p>
            <a:endParaRPr lang="fr-CA" dirty="0" smtClean="0"/>
          </a:p>
          <a:p>
            <a:pPr lvl="1"/>
            <a:r>
              <a:rPr lang="fr-CA" dirty="0"/>
              <a:t>Interpréter le comportement </a:t>
            </a:r>
            <a:r>
              <a:rPr lang="fr-CA" dirty="0" smtClean="0"/>
              <a:t>(indices corporels)</a:t>
            </a:r>
            <a:endParaRPr lang="fr-CA" dirty="0"/>
          </a:p>
          <a:p>
            <a:pPr lvl="1"/>
            <a:r>
              <a:rPr lang="fr-CA" dirty="0"/>
              <a:t>Réagir verbalement pour que l’enfant comprenne le principe action/réaction</a:t>
            </a:r>
          </a:p>
          <a:p>
            <a:pPr lvl="1"/>
            <a:r>
              <a:rPr lang="fr-CA" dirty="0" smtClean="0"/>
              <a:t>Changer le bébé de position peut nous aider à comprendre</a:t>
            </a:r>
          </a:p>
          <a:p>
            <a:pPr lvl="1"/>
            <a:r>
              <a:rPr lang="fr-CA" dirty="0" smtClean="0"/>
              <a:t>Identifier les signes qui ont précédé les pleurs</a:t>
            </a:r>
          </a:p>
          <a:p>
            <a:pPr lvl="1"/>
            <a:r>
              <a:rPr lang="fr-CA" dirty="0" smtClean="0"/>
              <a:t>Répondre rapidement et calmement pour le rassurer</a:t>
            </a:r>
          </a:p>
          <a:p>
            <a:endParaRPr lang="fr-CA" dirty="0" smtClean="0"/>
          </a:p>
        </p:txBody>
      </p:sp>
    </p:spTree>
    <p:extLst>
      <p:ext uri="{BB962C8B-B14F-4D97-AF65-F5344CB8AC3E}">
        <p14:creationId xmlns:p14="http://schemas.microsoft.com/office/powerpoint/2010/main" val="367398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effectLst>
                  <a:outerShdw blurRad="38100" dist="38100" dir="2700000" algn="tl">
                    <a:srgbClr val="000000">
                      <a:alpha val="43137"/>
                    </a:srgbClr>
                  </a:outerShdw>
                </a:effectLst>
              </a:rPr>
              <a:t>Résumé des grandes acquisitions</a:t>
            </a:r>
            <a:endParaRPr lang="fr-FR" sz="3600"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p:txBody>
          <a:bodyPr>
            <a:normAutofit/>
          </a:bodyPr>
          <a:lstStyle/>
          <a:p>
            <a:pPr marL="0" indent="0" algn="ctr">
              <a:buNone/>
            </a:pPr>
            <a:r>
              <a:rPr lang="fr-FR" b="1" dirty="0" smtClean="0">
                <a:solidFill>
                  <a:schemeClr val="accent1"/>
                </a:solidFill>
              </a:rPr>
              <a:t>Le contexte et la stabilité de l’environnement sont des éléments extrêmement importants</a:t>
            </a:r>
          </a:p>
          <a:p>
            <a:pPr>
              <a:buNone/>
            </a:pPr>
            <a:endParaRPr lang="fr-FR" b="1" dirty="0" smtClean="0">
              <a:solidFill>
                <a:schemeClr val="accent1"/>
              </a:solidFill>
            </a:endParaRPr>
          </a:p>
          <a:p>
            <a:pPr>
              <a:buNone/>
            </a:pPr>
            <a:endParaRPr lang="fr-FR" b="1" dirty="0">
              <a:solidFill>
                <a:schemeClr val="accent1"/>
              </a:solidFill>
            </a:endParaRPr>
          </a:p>
          <a:p>
            <a:pPr>
              <a:buNone/>
            </a:pPr>
            <a:r>
              <a:rPr lang="fr-FR" dirty="0" smtClean="0"/>
              <a:t>Pendant cette période, l’enfant:</a:t>
            </a:r>
          </a:p>
          <a:p>
            <a:pPr marL="630238" indent="-273050"/>
            <a:r>
              <a:rPr lang="fr-FR" dirty="0" smtClean="0"/>
              <a:t>Apprend à marcher</a:t>
            </a:r>
          </a:p>
          <a:p>
            <a:pPr marL="630238" indent="-273050"/>
            <a:r>
              <a:rPr lang="fr-FR" dirty="0"/>
              <a:t>Apprend à parler </a:t>
            </a:r>
          </a:p>
          <a:p>
            <a:pPr marL="630238" indent="-273050"/>
            <a:r>
              <a:rPr lang="fr-FR" dirty="0" smtClean="0"/>
              <a:t>Exprime ses besoins</a:t>
            </a:r>
          </a:p>
          <a:p>
            <a:pPr marL="630238" indent="-273050"/>
            <a:r>
              <a:rPr lang="fr-FR" dirty="0" smtClean="0"/>
              <a:t>Sa conscience de soi grandit</a:t>
            </a:r>
          </a:p>
          <a:p>
            <a:endParaRPr lang="fr-FR" dirty="0" smtClean="0">
              <a:solidFill>
                <a:schemeClr val="accent1"/>
              </a:solidFill>
            </a:endParaRPr>
          </a:p>
        </p:txBody>
      </p:sp>
      <p:sp>
        <p:nvSpPr>
          <p:cNvPr id="4" name="Espace réservé du pied de page 3"/>
          <p:cNvSpPr>
            <a:spLocks noGrp="1"/>
          </p:cNvSpPr>
          <p:nvPr>
            <p:ph type="ftr" sz="quarter" idx="11"/>
          </p:nvPr>
        </p:nvSpPr>
        <p:spPr/>
        <p:txBody>
          <a:bodyPr/>
          <a:lstStyle/>
          <a:p>
            <a:r>
              <a:rPr lang="fr-FR" smtClean="0"/>
              <a:t>Créé par Geneviève Brunet</a:t>
            </a: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375" y="228600"/>
            <a:ext cx="8685494" cy="758952"/>
          </a:xfrm>
        </p:spPr>
        <p:txBody>
          <a:bodyPr>
            <a:normAutofit/>
          </a:bodyPr>
          <a:lstStyle/>
          <a:p>
            <a:r>
              <a:rPr lang="fr-FR" sz="3600" b="1" dirty="0" smtClean="0">
                <a:effectLst>
                  <a:outerShdw blurRad="38100" dist="38100" dir="2700000" algn="tl">
                    <a:srgbClr val="000000">
                      <a:alpha val="43137"/>
                    </a:srgbClr>
                  </a:outerShdw>
                </a:effectLst>
              </a:rPr>
              <a:t>LA MARCHE</a:t>
            </a:r>
            <a:endParaRPr lang="fr-FR" sz="3600"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p:txBody>
          <a:bodyPr>
            <a:normAutofit/>
          </a:bodyPr>
          <a:lstStyle/>
          <a:p>
            <a:pPr marL="0" indent="0">
              <a:buNone/>
            </a:pPr>
            <a:r>
              <a:rPr lang="fr-FR" dirty="0" smtClean="0"/>
              <a:t>La marche se substitue au rampement et marque le début d’une plus grande indépendance.</a:t>
            </a:r>
          </a:p>
          <a:p>
            <a:pPr>
              <a:buNone/>
            </a:pPr>
            <a:endParaRPr lang="fr-FR" dirty="0" smtClean="0">
              <a:solidFill>
                <a:schemeClr val="accent1"/>
              </a:solidFill>
            </a:endParaRPr>
          </a:p>
          <a:p>
            <a:pPr>
              <a:buNone/>
            </a:pPr>
            <a:endParaRPr lang="fr-FR" dirty="0" smtClean="0">
              <a:solidFill>
                <a:schemeClr val="accent1"/>
              </a:solidFill>
            </a:endParaRPr>
          </a:p>
          <a:p>
            <a:pPr>
              <a:buNone/>
            </a:pPr>
            <a:r>
              <a:rPr lang="fr-FR" dirty="0" smtClean="0">
                <a:solidFill>
                  <a:schemeClr val="accent1"/>
                </a:solidFill>
              </a:rPr>
              <a:t>Elle permet:</a:t>
            </a:r>
          </a:p>
          <a:p>
            <a:pPr lvl="1">
              <a:buFont typeface="Courier New"/>
              <a:buChar char="o"/>
            </a:pPr>
            <a:r>
              <a:rPr lang="fr-FR" dirty="0" smtClean="0">
                <a:solidFill>
                  <a:schemeClr val="accent1"/>
                </a:solidFill>
              </a:rPr>
              <a:t>l’exploration du « vaste monde »</a:t>
            </a:r>
          </a:p>
          <a:p>
            <a:pPr lvl="1">
              <a:buFont typeface="Courier New"/>
              <a:buChar char="o"/>
            </a:pPr>
            <a:r>
              <a:rPr lang="fr-FR" dirty="0" smtClean="0">
                <a:solidFill>
                  <a:schemeClr val="accent1"/>
                </a:solidFill>
              </a:rPr>
              <a:t>une activité personnelle massive</a:t>
            </a:r>
          </a:p>
          <a:p>
            <a:pPr lvl="1">
              <a:buFont typeface="Courier New"/>
              <a:buChar char="o"/>
            </a:pPr>
            <a:r>
              <a:rPr lang="fr-FR" dirty="0" smtClean="0">
                <a:solidFill>
                  <a:schemeClr val="accent1"/>
                </a:solidFill>
              </a:rPr>
              <a:t>l’extension du champ de vision, </a:t>
            </a:r>
          </a:p>
          <a:p>
            <a:pPr marL="539750" lvl="1" indent="0">
              <a:buNone/>
            </a:pPr>
            <a:r>
              <a:rPr lang="fr-FR" dirty="0" smtClean="0">
                <a:solidFill>
                  <a:schemeClr val="accent1"/>
                </a:solidFill>
              </a:rPr>
              <a:t>du champ d’expériences, du répertoire d’actions et de sensations</a:t>
            </a:r>
            <a:endParaRPr lang="fr-FR" dirty="0">
              <a:solidFill>
                <a:schemeClr val="accent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019" y="2347415"/>
            <a:ext cx="3498850" cy="277200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pied de page 3"/>
          <p:cNvSpPr>
            <a:spLocks noGrp="1"/>
          </p:cNvSpPr>
          <p:nvPr>
            <p:ph type="ftr" sz="quarter" idx="11"/>
          </p:nvPr>
        </p:nvSpPr>
        <p:spPr/>
        <p:txBody>
          <a:bodyPr/>
          <a:lstStyle/>
          <a:p>
            <a:r>
              <a:rPr lang="fr-FR" smtClean="0"/>
              <a:t>Créé par Geneviève Brunet</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93700"/>
            <a:ext cx="8534400" cy="593852"/>
          </a:xfrm>
        </p:spPr>
        <p:txBody>
          <a:bodyPr>
            <a:noAutofit/>
          </a:bodyPr>
          <a:lstStyle/>
          <a:p>
            <a:r>
              <a:rPr lang="fr-FR" sz="3600" b="1" dirty="0" smtClean="0">
                <a:effectLst>
                  <a:outerShdw blurRad="38100" dist="38100" dir="2700000" algn="tl">
                    <a:srgbClr val="000000">
                      <a:alpha val="43137"/>
                    </a:srgbClr>
                  </a:outerShdw>
                </a:effectLst>
              </a:rPr>
              <a:t>LA PAROLE</a:t>
            </a:r>
            <a:endParaRPr lang="fr-FR" sz="3600"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p:txBody>
          <a:bodyPr>
            <a:normAutofit fontScale="92500"/>
          </a:bodyPr>
          <a:lstStyle/>
          <a:p>
            <a:pPr>
              <a:buNone/>
            </a:pPr>
            <a:r>
              <a:rPr lang="fr-FR" dirty="0"/>
              <a:t>Le trottineur se double bientôt d’un« </a:t>
            </a:r>
            <a:r>
              <a:rPr lang="fr-FR" dirty="0" err="1"/>
              <a:t>parlotteur</a:t>
            </a:r>
            <a:r>
              <a:rPr lang="fr-FR" dirty="0"/>
              <a:t> »</a:t>
            </a:r>
            <a:endParaRPr lang="fr-FR" dirty="0" smtClean="0"/>
          </a:p>
          <a:p>
            <a:pPr marL="355600" indent="-355600">
              <a:buNone/>
            </a:pPr>
            <a:endParaRPr lang="fr-FR" dirty="0" smtClean="0">
              <a:solidFill>
                <a:schemeClr val="accent1"/>
              </a:solidFill>
            </a:endParaRPr>
          </a:p>
          <a:p>
            <a:r>
              <a:rPr lang="fr-FR" dirty="0">
                <a:solidFill>
                  <a:schemeClr val="accent1"/>
                </a:solidFill>
              </a:rPr>
              <a:t>L’enfant comprend qu’il existe et découvre qu’il a un nom, tout comme les objets et les autres personnes.</a:t>
            </a:r>
          </a:p>
          <a:p>
            <a:endParaRPr lang="fr-FR" dirty="0">
              <a:solidFill>
                <a:schemeClr val="accent1"/>
              </a:solidFill>
            </a:endParaRPr>
          </a:p>
          <a:p>
            <a:r>
              <a:rPr lang="fr-FR" dirty="0">
                <a:solidFill>
                  <a:schemeClr val="accent1"/>
                </a:solidFill>
              </a:rPr>
              <a:t>Il va parler de lui à la 3</a:t>
            </a:r>
            <a:r>
              <a:rPr lang="fr-FR" baseline="30000" dirty="0">
                <a:solidFill>
                  <a:schemeClr val="accent1"/>
                </a:solidFill>
              </a:rPr>
              <a:t>e</a:t>
            </a:r>
            <a:r>
              <a:rPr lang="fr-FR" dirty="0">
                <a:solidFill>
                  <a:schemeClr val="accent1"/>
                </a:solidFill>
              </a:rPr>
              <a:t> personne, de là l’importance de lui montrer le je, le tu et le moi.</a:t>
            </a:r>
          </a:p>
          <a:p>
            <a:endParaRPr lang="fr-FR" dirty="0">
              <a:solidFill>
                <a:schemeClr val="accent1"/>
              </a:solidFill>
            </a:endParaRPr>
          </a:p>
          <a:p>
            <a:r>
              <a:rPr lang="fr-FR" dirty="0">
                <a:solidFill>
                  <a:schemeClr val="accent1"/>
                </a:solidFill>
              </a:rPr>
              <a:t>Quand l’enfant commence à employer le « moi », il nous démontre qu’il considère qu’il a une valeur bien  à lui.</a:t>
            </a:r>
          </a:p>
          <a:p>
            <a:pPr marL="355600" indent="-355600">
              <a:buNone/>
            </a:pPr>
            <a:endParaRPr lang="fr-FR" dirty="0" smtClean="0">
              <a:solidFill>
                <a:schemeClr val="accent1"/>
              </a:solidFill>
            </a:endParaRPr>
          </a:p>
        </p:txBody>
      </p:sp>
      <p:sp>
        <p:nvSpPr>
          <p:cNvPr id="4" name="Espace réservé du pied de page 3"/>
          <p:cNvSpPr>
            <a:spLocks noGrp="1"/>
          </p:cNvSpPr>
          <p:nvPr>
            <p:ph type="ftr" sz="quarter" idx="11"/>
          </p:nvPr>
        </p:nvSpPr>
        <p:spPr/>
        <p:txBody>
          <a:bodyPr/>
          <a:lstStyle/>
          <a:p>
            <a:r>
              <a:rPr lang="fr-FR" smtClean="0"/>
              <a:t>Créé par Geneviève Brunet</a:t>
            </a:r>
            <a:endParaRPr lang="fr-FR"/>
          </a:p>
        </p:txBody>
      </p:sp>
    </p:spTree>
    <p:extLst>
      <p:ext uri="{BB962C8B-B14F-4D97-AF65-F5344CB8AC3E}">
        <p14:creationId xmlns:p14="http://schemas.microsoft.com/office/powerpoint/2010/main" val="385759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par>
                                <p:cTn id="16" presetID="64" presetClass="path" presetSubtype="0" accel="50000" decel="50000" fill="hold" nodeType="withEffect">
                                  <p:stCondLst>
                                    <p:cond delay="0"/>
                                  </p:stCondLst>
                                  <p:childTnLst>
                                    <p:animMotion origin="layout" path="M -3.88889E-6 0.51921 L -3.88889E-6 7.40741E-7 " pathEditMode="relative" rAng="0" ptsTypes="AA">
                                      <p:cBhvr>
                                        <p:cTn id="17" dur="2000" fill="hold"/>
                                        <p:tgtEl>
                                          <p:spTgt spid="3">
                                            <p:txEl>
                                              <p:pRg st="0" end="0"/>
                                            </p:txEl>
                                          </p:spTgt>
                                        </p:tgtEl>
                                        <p:attrNameLst>
                                          <p:attrName>ppt_x</p:attrName>
                                          <p:attrName>ppt_y</p:attrName>
                                        </p:attrNameLst>
                                      </p:cBhvr>
                                      <p:rCtr x="0" y="-260"/>
                                    </p:animMotion>
                                  </p:childTnLst>
                                </p:cTn>
                              </p:par>
                              <p:par>
                                <p:cTn id="18" presetID="64" presetClass="path" presetSubtype="0" accel="50000" decel="50000" fill="hold" nodeType="withEffect">
                                  <p:stCondLst>
                                    <p:cond delay="0"/>
                                  </p:stCondLst>
                                  <p:childTnLst>
                                    <p:animMotion origin="layout" path="M -3.88889E-6 0.51921 L -3.88889E-6 7.40741E-7 " pathEditMode="relative" rAng="0" ptsTypes="AA">
                                      <p:cBhvr>
                                        <p:cTn id="19" dur="2000" fill="hold"/>
                                        <p:tgtEl>
                                          <p:spTgt spid="3">
                                            <p:txEl>
                                              <p:pRg st="2" end="2"/>
                                            </p:txEl>
                                          </p:spTgt>
                                        </p:tgtEl>
                                        <p:attrNameLst>
                                          <p:attrName>ppt_x</p:attrName>
                                          <p:attrName>ppt_y</p:attrName>
                                        </p:attrNameLst>
                                      </p:cBhvr>
                                      <p:rCtr x="0" y="-260"/>
                                    </p:animMotion>
                                  </p:childTnLst>
                                </p:cTn>
                              </p:par>
                              <p:par>
                                <p:cTn id="20" presetID="64" presetClass="path" presetSubtype="0" accel="50000" decel="50000" fill="hold" nodeType="withEffect">
                                  <p:stCondLst>
                                    <p:cond delay="0"/>
                                  </p:stCondLst>
                                  <p:childTnLst>
                                    <p:animMotion origin="layout" path="M -3.88889E-6 0.51921 L -3.88889E-6 7.40741E-7 " pathEditMode="relative" rAng="0" ptsTypes="AA">
                                      <p:cBhvr>
                                        <p:cTn id="21" dur="2000" fill="hold"/>
                                        <p:tgtEl>
                                          <p:spTgt spid="3">
                                            <p:txEl>
                                              <p:pRg st="4" end="4"/>
                                            </p:txEl>
                                          </p:spTgt>
                                        </p:tgtEl>
                                        <p:attrNameLst>
                                          <p:attrName>ppt_x</p:attrName>
                                          <p:attrName>ppt_y</p:attrName>
                                        </p:attrNameLst>
                                      </p:cBhvr>
                                      <p:rCtr x="0" y="-260"/>
                                    </p:animMotion>
                                  </p:childTnLst>
                                </p:cTn>
                              </p:par>
                              <p:par>
                                <p:cTn id="22" presetID="64" presetClass="path" presetSubtype="0" accel="50000" decel="50000" fill="hold" nodeType="withEffect">
                                  <p:stCondLst>
                                    <p:cond delay="0"/>
                                  </p:stCondLst>
                                  <p:childTnLst>
                                    <p:animMotion origin="layout" path="M -3.88889E-6 0.51921 L -3.88889E-6 7.40741E-7 " pathEditMode="relative" rAng="0" ptsTypes="AA">
                                      <p:cBhvr>
                                        <p:cTn id="23" dur="2000" fill="hold"/>
                                        <p:tgtEl>
                                          <p:spTgt spid="3">
                                            <p:txEl>
                                              <p:pRg st="6" end="6"/>
                                            </p:txEl>
                                          </p:spTgt>
                                        </p:tgtEl>
                                        <p:attrNameLst>
                                          <p:attrName>ppt_x</p:attrName>
                                          <p:attrName>ppt_y</p:attrName>
                                        </p:attrNameLst>
                                      </p:cBhvr>
                                      <p:rCtr x="0" y="-26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cap="all" dirty="0" smtClean="0">
                <a:effectLst>
                  <a:outerShdw blurRad="38100" dist="38100" dir="2700000" algn="tl">
                    <a:srgbClr val="000000">
                      <a:alpha val="43137"/>
                    </a:srgbClr>
                  </a:outerShdw>
                </a:effectLst>
              </a:rPr>
              <a:t>l’Expression des besoins</a:t>
            </a:r>
            <a:endParaRPr lang="fr-CA" b="1" cap="all"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131885" y="1738008"/>
            <a:ext cx="8897815" cy="4879732"/>
          </a:xfrm>
        </p:spPr>
        <p:txBody>
          <a:bodyPr>
            <a:normAutofit fontScale="77500" lnSpcReduction="20000"/>
          </a:bodyPr>
          <a:lstStyle/>
          <a:p>
            <a:pPr marL="0" indent="0" algn="ctr">
              <a:buNone/>
            </a:pPr>
            <a:r>
              <a:rPr lang="fr-CA" sz="3100" dirty="0" smtClean="0"/>
              <a:t>Les sensations apaisantes deviennent des besoins socioaffectifs</a:t>
            </a:r>
          </a:p>
          <a:p>
            <a:pPr marL="0" indent="0" algn="ctr">
              <a:buNone/>
            </a:pPr>
            <a:endParaRPr lang="fr-CA" dirty="0"/>
          </a:p>
          <a:p>
            <a:pPr marL="0" indent="0" algn="ctr">
              <a:buNone/>
            </a:pPr>
            <a:endParaRPr lang="fr-CA" dirty="0" smtClean="0"/>
          </a:p>
          <a:p>
            <a:pPr marL="0" indent="0" algn="ctr">
              <a:buNone/>
            </a:pPr>
            <a:endParaRPr lang="fr-CA" dirty="0"/>
          </a:p>
          <a:p>
            <a:pPr marL="0" indent="0" algn="ctr">
              <a:buNone/>
            </a:pPr>
            <a:endParaRPr lang="fr-CA" dirty="0" smtClean="0"/>
          </a:p>
          <a:p>
            <a:pPr marL="0" indent="0" algn="ctr">
              <a:buNone/>
            </a:pPr>
            <a:endParaRPr lang="fr-CA" dirty="0"/>
          </a:p>
          <a:p>
            <a:pPr marL="0" indent="0" algn="ctr">
              <a:buNone/>
            </a:pPr>
            <a:endParaRPr lang="fr-CA" dirty="0" smtClean="0"/>
          </a:p>
          <a:p>
            <a:pPr marL="0" indent="0" algn="ctr">
              <a:buNone/>
            </a:pPr>
            <a:endParaRPr lang="fr-CA" dirty="0"/>
          </a:p>
          <a:p>
            <a:pPr marL="0" indent="0" algn="ctr">
              <a:buNone/>
            </a:pPr>
            <a:endParaRPr lang="fr-CA" dirty="0" smtClean="0"/>
          </a:p>
          <a:p>
            <a:pPr marL="0" indent="0" algn="ctr">
              <a:buNone/>
            </a:pPr>
            <a:endParaRPr lang="fr-CA" dirty="0"/>
          </a:p>
          <a:p>
            <a:pPr marL="0" indent="0" algn="ctr">
              <a:buNone/>
            </a:pPr>
            <a:endParaRPr lang="fr-CA" sz="3100" dirty="0" smtClean="0"/>
          </a:p>
          <a:p>
            <a:pPr marL="0" indent="0" algn="ctr">
              <a:buNone/>
            </a:pPr>
            <a:r>
              <a:rPr lang="fr-CA" sz="3100" dirty="0" smtClean="0"/>
              <a:t>C’est ce qui marque le début de la conscience: </a:t>
            </a:r>
            <a:r>
              <a:rPr lang="fr-CA" sz="3100" dirty="0"/>
              <a:t>Alternance entre les attentes et les absences, les </a:t>
            </a:r>
            <a:r>
              <a:rPr lang="fr-CA" sz="3100" dirty="0" smtClean="0"/>
              <a:t>satisfactions </a:t>
            </a:r>
            <a:r>
              <a:rPr lang="fr-CA" sz="3100" dirty="0"/>
              <a:t>et les insatisfactions, les situations familières ou pas</a:t>
            </a:r>
            <a:r>
              <a:rPr lang="fr-CA" sz="3100" dirty="0" smtClean="0"/>
              <a:t>.</a:t>
            </a:r>
            <a:endParaRPr lang="fr-CA" dirty="0" smtClean="0"/>
          </a:p>
          <a:p>
            <a:pPr marL="0" indent="0" algn="ctr">
              <a:buNone/>
            </a:pPr>
            <a:endParaRPr lang="fr-CA" dirty="0"/>
          </a:p>
          <a:p>
            <a:pPr marL="0" indent="0" algn="ctr">
              <a:buNone/>
            </a:pPr>
            <a:endParaRPr lang="fr-CA" dirty="0" smtClean="0"/>
          </a:p>
          <a:p>
            <a:pPr marL="0" indent="0">
              <a:buNone/>
            </a:pPr>
            <a:endParaRPr lang="fr-CA" dirty="0" smtClean="0"/>
          </a:p>
          <a:p>
            <a:pPr marL="0" indent="0" algn="ctr">
              <a:buNone/>
            </a:pPr>
            <a:endParaRPr lang="fr-CA" dirty="0"/>
          </a:p>
          <a:p>
            <a:pPr marL="0" indent="0" algn="ctr">
              <a:buNone/>
            </a:pPr>
            <a:endParaRPr lang="fr-C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715" y="2364613"/>
            <a:ext cx="4857941" cy="281575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
        <p:nvSpPr>
          <p:cNvPr id="4" name="ZoneTexte 3"/>
          <p:cNvSpPr txBox="1"/>
          <p:nvPr/>
        </p:nvSpPr>
        <p:spPr>
          <a:xfrm>
            <a:off x="265245" y="2389529"/>
            <a:ext cx="2016224" cy="830997"/>
          </a:xfrm>
          <a:prstGeom prst="rect">
            <a:avLst/>
          </a:prstGeom>
          <a:noFill/>
        </p:spPr>
        <p:txBody>
          <a:bodyPr wrap="square" rtlCol="0">
            <a:spAutoFit/>
          </a:bodyPr>
          <a:lstStyle/>
          <a:p>
            <a:pPr algn="ctr"/>
            <a:r>
              <a:rPr lang="fr-CA" sz="2400" dirty="0">
                <a:solidFill>
                  <a:schemeClr val="accent1"/>
                </a:solidFill>
              </a:rPr>
              <a:t>ê</a:t>
            </a:r>
            <a:r>
              <a:rPr lang="fr-CA" sz="2400" dirty="0" smtClean="0">
                <a:solidFill>
                  <a:schemeClr val="accent1"/>
                </a:solidFill>
              </a:rPr>
              <a:t>tre dans les bras</a:t>
            </a:r>
            <a:endParaRPr lang="fr-CA" sz="2400" dirty="0">
              <a:solidFill>
                <a:schemeClr val="accent1"/>
              </a:solidFill>
            </a:endParaRPr>
          </a:p>
        </p:txBody>
      </p:sp>
      <p:sp>
        <p:nvSpPr>
          <p:cNvPr id="7" name="ZoneTexte 6"/>
          <p:cNvSpPr txBox="1"/>
          <p:nvPr/>
        </p:nvSpPr>
        <p:spPr>
          <a:xfrm>
            <a:off x="232872" y="3573016"/>
            <a:ext cx="1890856" cy="830997"/>
          </a:xfrm>
          <a:prstGeom prst="rect">
            <a:avLst/>
          </a:prstGeom>
          <a:noFill/>
        </p:spPr>
        <p:txBody>
          <a:bodyPr wrap="square" rtlCol="0">
            <a:spAutoFit/>
          </a:bodyPr>
          <a:lstStyle/>
          <a:p>
            <a:pPr algn="ctr"/>
            <a:r>
              <a:rPr lang="fr-CA" sz="2400" dirty="0" smtClean="0">
                <a:solidFill>
                  <a:schemeClr val="accent1"/>
                </a:solidFill>
              </a:rPr>
              <a:t>chaleur du corps</a:t>
            </a:r>
            <a:endParaRPr lang="fr-CA" sz="2400" dirty="0">
              <a:solidFill>
                <a:schemeClr val="accent1"/>
              </a:solidFill>
            </a:endParaRPr>
          </a:p>
        </p:txBody>
      </p:sp>
      <p:sp>
        <p:nvSpPr>
          <p:cNvPr id="8" name="ZoneTexte 7"/>
          <p:cNvSpPr txBox="1"/>
          <p:nvPr/>
        </p:nvSpPr>
        <p:spPr>
          <a:xfrm>
            <a:off x="7164288" y="3356992"/>
            <a:ext cx="1786736" cy="830997"/>
          </a:xfrm>
          <a:prstGeom prst="rect">
            <a:avLst/>
          </a:prstGeom>
          <a:noFill/>
        </p:spPr>
        <p:txBody>
          <a:bodyPr wrap="square" rtlCol="0">
            <a:spAutoFit/>
          </a:bodyPr>
          <a:lstStyle/>
          <a:p>
            <a:pPr algn="ctr"/>
            <a:r>
              <a:rPr lang="fr-CA" sz="2400" dirty="0" smtClean="0">
                <a:solidFill>
                  <a:schemeClr val="accent1"/>
                </a:solidFill>
              </a:rPr>
              <a:t>odeur connue</a:t>
            </a:r>
            <a:endParaRPr lang="fr-CA" sz="2400" dirty="0">
              <a:solidFill>
                <a:schemeClr val="accent1"/>
              </a:solidFill>
            </a:endParaRPr>
          </a:p>
        </p:txBody>
      </p:sp>
      <p:sp>
        <p:nvSpPr>
          <p:cNvPr id="9" name="ZoneTexte 8"/>
          <p:cNvSpPr txBox="1"/>
          <p:nvPr/>
        </p:nvSpPr>
        <p:spPr>
          <a:xfrm>
            <a:off x="6868968" y="2389529"/>
            <a:ext cx="2082056" cy="461665"/>
          </a:xfrm>
          <a:prstGeom prst="rect">
            <a:avLst/>
          </a:prstGeom>
          <a:noFill/>
        </p:spPr>
        <p:txBody>
          <a:bodyPr wrap="square" rtlCol="0">
            <a:spAutoFit/>
          </a:bodyPr>
          <a:lstStyle/>
          <a:p>
            <a:pPr algn="ctr"/>
            <a:r>
              <a:rPr lang="fr-CA" sz="2400" dirty="0" smtClean="0">
                <a:solidFill>
                  <a:schemeClr val="accent1"/>
                </a:solidFill>
              </a:rPr>
              <a:t>voix familière</a:t>
            </a:r>
            <a:endParaRPr lang="fr-CA" sz="2400" dirty="0">
              <a:solidFill>
                <a:schemeClr val="accent1"/>
              </a:solidFill>
            </a:endParaRPr>
          </a:p>
        </p:txBody>
      </p:sp>
      <p:sp>
        <p:nvSpPr>
          <p:cNvPr id="5" name="Espace réservé du pied de page 4"/>
          <p:cNvSpPr>
            <a:spLocks noGrp="1"/>
          </p:cNvSpPr>
          <p:nvPr>
            <p:ph type="ftr" sz="quarter" idx="11"/>
          </p:nvPr>
        </p:nvSpPr>
        <p:spPr/>
        <p:txBody>
          <a:bodyPr/>
          <a:lstStyle/>
          <a:p>
            <a:r>
              <a:rPr lang="fr-FR" smtClean="0"/>
              <a:t>Créé par Geneviève Brunet</a:t>
            </a:r>
            <a:endParaRPr lang="fr-FR"/>
          </a:p>
        </p:txBody>
      </p:sp>
    </p:spTree>
    <p:extLst>
      <p:ext uri="{BB962C8B-B14F-4D97-AF65-F5344CB8AC3E}">
        <p14:creationId xmlns:p14="http://schemas.microsoft.com/office/powerpoint/2010/main" val="1281942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b="1" dirty="0" smtClean="0">
                <a:effectLst>
                  <a:outerShdw blurRad="38100" dist="38100" dir="2700000" algn="tl">
                    <a:srgbClr val="000000">
                      <a:alpha val="43137"/>
                    </a:srgbClr>
                  </a:outerShdw>
                </a:effectLst>
              </a:rPr>
              <a:t>CONSCIENCE DE SOI</a:t>
            </a:r>
            <a:endParaRPr lang="fr-CA" sz="3600"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202223" y="1527048"/>
            <a:ext cx="8818685" cy="4572000"/>
          </a:xfrm>
        </p:spPr>
        <p:txBody>
          <a:bodyPr>
            <a:normAutofit/>
          </a:bodyPr>
          <a:lstStyle/>
          <a:p>
            <a:pPr marL="0" indent="0">
              <a:buNone/>
            </a:pPr>
            <a:r>
              <a:rPr lang="fr-FR" sz="2600" dirty="0" smtClean="0"/>
              <a:t>En </a:t>
            </a:r>
            <a:r>
              <a:rPr lang="fr-FR" sz="2600" dirty="0"/>
              <a:t>étendant ses contacts avec le monde et </a:t>
            </a:r>
            <a:r>
              <a:rPr lang="fr-FR" sz="2600" dirty="0" smtClean="0"/>
              <a:t>ses interactions </a:t>
            </a:r>
            <a:r>
              <a:rPr lang="fr-FR" sz="2600" dirty="0"/>
              <a:t>avec autrui, </a:t>
            </a:r>
            <a:r>
              <a:rPr lang="fr-FR" sz="2600" dirty="0" smtClean="0"/>
              <a:t>l’enfant prends conscience qu’il est un être à part entière.</a:t>
            </a:r>
          </a:p>
          <a:p>
            <a:pPr marL="0" indent="0">
              <a:buNone/>
            </a:pPr>
            <a:endParaRPr lang="fr-FR" dirty="0" smtClean="0">
              <a:solidFill>
                <a:schemeClr val="accent1"/>
              </a:solidFill>
            </a:endParaRPr>
          </a:p>
          <a:p>
            <a:pPr>
              <a:buNone/>
            </a:pPr>
            <a:r>
              <a:rPr lang="fr-FR" dirty="0" smtClean="0">
                <a:solidFill>
                  <a:schemeClr val="accent1"/>
                </a:solidFill>
              </a:rPr>
              <a:t>Cela </a:t>
            </a:r>
            <a:r>
              <a:rPr lang="fr-FR" dirty="0">
                <a:solidFill>
                  <a:schemeClr val="accent1"/>
                </a:solidFill>
              </a:rPr>
              <a:t>amène:</a:t>
            </a:r>
          </a:p>
          <a:p>
            <a:r>
              <a:rPr lang="fr-FR" sz="2400" dirty="0" smtClean="0">
                <a:solidFill>
                  <a:schemeClr val="accent1"/>
                </a:solidFill>
              </a:rPr>
              <a:t>La multiplication des satisfactions, mais aussi des frustrations</a:t>
            </a:r>
          </a:p>
          <a:p>
            <a:r>
              <a:rPr lang="fr-FR" sz="2400" dirty="0" smtClean="0">
                <a:solidFill>
                  <a:schemeClr val="accent1"/>
                </a:solidFill>
              </a:rPr>
              <a:t>La </a:t>
            </a:r>
            <a:r>
              <a:rPr lang="fr-FR" sz="2400" dirty="0">
                <a:solidFill>
                  <a:schemeClr val="accent1"/>
                </a:solidFill>
              </a:rPr>
              <a:t>découverte de son pouvoir et des effets de sa conduite</a:t>
            </a:r>
          </a:p>
          <a:p>
            <a:r>
              <a:rPr lang="fr-FR" sz="2400" dirty="0">
                <a:solidFill>
                  <a:schemeClr val="accent1"/>
                </a:solidFill>
              </a:rPr>
              <a:t>La découverte de la résistance et des contraintes imposées par les objets et par les </a:t>
            </a:r>
            <a:r>
              <a:rPr lang="fr-FR" sz="2400" dirty="0" smtClean="0">
                <a:solidFill>
                  <a:schemeClr val="accent1"/>
                </a:solidFill>
              </a:rPr>
              <a:t>autres</a:t>
            </a:r>
          </a:p>
          <a:p>
            <a:endParaRPr lang="fr-FR" sz="2400" dirty="0">
              <a:solidFill>
                <a:schemeClr val="accent1"/>
              </a:solidFill>
            </a:endParaRPr>
          </a:p>
          <a:p>
            <a:endParaRPr lang="fr-CA" dirty="0"/>
          </a:p>
        </p:txBody>
      </p:sp>
      <p:sp>
        <p:nvSpPr>
          <p:cNvPr id="4" name="Espace réservé du pied de page 3"/>
          <p:cNvSpPr>
            <a:spLocks noGrp="1"/>
          </p:cNvSpPr>
          <p:nvPr>
            <p:ph type="ftr" sz="quarter" idx="11"/>
          </p:nvPr>
        </p:nvSpPr>
        <p:spPr/>
        <p:txBody>
          <a:bodyPr/>
          <a:lstStyle/>
          <a:p>
            <a:r>
              <a:rPr lang="fr-FR" smtClean="0"/>
              <a:t>Créé par Geneviève Brunet</a:t>
            </a:r>
            <a:endParaRPr lang="fr-FR"/>
          </a:p>
        </p:txBody>
      </p:sp>
    </p:spTree>
    <p:extLst>
      <p:ext uri="{BB962C8B-B14F-4D97-AF65-F5344CB8AC3E}">
        <p14:creationId xmlns:p14="http://schemas.microsoft.com/office/powerpoint/2010/main" val="2434194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effectLst>
                  <a:outerShdw blurRad="38100" dist="38100" dir="2700000" algn="tl">
                    <a:srgbClr val="000000">
                      <a:alpha val="43137"/>
                    </a:srgbClr>
                  </a:outerShdw>
                </a:effectLst>
              </a:rPr>
              <a:t>Période d’opposition</a:t>
            </a:r>
            <a:endParaRPr lang="fr-FR" sz="3600"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p:txBody>
          <a:bodyPr/>
          <a:lstStyle/>
          <a:p>
            <a:pPr marL="0" lvl="1" indent="0">
              <a:buNone/>
            </a:pPr>
            <a:r>
              <a:rPr lang="fr-FR" sz="2400" dirty="0" smtClean="0">
                <a:solidFill>
                  <a:schemeClr val="accent1"/>
                </a:solidFill>
              </a:rPr>
              <a:t>Il s’agit de sa découverte du moi et de l’étude de ses limites.  L’enfant va vers l’indépendance et la confiance en soi.</a:t>
            </a:r>
          </a:p>
          <a:p>
            <a:pPr lvl="1"/>
            <a:r>
              <a:rPr lang="fr-FR" dirty="0" smtClean="0"/>
              <a:t>C’est aussi la période du « faire seul »</a:t>
            </a:r>
          </a:p>
          <a:p>
            <a:pPr lvl="1"/>
            <a:r>
              <a:rPr lang="fr-FR" dirty="0" smtClean="0"/>
              <a:t>Cela donne lieu à de la colère et de l’agressivité</a:t>
            </a:r>
          </a:p>
          <a:p>
            <a:pPr lvl="1"/>
            <a:r>
              <a:rPr lang="fr-FR" dirty="0" smtClean="0"/>
              <a:t>Cette colère permet de développer naturellement et sainement un certaine tolérance à la frustration</a:t>
            </a:r>
            <a:endParaRPr lang="fr-FR" dirty="0"/>
          </a:p>
        </p:txBody>
      </p:sp>
      <p:pic>
        <p:nvPicPr>
          <p:cNvPr id="4" name="Image 3" descr="sans-titre.png"/>
          <p:cNvPicPr>
            <a:picLocks noChangeAspect="1"/>
          </p:cNvPicPr>
          <p:nvPr/>
        </p:nvPicPr>
        <p:blipFill>
          <a:blip r:embed="rId2"/>
          <a:stretch>
            <a:fillRect/>
          </a:stretch>
        </p:blipFill>
        <p:spPr>
          <a:xfrm>
            <a:off x="1744434" y="4236446"/>
            <a:ext cx="1996222" cy="2103311"/>
          </a:xfrm>
          <a:prstGeom prst="rect">
            <a:avLst/>
          </a:prstGeom>
          <a:ln>
            <a:noFill/>
          </a:ln>
          <a:effectLst>
            <a:softEdge rad="112500"/>
          </a:effectLst>
        </p:spPr>
      </p:pic>
      <p:pic>
        <p:nvPicPr>
          <p:cNvPr id="5" name="Image 4" descr="imagesCAR3T6SO.jpg"/>
          <p:cNvPicPr>
            <a:picLocks noChangeAspect="1"/>
          </p:cNvPicPr>
          <p:nvPr/>
        </p:nvPicPr>
        <p:blipFill>
          <a:blip r:embed="rId3"/>
          <a:stretch>
            <a:fillRect/>
          </a:stretch>
        </p:blipFill>
        <p:spPr>
          <a:xfrm>
            <a:off x="4571999" y="4236446"/>
            <a:ext cx="2103312" cy="2103312"/>
          </a:xfrm>
          <a:prstGeom prst="rect">
            <a:avLst/>
          </a:prstGeom>
          <a:ln>
            <a:noFill/>
          </a:ln>
          <a:effectLst>
            <a:softEdge rad="112500"/>
          </a:effectLst>
        </p:spPr>
      </p:pic>
      <p:sp>
        <p:nvSpPr>
          <p:cNvPr id="6" name="Espace réservé du pied de page 5"/>
          <p:cNvSpPr>
            <a:spLocks noGrp="1"/>
          </p:cNvSpPr>
          <p:nvPr>
            <p:ph type="ftr" sz="quarter" idx="11"/>
          </p:nvPr>
        </p:nvSpPr>
        <p:spPr/>
        <p:txBody>
          <a:bodyPr/>
          <a:lstStyle/>
          <a:p>
            <a:r>
              <a:rPr lang="fr-FR" smtClean="0"/>
              <a:t>Créé par Geneviève Brunet</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000" b="1" dirty="0" smtClean="0">
                <a:effectLst>
                  <a:outerShdw blurRad="38100" dist="38100" dir="2700000" algn="tl">
                    <a:srgbClr val="000000">
                      <a:alpha val="43137"/>
                    </a:srgbClr>
                  </a:outerShdw>
                </a:effectLst>
              </a:rPr>
              <a:t>4 </a:t>
            </a:r>
            <a:r>
              <a:rPr lang="fr-CA" b="1" dirty="0" smtClean="0">
                <a:effectLst>
                  <a:outerShdw blurRad="38100" dist="38100" dir="2700000" algn="tl">
                    <a:srgbClr val="000000">
                      <a:alpha val="43137"/>
                    </a:srgbClr>
                  </a:outerShdw>
                </a:effectLst>
              </a:rPr>
              <a:t>raisons de la période d’opposition</a:t>
            </a:r>
            <a:endParaRPr lang="fr-CA"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156755" y="1611086"/>
            <a:ext cx="8821782" cy="4762418"/>
          </a:xfrm>
        </p:spPr>
        <p:txBody>
          <a:bodyPr>
            <a:normAutofit/>
          </a:bodyPr>
          <a:lstStyle/>
          <a:p>
            <a:r>
              <a:rPr lang="fr-CA" dirty="0" smtClean="0">
                <a:solidFill>
                  <a:schemeClr val="accent1"/>
                </a:solidFill>
              </a:rPr>
              <a:t>Le monde résiste, l’enfant s’oppose en retour</a:t>
            </a:r>
          </a:p>
          <a:p>
            <a:pPr lvl="1"/>
            <a:r>
              <a:rPr lang="fr-CA" sz="1800" dirty="0" smtClean="0">
                <a:solidFill>
                  <a:schemeClr val="tx1"/>
                </a:solidFill>
              </a:rPr>
              <a:t>découvre la résistance et les contraintes imposées par les objets et les autres</a:t>
            </a:r>
          </a:p>
          <a:p>
            <a:pPr lvl="1"/>
            <a:endParaRPr lang="fr-CA" sz="1400" dirty="0" smtClean="0">
              <a:solidFill>
                <a:schemeClr val="tx1"/>
              </a:solidFill>
            </a:endParaRPr>
          </a:p>
          <a:p>
            <a:r>
              <a:rPr lang="fr-FR" dirty="0">
                <a:solidFill>
                  <a:schemeClr val="accent1"/>
                </a:solidFill>
              </a:rPr>
              <a:t>Écart maximum entre les intentions de l’enfant et ses moyens pour les </a:t>
            </a:r>
            <a:r>
              <a:rPr lang="fr-FR" dirty="0" smtClean="0">
                <a:solidFill>
                  <a:schemeClr val="accent1"/>
                </a:solidFill>
              </a:rPr>
              <a:t>réaliser</a:t>
            </a:r>
          </a:p>
          <a:p>
            <a:pPr lvl="1"/>
            <a:r>
              <a:rPr lang="fr-FR" sz="1800" dirty="0" smtClean="0">
                <a:solidFill>
                  <a:schemeClr val="tx1"/>
                </a:solidFill>
              </a:rPr>
              <a:t>ses désirs de faire seul vis-à-vis ses capacités motrices limitées</a:t>
            </a:r>
          </a:p>
          <a:p>
            <a:pPr lvl="1"/>
            <a:endParaRPr lang="fr-FR" sz="1400" dirty="0" smtClean="0">
              <a:solidFill>
                <a:schemeClr val="tx1"/>
              </a:solidFill>
            </a:endParaRPr>
          </a:p>
          <a:p>
            <a:r>
              <a:rPr lang="fr-FR" dirty="0" smtClean="0">
                <a:solidFill>
                  <a:schemeClr val="accent1"/>
                </a:solidFill>
              </a:rPr>
              <a:t>Capacité d’anticipation</a:t>
            </a:r>
          </a:p>
          <a:p>
            <a:pPr lvl="1"/>
            <a:r>
              <a:rPr lang="fr-FR" sz="1800" dirty="0" smtClean="0">
                <a:solidFill>
                  <a:schemeClr val="tx1"/>
                </a:solidFill>
              </a:rPr>
              <a:t>Voit ce qui s’en vient</a:t>
            </a:r>
          </a:p>
          <a:p>
            <a:pPr lvl="1"/>
            <a:endParaRPr lang="fr-FR" sz="1400" dirty="0" smtClean="0">
              <a:solidFill>
                <a:schemeClr val="tx1"/>
              </a:solidFill>
            </a:endParaRPr>
          </a:p>
          <a:p>
            <a:r>
              <a:rPr lang="fr-FR" dirty="0" smtClean="0">
                <a:solidFill>
                  <a:schemeClr val="accent1"/>
                </a:solidFill>
              </a:rPr>
              <a:t>Découverte du moi et de ses limites</a:t>
            </a:r>
          </a:p>
          <a:p>
            <a:pPr lvl="1"/>
            <a:r>
              <a:rPr lang="fr-FR" sz="1800" dirty="0">
                <a:solidFill>
                  <a:schemeClr val="tx1"/>
                </a:solidFill>
              </a:rPr>
              <a:t>découvre son pouvoir et les effets de sa </a:t>
            </a:r>
            <a:r>
              <a:rPr lang="fr-FR" sz="1800" dirty="0" smtClean="0">
                <a:solidFill>
                  <a:schemeClr val="tx1"/>
                </a:solidFill>
              </a:rPr>
              <a:t>conduite (conséquences)</a:t>
            </a:r>
            <a:endParaRPr lang="fr-FR" sz="1800" dirty="0">
              <a:solidFill>
                <a:schemeClr val="tx1"/>
              </a:solidFill>
            </a:endParaRPr>
          </a:p>
          <a:p>
            <a:pPr lvl="1"/>
            <a:endParaRPr lang="fr-CA" dirty="0">
              <a:solidFill>
                <a:schemeClr val="accent1"/>
              </a:solidFill>
            </a:endParaRPr>
          </a:p>
          <a:p>
            <a:endParaRPr lang="fr-CA" dirty="0"/>
          </a:p>
        </p:txBody>
      </p:sp>
      <p:sp>
        <p:nvSpPr>
          <p:cNvPr id="4" name="Espace réservé du pied de page 3"/>
          <p:cNvSpPr>
            <a:spLocks noGrp="1"/>
          </p:cNvSpPr>
          <p:nvPr>
            <p:ph type="ftr" sz="quarter" idx="11"/>
          </p:nvPr>
        </p:nvSpPr>
        <p:spPr/>
        <p:txBody>
          <a:bodyPr/>
          <a:lstStyle/>
          <a:p>
            <a:r>
              <a:rPr lang="fr-FR" smtClean="0"/>
              <a:t>Créé par Geneviève Brunet</a:t>
            </a:r>
            <a:endParaRPr lang="fr-FR"/>
          </a:p>
        </p:txBody>
      </p:sp>
    </p:spTree>
    <p:extLst>
      <p:ext uri="{BB962C8B-B14F-4D97-AF65-F5344CB8AC3E}">
        <p14:creationId xmlns:p14="http://schemas.microsoft.com/office/powerpoint/2010/main" val="3438051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effectLst>
                  <a:outerShdw blurRad="38100" dist="38100" dir="2700000" algn="tl">
                    <a:srgbClr val="000000">
                      <a:alpha val="43137"/>
                    </a:srgbClr>
                  </a:outerShdw>
                </a:effectLst>
              </a:rPr>
              <a:t>LIEN DE CAUSALITÉ</a:t>
            </a:r>
            <a:endParaRPr lang="fr-CA"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301752" y="1628800"/>
            <a:ext cx="8503920" cy="4470248"/>
          </a:xfrm>
        </p:spPr>
        <p:txBody>
          <a:bodyPr/>
          <a:lstStyle/>
          <a:p>
            <a:r>
              <a:rPr lang="fr-CA" sz="2400" dirty="0"/>
              <a:t>Chaque acquisition </a:t>
            </a:r>
            <a:r>
              <a:rPr lang="fr-CA" sz="2400" dirty="0" smtClean="0"/>
              <a:t>ou expérience vécue amène </a:t>
            </a:r>
            <a:r>
              <a:rPr lang="fr-CA" sz="2400" dirty="0"/>
              <a:t>une réorganisation complète de </a:t>
            </a:r>
            <a:r>
              <a:rPr lang="fr-CA" sz="2400" dirty="0" smtClean="0"/>
              <a:t>l’enfant.</a:t>
            </a:r>
          </a:p>
          <a:p>
            <a:endParaRPr lang="fr-CA" sz="2400" dirty="0" smtClean="0"/>
          </a:p>
          <a:p>
            <a:endParaRPr lang="fr-CA" sz="2400" dirty="0"/>
          </a:p>
          <a:p>
            <a:r>
              <a:rPr lang="fr-CA" sz="2400" dirty="0"/>
              <a:t>U</a:t>
            </a:r>
            <a:r>
              <a:rPr lang="fr-CA" sz="2400" dirty="0" smtClean="0"/>
              <a:t>n enfant trompé par l’adulte ne vit pas seulement une expérience négative supplémentaire…  Sa façon d’envisager tous les adultes se trouve modifiée, son sentiment de sécurité tout entier est remis en cause…</a:t>
            </a:r>
            <a:endParaRPr lang="fr-CA" sz="2400" dirty="0"/>
          </a:p>
          <a:p>
            <a:endParaRPr lang="fr-CA" dirty="0"/>
          </a:p>
        </p:txBody>
      </p:sp>
      <p:sp>
        <p:nvSpPr>
          <p:cNvPr id="4" name="Forme libre 3"/>
          <p:cNvSpPr/>
          <p:nvPr/>
        </p:nvSpPr>
        <p:spPr>
          <a:xfrm>
            <a:off x="2627784" y="2636912"/>
            <a:ext cx="3960440" cy="321528"/>
          </a:xfrm>
          <a:custGeom>
            <a:avLst/>
            <a:gdLst>
              <a:gd name="connsiteX0" fmla="*/ 0 w 2151017"/>
              <a:gd name="connsiteY0" fmla="*/ 251860 h 321528"/>
              <a:gd name="connsiteX1" fmla="*/ 43542 w 2151017"/>
              <a:gd name="connsiteY1" fmla="*/ 243151 h 321528"/>
              <a:gd name="connsiteX2" fmla="*/ 113211 w 2151017"/>
              <a:gd name="connsiteY2" fmla="*/ 260568 h 321528"/>
              <a:gd name="connsiteX3" fmla="*/ 357051 w 2151017"/>
              <a:gd name="connsiteY3" fmla="*/ 251860 h 321528"/>
              <a:gd name="connsiteX4" fmla="*/ 374468 w 2151017"/>
              <a:gd name="connsiteY4" fmla="*/ 234442 h 321528"/>
              <a:gd name="connsiteX5" fmla="*/ 400594 w 2151017"/>
              <a:gd name="connsiteY5" fmla="*/ 182191 h 321528"/>
              <a:gd name="connsiteX6" fmla="*/ 418011 w 2151017"/>
              <a:gd name="connsiteY6" fmla="*/ 156065 h 321528"/>
              <a:gd name="connsiteX7" fmla="*/ 444137 w 2151017"/>
              <a:gd name="connsiteY7" fmla="*/ 95105 h 321528"/>
              <a:gd name="connsiteX8" fmla="*/ 461554 w 2151017"/>
              <a:gd name="connsiteY8" fmla="*/ 42854 h 321528"/>
              <a:gd name="connsiteX9" fmla="*/ 452845 w 2151017"/>
              <a:gd name="connsiteY9" fmla="*/ 8020 h 321528"/>
              <a:gd name="connsiteX10" fmla="*/ 313508 w 2151017"/>
              <a:gd name="connsiteY10" fmla="*/ 34145 h 321528"/>
              <a:gd name="connsiteX11" fmla="*/ 304800 w 2151017"/>
              <a:gd name="connsiteY11" fmla="*/ 164774 h 321528"/>
              <a:gd name="connsiteX12" fmla="*/ 357051 w 2151017"/>
              <a:gd name="connsiteY12" fmla="*/ 217025 h 321528"/>
              <a:gd name="connsiteX13" fmla="*/ 418011 w 2151017"/>
              <a:gd name="connsiteY13" fmla="*/ 260568 h 321528"/>
              <a:gd name="connsiteX14" fmla="*/ 470262 w 2151017"/>
              <a:gd name="connsiteY14" fmla="*/ 277985 h 321528"/>
              <a:gd name="connsiteX15" fmla="*/ 748937 w 2151017"/>
              <a:gd name="connsiteY15" fmla="*/ 269277 h 321528"/>
              <a:gd name="connsiteX16" fmla="*/ 809897 w 2151017"/>
              <a:gd name="connsiteY16" fmla="*/ 260568 h 321528"/>
              <a:gd name="connsiteX17" fmla="*/ 844731 w 2151017"/>
              <a:gd name="connsiteY17" fmla="*/ 234442 h 321528"/>
              <a:gd name="connsiteX18" fmla="*/ 870857 w 2151017"/>
              <a:gd name="connsiteY18" fmla="*/ 199608 h 321528"/>
              <a:gd name="connsiteX19" fmla="*/ 905691 w 2151017"/>
              <a:gd name="connsiteY19" fmla="*/ 138648 h 321528"/>
              <a:gd name="connsiteX20" fmla="*/ 914400 w 2151017"/>
              <a:gd name="connsiteY20" fmla="*/ 112522 h 321528"/>
              <a:gd name="connsiteX21" fmla="*/ 896982 w 2151017"/>
              <a:gd name="connsiteY21" fmla="*/ 95105 h 321528"/>
              <a:gd name="connsiteX22" fmla="*/ 766354 w 2151017"/>
              <a:gd name="connsiteY22" fmla="*/ 95105 h 321528"/>
              <a:gd name="connsiteX23" fmla="*/ 766354 w 2151017"/>
              <a:gd name="connsiteY23" fmla="*/ 269277 h 321528"/>
              <a:gd name="connsiteX24" fmla="*/ 827314 w 2151017"/>
              <a:gd name="connsiteY24" fmla="*/ 304111 h 321528"/>
              <a:gd name="connsiteX25" fmla="*/ 896982 w 2151017"/>
              <a:gd name="connsiteY25" fmla="*/ 321528 h 321528"/>
              <a:gd name="connsiteX26" fmla="*/ 1132114 w 2151017"/>
              <a:gd name="connsiteY26" fmla="*/ 312820 h 321528"/>
              <a:gd name="connsiteX27" fmla="*/ 1158240 w 2151017"/>
              <a:gd name="connsiteY27" fmla="*/ 304111 h 321528"/>
              <a:gd name="connsiteX28" fmla="*/ 1184365 w 2151017"/>
              <a:gd name="connsiteY28" fmla="*/ 277985 h 321528"/>
              <a:gd name="connsiteX29" fmla="*/ 1210491 w 2151017"/>
              <a:gd name="connsiteY29" fmla="*/ 260568 h 321528"/>
              <a:gd name="connsiteX30" fmla="*/ 1271451 w 2151017"/>
              <a:gd name="connsiteY30" fmla="*/ 190900 h 321528"/>
              <a:gd name="connsiteX31" fmla="*/ 1306285 w 2151017"/>
              <a:gd name="connsiteY31" fmla="*/ 138648 h 321528"/>
              <a:gd name="connsiteX32" fmla="*/ 1323702 w 2151017"/>
              <a:gd name="connsiteY32" fmla="*/ 86397 h 321528"/>
              <a:gd name="connsiteX33" fmla="*/ 1314994 w 2151017"/>
              <a:gd name="connsiteY33" fmla="*/ 51562 h 321528"/>
              <a:gd name="connsiteX34" fmla="*/ 1288868 w 2151017"/>
              <a:gd name="connsiteY34" fmla="*/ 42854 h 321528"/>
              <a:gd name="connsiteX35" fmla="*/ 1219200 w 2151017"/>
              <a:gd name="connsiteY35" fmla="*/ 60271 h 321528"/>
              <a:gd name="connsiteX36" fmla="*/ 1227908 w 2151017"/>
              <a:gd name="connsiteY36" fmla="*/ 138648 h 321528"/>
              <a:gd name="connsiteX37" fmla="*/ 1254034 w 2151017"/>
              <a:gd name="connsiteY37" fmla="*/ 164774 h 321528"/>
              <a:gd name="connsiteX38" fmla="*/ 1332411 w 2151017"/>
              <a:gd name="connsiteY38" fmla="*/ 217025 h 321528"/>
              <a:gd name="connsiteX39" fmla="*/ 1358537 w 2151017"/>
              <a:gd name="connsiteY39" fmla="*/ 234442 h 321528"/>
              <a:gd name="connsiteX40" fmla="*/ 1410788 w 2151017"/>
              <a:gd name="connsiteY40" fmla="*/ 251860 h 321528"/>
              <a:gd name="connsiteX41" fmla="*/ 1715588 w 2151017"/>
              <a:gd name="connsiteY41" fmla="*/ 234442 h 321528"/>
              <a:gd name="connsiteX42" fmla="*/ 1750422 w 2151017"/>
              <a:gd name="connsiteY42" fmla="*/ 225734 h 321528"/>
              <a:gd name="connsiteX43" fmla="*/ 1811382 w 2151017"/>
              <a:gd name="connsiteY43" fmla="*/ 199608 h 321528"/>
              <a:gd name="connsiteX44" fmla="*/ 1863634 w 2151017"/>
              <a:gd name="connsiteY44" fmla="*/ 129940 h 321528"/>
              <a:gd name="connsiteX45" fmla="*/ 1881051 w 2151017"/>
              <a:gd name="connsiteY45" fmla="*/ 103814 h 321528"/>
              <a:gd name="connsiteX46" fmla="*/ 1872342 w 2151017"/>
              <a:gd name="connsiteY46" fmla="*/ 34145 h 321528"/>
              <a:gd name="connsiteX47" fmla="*/ 1750422 w 2151017"/>
              <a:gd name="connsiteY47" fmla="*/ 51562 h 321528"/>
              <a:gd name="connsiteX48" fmla="*/ 1715588 w 2151017"/>
              <a:gd name="connsiteY48" fmla="*/ 60271 h 321528"/>
              <a:gd name="connsiteX49" fmla="*/ 1698171 w 2151017"/>
              <a:gd name="connsiteY49" fmla="*/ 86397 h 321528"/>
              <a:gd name="connsiteX50" fmla="*/ 1698171 w 2151017"/>
              <a:gd name="connsiteY50" fmla="*/ 208317 h 321528"/>
              <a:gd name="connsiteX51" fmla="*/ 1724297 w 2151017"/>
              <a:gd name="connsiteY51" fmla="*/ 217025 h 321528"/>
              <a:gd name="connsiteX52" fmla="*/ 1785257 w 2151017"/>
              <a:gd name="connsiteY52" fmla="*/ 243151 h 321528"/>
              <a:gd name="connsiteX53" fmla="*/ 1811382 w 2151017"/>
              <a:gd name="connsiteY53" fmla="*/ 260568 h 321528"/>
              <a:gd name="connsiteX54" fmla="*/ 1837508 w 2151017"/>
              <a:gd name="connsiteY54" fmla="*/ 269277 h 321528"/>
              <a:gd name="connsiteX55" fmla="*/ 1924594 w 2151017"/>
              <a:gd name="connsiteY55" fmla="*/ 286694 h 321528"/>
              <a:gd name="connsiteX56" fmla="*/ 2002971 w 2151017"/>
              <a:gd name="connsiteY56" fmla="*/ 277985 h 321528"/>
              <a:gd name="connsiteX57" fmla="*/ 2055222 w 2151017"/>
              <a:gd name="connsiteY57" fmla="*/ 251860 h 321528"/>
              <a:gd name="connsiteX58" fmla="*/ 2081348 w 2151017"/>
              <a:gd name="connsiteY58" fmla="*/ 243151 h 321528"/>
              <a:gd name="connsiteX59" fmla="*/ 2133600 w 2151017"/>
              <a:gd name="connsiteY59" fmla="*/ 199608 h 321528"/>
              <a:gd name="connsiteX60" fmla="*/ 2151017 w 2151017"/>
              <a:gd name="connsiteY60" fmla="*/ 182191 h 32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2151017" h="321528">
                <a:moveTo>
                  <a:pt x="0" y="251860"/>
                </a:moveTo>
                <a:cubicBezTo>
                  <a:pt x="14514" y="248957"/>
                  <a:pt x="28784" y="242016"/>
                  <a:pt x="43542" y="243151"/>
                </a:cubicBezTo>
                <a:cubicBezTo>
                  <a:pt x="67409" y="244987"/>
                  <a:pt x="113211" y="260568"/>
                  <a:pt x="113211" y="260568"/>
                </a:cubicBezTo>
                <a:cubicBezTo>
                  <a:pt x="194491" y="257665"/>
                  <a:pt x="276123" y="259953"/>
                  <a:pt x="357051" y="251860"/>
                </a:cubicBezTo>
                <a:cubicBezTo>
                  <a:pt x="365221" y="251043"/>
                  <a:pt x="369339" y="240853"/>
                  <a:pt x="374468" y="234442"/>
                </a:cubicBezTo>
                <a:cubicBezTo>
                  <a:pt x="407744" y="192846"/>
                  <a:pt x="379131" y="225116"/>
                  <a:pt x="400594" y="182191"/>
                </a:cubicBezTo>
                <a:cubicBezTo>
                  <a:pt x="405275" y="172830"/>
                  <a:pt x="412205" y="164774"/>
                  <a:pt x="418011" y="156065"/>
                </a:cubicBezTo>
                <a:cubicBezTo>
                  <a:pt x="441050" y="63916"/>
                  <a:pt x="409770" y="172431"/>
                  <a:pt x="444137" y="95105"/>
                </a:cubicBezTo>
                <a:cubicBezTo>
                  <a:pt x="451593" y="78328"/>
                  <a:pt x="461554" y="42854"/>
                  <a:pt x="461554" y="42854"/>
                </a:cubicBezTo>
                <a:cubicBezTo>
                  <a:pt x="458651" y="31243"/>
                  <a:pt x="464548" y="10528"/>
                  <a:pt x="452845" y="8020"/>
                </a:cubicBezTo>
                <a:cubicBezTo>
                  <a:pt x="370071" y="-9717"/>
                  <a:pt x="359823" y="3269"/>
                  <a:pt x="313508" y="34145"/>
                </a:cubicBezTo>
                <a:cubicBezTo>
                  <a:pt x="297776" y="81341"/>
                  <a:pt x="279749" y="111094"/>
                  <a:pt x="304800" y="164774"/>
                </a:cubicBezTo>
                <a:cubicBezTo>
                  <a:pt x="315216" y="187095"/>
                  <a:pt x="337346" y="202246"/>
                  <a:pt x="357051" y="217025"/>
                </a:cubicBezTo>
                <a:cubicBezTo>
                  <a:pt x="361733" y="220537"/>
                  <a:pt x="407589" y="255936"/>
                  <a:pt x="418011" y="260568"/>
                </a:cubicBezTo>
                <a:cubicBezTo>
                  <a:pt x="434788" y="268024"/>
                  <a:pt x="470262" y="277985"/>
                  <a:pt x="470262" y="277985"/>
                </a:cubicBezTo>
                <a:cubicBezTo>
                  <a:pt x="563154" y="275082"/>
                  <a:pt x="656122" y="274037"/>
                  <a:pt x="748937" y="269277"/>
                </a:cubicBezTo>
                <a:cubicBezTo>
                  <a:pt x="769436" y="268226"/>
                  <a:pt x="790607" y="267583"/>
                  <a:pt x="809897" y="260568"/>
                </a:cubicBezTo>
                <a:cubicBezTo>
                  <a:pt x="823537" y="255608"/>
                  <a:pt x="834468" y="244705"/>
                  <a:pt x="844731" y="234442"/>
                </a:cubicBezTo>
                <a:cubicBezTo>
                  <a:pt x="854994" y="224179"/>
                  <a:pt x="862421" y="211419"/>
                  <a:pt x="870857" y="199608"/>
                </a:cubicBezTo>
                <a:cubicBezTo>
                  <a:pt x="886474" y="177744"/>
                  <a:pt x="894758" y="164159"/>
                  <a:pt x="905691" y="138648"/>
                </a:cubicBezTo>
                <a:cubicBezTo>
                  <a:pt x="909307" y="130210"/>
                  <a:pt x="911497" y="121231"/>
                  <a:pt x="914400" y="112522"/>
                </a:cubicBezTo>
                <a:cubicBezTo>
                  <a:pt x="908594" y="106716"/>
                  <a:pt x="904023" y="99329"/>
                  <a:pt x="896982" y="95105"/>
                </a:cubicBezTo>
                <a:cubicBezTo>
                  <a:pt x="860832" y="73416"/>
                  <a:pt x="791901" y="92976"/>
                  <a:pt x="766354" y="95105"/>
                </a:cubicBezTo>
                <a:cubicBezTo>
                  <a:pt x="750162" y="159872"/>
                  <a:pt x="742109" y="177148"/>
                  <a:pt x="766354" y="269277"/>
                </a:cubicBezTo>
                <a:cubicBezTo>
                  <a:pt x="770977" y="286844"/>
                  <a:pt x="811171" y="299708"/>
                  <a:pt x="827314" y="304111"/>
                </a:cubicBezTo>
                <a:cubicBezTo>
                  <a:pt x="850408" y="310409"/>
                  <a:pt x="896982" y="321528"/>
                  <a:pt x="896982" y="321528"/>
                </a:cubicBezTo>
                <a:cubicBezTo>
                  <a:pt x="975359" y="318625"/>
                  <a:pt x="1053857" y="318037"/>
                  <a:pt x="1132114" y="312820"/>
                </a:cubicBezTo>
                <a:cubicBezTo>
                  <a:pt x="1141273" y="312209"/>
                  <a:pt x="1150602" y="309203"/>
                  <a:pt x="1158240" y="304111"/>
                </a:cubicBezTo>
                <a:cubicBezTo>
                  <a:pt x="1168487" y="297279"/>
                  <a:pt x="1174904" y="285869"/>
                  <a:pt x="1184365" y="277985"/>
                </a:cubicBezTo>
                <a:cubicBezTo>
                  <a:pt x="1192406" y="271284"/>
                  <a:pt x="1201782" y="266374"/>
                  <a:pt x="1210491" y="260568"/>
                </a:cubicBezTo>
                <a:cubicBezTo>
                  <a:pt x="1251131" y="199608"/>
                  <a:pt x="1227908" y="219928"/>
                  <a:pt x="1271451" y="190900"/>
                </a:cubicBezTo>
                <a:cubicBezTo>
                  <a:pt x="1283062" y="173483"/>
                  <a:pt x="1299665" y="158507"/>
                  <a:pt x="1306285" y="138648"/>
                </a:cubicBezTo>
                <a:lnTo>
                  <a:pt x="1323702" y="86397"/>
                </a:lnTo>
                <a:cubicBezTo>
                  <a:pt x="1320799" y="74785"/>
                  <a:pt x="1322471" y="60908"/>
                  <a:pt x="1314994" y="51562"/>
                </a:cubicBezTo>
                <a:cubicBezTo>
                  <a:pt x="1309260" y="44394"/>
                  <a:pt x="1298048" y="42854"/>
                  <a:pt x="1288868" y="42854"/>
                </a:cubicBezTo>
                <a:cubicBezTo>
                  <a:pt x="1267846" y="42854"/>
                  <a:pt x="1239818" y="53398"/>
                  <a:pt x="1219200" y="60271"/>
                </a:cubicBezTo>
                <a:cubicBezTo>
                  <a:pt x="1222103" y="86397"/>
                  <a:pt x="1219596" y="113710"/>
                  <a:pt x="1227908" y="138648"/>
                </a:cubicBezTo>
                <a:cubicBezTo>
                  <a:pt x="1231803" y="150332"/>
                  <a:pt x="1244312" y="157213"/>
                  <a:pt x="1254034" y="164774"/>
                </a:cubicBezTo>
                <a:cubicBezTo>
                  <a:pt x="1254041" y="164779"/>
                  <a:pt x="1319345" y="208314"/>
                  <a:pt x="1332411" y="217025"/>
                </a:cubicBezTo>
                <a:cubicBezTo>
                  <a:pt x="1341120" y="222831"/>
                  <a:pt x="1348608" y="231132"/>
                  <a:pt x="1358537" y="234442"/>
                </a:cubicBezTo>
                <a:lnTo>
                  <a:pt x="1410788" y="251860"/>
                </a:lnTo>
                <a:lnTo>
                  <a:pt x="1715588" y="234442"/>
                </a:lnTo>
                <a:cubicBezTo>
                  <a:pt x="1727521" y="233524"/>
                  <a:pt x="1739215" y="229936"/>
                  <a:pt x="1750422" y="225734"/>
                </a:cubicBezTo>
                <a:cubicBezTo>
                  <a:pt x="1922720" y="161124"/>
                  <a:pt x="1681549" y="242889"/>
                  <a:pt x="1811382" y="199608"/>
                </a:cubicBezTo>
                <a:cubicBezTo>
                  <a:pt x="1843602" y="167390"/>
                  <a:pt x="1824246" y="189022"/>
                  <a:pt x="1863634" y="129940"/>
                </a:cubicBezTo>
                <a:lnTo>
                  <a:pt x="1881051" y="103814"/>
                </a:lnTo>
                <a:cubicBezTo>
                  <a:pt x="1878148" y="80591"/>
                  <a:pt x="1892558" y="45937"/>
                  <a:pt x="1872342" y="34145"/>
                </a:cubicBezTo>
                <a:cubicBezTo>
                  <a:pt x="1838004" y="14114"/>
                  <a:pt x="1786754" y="41182"/>
                  <a:pt x="1750422" y="51562"/>
                </a:cubicBezTo>
                <a:cubicBezTo>
                  <a:pt x="1738914" y="54850"/>
                  <a:pt x="1727199" y="57368"/>
                  <a:pt x="1715588" y="60271"/>
                </a:cubicBezTo>
                <a:cubicBezTo>
                  <a:pt x="1709782" y="68980"/>
                  <a:pt x="1702852" y="77036"/>
                  <a:pt x="1698171" y="86397"/>
                </a:cubicBezTo>
                <a:cubicBezTo>
                  <a:pt x="1679923" y="122893"/>
                  <a:pt x="1686533" y="173403"/>
                  <a:pt x="1698171" y="208317"/>
                </a:cubicBezTo>
                <a:cubicBezTo>
                  <a:pt x="1701074" y="217026"/>
                  <a:pt x="1715588" y="214122"/>
                  <a:pt x="1724297" y="217025"/>
                </a:cubicBezTo>
                <a:cubicBezTo>
                  <a:pt x="1789884" y="260751"/>
                  <a:pt x="1706528" y="209410"/>
                  <a:pt x="1785257" y="243151"/>
                </a:cubicBezTo>
                <a:cubicBezTo>
                  <a:pt x="1794877" y="247274"/>
                  <a:pt x="1802021" y="255887"/>
                  <a:pt x="1811382" y="260568"/>
                </a:cubicBezTo>
                <a:cubicBezTo>
                  <a:pt x="1819593" y="264673"/>
                  <a:pt x="1828681" y="266755"/>
                  <a:pt x="1837508" y="269277"/>
                </a:cubicBezTo>
                <a:cubicBezTo>
                  <a:pt x="1873877" y="279668"/>
                  <a:pt x="1883545" y="279852"/>
                  <a:pt x="1924594" y="286694"/>
                </a:cubicBezTo>
                <a:cubicBezTo>
                  <a:pt x="1950720" y="283791"/>
                  <a:pt x="1977042" y="282306"/>
                  <a:pt x="2002971" y="277985"/>
                </a:cubicBezTo>
                <a:cubicBezTo>
                  <a:pt x="2035808" y="272512"/>
                  <a:pt x="2025128" y="266907"/>
                  <a:pt x="2055222" y="251860"/>
                </a:cubicBezTo>
                <a:cubicBezTo>
                  <a:pt x="2063433" y="247755"/>
                  <a:pt x="2073137" y="247256"/>
                  <a:pt x="2081348" y="243151"/>
                </a:cubicBezTo>
                <a:cubicBezTo>
                  <a:pt x="2105598" y="231026"/>
                  <a:pt x="2114339" y="218869"/>
                  <a:pt x="2133600" y="199608"/>
                </a:cubicBezTo>
                <a:lnTo>
                  <a:pt x="2151017" y="18219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Espace réservé du pied de page 4"/>
          <p:cNvSpPr>
            <a:spLocks noGrp="1"/>
          </p:cNvSpPr>
          <p:nvPr>
            <p:ph type="ftr" sz="quarter" idx="11"/>
          </p:nvPr>
        </p:nvSpPr>
        <p:spPr/>
        <p:txBody>
          <a:bodyPr/>
          <a:lstStyle/>
          <a:p>
            <a:r>
              <a:rPr lang="fr-FR" smtClean="0"/>
              <a:t>Créé par Geneviève Brunet</a:t>
            </a:r>
            <a:endParaRPr lang="fr-FR"/>
          </a:p>
        </p:txBody>
      </p:sp>
    </p:spTree>
    <p:extLst>
      <p:ext uri="{BB962C8B-B14F-4D97-AF65-F5344CB8AC3E}">
        <p14:creationId xmlns:p14="http://schemas.microsoft.com/office/powerpoint/2010/main" val="2301768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1257</TotalTime>
  <Words>540</Words>
  <Application>Microsoft Office PowerPoint</Application>
  <PresentationFormat>Affichage à l'écran (4:3)</PresentationFormat>
  <Paragraphs>99</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Calibri</vt:lpstr>
      <vt:lpstr>Courier New</vt:lpstr>
      <vt:lpstr>Georgia</vt:lpstr>
      <vt:lpstr>Wingdings</vt:lpstr>
      <vt:lpstr>Wingdings 2</vt:lpstr>
      <vt:lpstr>Civil</vt:lpstr>
      <vt:lpstr>Survol du développement de l’enfant entre 0 et 2 ans</vt:lpstr>
      <vt:lpstr>Résumé des grandes acquisitions</vt:lpstr>
      <vt:lpstr>LA MARCHE</vt:lpstr>
      <vt:lpstr>LA PAROLE</vt:lpstr>
      <vt:lpstr>l’Expression des besoins</vt:lpstr>
      <vt:lpstr>CONSCIENCE DE SOI</vt:lpstr>
      <vt:lpstr>Période d’opposition</vt:lpstr>
      <vt:lpstr>4 raisons de la période d’opposition</vt:lpstr>
      <vt:lpstr>LIEN DE CAUSALITÉ</vt:lpstr>
      <vt:lpstr>L’intelligence des bébés</vt:lpstr>
      <vt:lpstr>Cours pratique 2: le langage du bébé</vt:lpstr>
    </vt:vector>
  </TitlesOfParts>
  <Company>Collèege Édouard-montpetit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Développement de l’enfant  de 12 à 24 mois</dc:title>
  <dc:creator>Louise Bourgon</dc:creator>
  <cp:lastModifiedBy>Brunet Geneviève</cp:lastModifiedBy>
  <cp:revision>93</cp:revision>
  <cp:lastPrinted>2016-08-22T16:21:57Z</cp:lastPrinted>
  <dcterms:created xsi:type="dcterms:W3CDTF">2011-09-07T14:53:00Z</dcterms:created>
  <dcterms:modified xsi:type="dcterms:W3CDTF">2016-08-22T17:22:23Z</dcterms:modified>
</cp:coreProperties>
</file>