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807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82" y="-126"/>
      </p:cViewPr>
      <p:guideLst>
        <p:guide orient="horz" pos="3364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6738" y="3317940"/>
            <a:ext cx="6423025" cy="228942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3475" y="6052397"/>
            <a:ext cx="5289550" cy="27295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78462" y="665074"/>
            <a:ext cx="1700213" cy="1419395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7825" y="665074"/>
            <a:ext cx="4974696" cy="1419395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6911" y="6863339"/>
            <a:ext cx="6423025" cy="21213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6911" y="4526937"/>
            <a:ext cx="6423025" cy="23364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7825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1221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825" y="427724"/>
            <a:ext cx="6800850" cy="178011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825" y="2390796"/>
            <a:ext cx="3338766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7825" y="3387168"/>
            <a:ext cx="3338766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38598" y="2390796"/>
            <a:ext cx="3340078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38598" y="3387168"/>
            <a:ext cx="3340078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826" y="425251"/>
            <a:ext cx="2486036" cy="18097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4382" y="425251"/>
            <a:ext cx="4224293" cy="9115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7826" y="2235036"/>
            <a:ext cx="2486036" cy="7305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127" y="7476490"/>
            <a:ext cx="4533900" cy="8826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1127" y="954340"/>
            <a:ext cx="4533900" cy="6408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1127" y="8359132"/>
            <a:ext cx="4533900" cy="125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7825" y="427724"/>
            <a:ext cx="6800850" cy="1780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825" y="2492164"/>
            <a:ext cx="6800850" cy="7048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7825" y="9899428"/>
            <a:ext cx="1763183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ABFF-F87A-4F77-AF6A-B124B08568C4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1804" y="9899428"/>
            <a:ext cx="2392892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5492" y="9899428"/>
            <a:ext cx="1763183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B40D-7DDC-411A-88A5-8299F14382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s_6B8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80700"/>
          </a:xfrm>
          <a:prstGeom prst="rect">
            <a:avLst/>
          </a:prstGeom>
        </p:spPr>
      </p:pic>
      <p:pic>
        <p:nvPicPr>
          <p:cNvPr id="3" name="Immagine 2" descr="ws_6CBE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pic>
        <p:nvPicPr>
          <p:cNvPr id="4" name="Immagine 3" descr="ws_6D7B.tmp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4026" y="2929382"/>
            <a:ext cx="4554473" cy="272211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25924" y="8544793"/>
            <a:ext cx="76944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75"/>
              </a:lnSpc>
            </a:pPr>
            <a:r>
              <a:rPr lang="it-IT" sz="1008" smtClean="0">
                <a:solidFill>
                  <a:srgbClr val="000000"/>
                </a:solidFill>
                <a:latin typeface="Symbol"/>
              </a:rPr>
              <a:t>•</a:t>
            </a:r>
            <a:endParaRPr lang="it-IT" sz="1008">
              <a:solidFill>
                <a:srgbClr val="000000"/>
              </a:solidFill>
              <a:latin typeface="Symbo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25919" y="8721576"/>
            <a:ext cx="76944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75"/>
              </a:lnSpc>
            </a:pPr>
            <a:r>
              <a:rPr lang="it-IT" sz="1008" smtClean="0">
                <a:solidFill>
                  <a:srgbClr val="000000"/>
                </a:solidFill>
                <a:latin typeface="Symbol"/>
              </a:rPr>
              <a:t>•</a:t>
            </a:r>
            <a:endParaRPr lang="it-IT" sz="1008">
              <a:solidFill>
                <a:srgbClr val="000000"/>
              </a:solidFill>
              <a:latin typeface="Symbo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25915" y="9075146"/>
            <a:ext cx="76944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75"/>
              </a:lnSpc>
            </a:pPr>
            <a:r>
              <a:rPr lang="it-IT" sz="1008" smtClean="0">
                <a:solidFill>
                  <a:srgbClr val="000000"/>
                </a:solidFill>
                <a:latin typeface="Symbol"/>
              </a:rPr>
              <a:t>•</a:t>
            </a:r>
            <a:endParaRPr lang="it-IT" sz="1008">
              <a:solidFill>
                <a:srgbClr val="000000"/>
              </a:solidFill>
              <a:latin typeface="Symbo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25911" y="9431763"/>
            <a:ext cx="76944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75"/>
              </a:lnSpc>
            </a:pPr>
            <a:r>
              <a:rPr lang="it-IT" sz="1008" smtClean="0">
                <a:solidFill>
                  <a:srgbClr val="000000"/>
                </a:solidFill>
                <a:latin typeface="Symbol"/>
              </a:rPr>
              <a:t>•</a:t>
            </a:r>
            <a:endParaRPr lang="it-IT" sz="1008">
              <a:solidFill>
                <a:srgbClr val="000000"/>
              </a:solidFill>
              <a:latin typeface="Symbo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73200" y="1515821"/>
            <a:ext cx="4836260" cy="65915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7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200" b="1" smtClean="0">
                <a:solidFill>
                  <a:srgbClr val="002060"/>
                </a:solidFill>
                <a:latin typeface="Times New Roman"/>
              </a:rPr>
              <a:t>Descrizione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200" b="1" smtClean="0">
                <a:solidFill>
                  <a:srgbClr val="002060"/>
                </a:solidFill>
                <a:latin typeface="Times New Roman"/>
              </a:rPr>
              <a:t>	dell’unità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384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200" b="1" smtClean="0">
                <a:solidFill>
                  <a:srgbClr val="002060"/>
                </a:solidFill>
                <a:latin typeface="Times New Roman"/>
              </a:rPr>
              <a:t>			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Titolo   </a:t>
            </a:r>
            <a:r>
              <a:rPr lang="it-IT" sz="1200" b="1" smtClean="0">
                <a:solidFill>
                  <a:srgbClr val="002060"/>
                </a:solidFill>
                <a:latin typeface="Times New Roman"/>
              </a:rPr>
              <a:t>Frazioni con la LIM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200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594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200" b="1" smtClean="0">
                <a:solidFill>
                  <a:srgbClr val="002060"/>
                </a:solidFill>
                <a:latin typeface="Times New Roman"/>
              </a:rPr>
              <a:t>		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Autore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Barbara Bianconi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14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Tematica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Come si traducono nel linguaggio della matematica un quarto in</a:t>
            </a:r>
          </a:p>
          <a:p>
            <a:pPr marL="0" marR="0" lvl="0" indent="0" defTabSz="914400" eaLnBrk="1" fontAlgn="auto" latinLnBrk="0" hangingPunct="1">
              <a:lnSpc>
                <a:spcPts val="1290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musica, una fetta di pizza, un terzo di un percorso prestabilito?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Nella    lezione    proposta,    partendo    dall’unità    frazionaria    si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introducono le frazioni attraverso esempi reali e si distinguono,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successivamente,   i    diversi    tipi    di   frazioni.   Utilizzando   la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visualizzazione e l’interazione sulla LIM si mostra la relazione fra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frazioni  e  numeri  razionali  e  tra  segno  di  frazione  e  segno  di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177800" algn="l"/>
                <a:tab pos="228600" algn="l"/>
                <a:tab pos="393700" algn="l"/>
                <a:tab pos="469900" algn="l"/>
                <a:tab pos="10160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			divisione.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3982" y="8514029"/>
            <a:ext cx="1415900" cy="3438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70"/>
              </a:lnSpc>
              <a:buClrTx/>
              <a:buSzTx/>
              <a:buNone/>
              <a:tabLst>
                <a:tab pos="4064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Finalità e obiettivi di</a:t>
            </a:r>
          </a:p>
          <a:p>
            <a:pPr marL="0" marR="0" lvl="0" indent="0" defTabSz="914400" eaLnBrk="1" fontAlgn="auto" latinLnBrk="0" hangingPunct="1">
              <a:lnSpc>
                <a:spcPts val="1584"/>
              </a:lnSpc>
              <a:buClrTx/>
              <a:buSzTx/>
              <a:buNone/>
              <a:tabLst>
                <a:tab pos="4064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	apprendimento</a:t>
            </a:r>
            <a:endParaRPr lang="it-IT" sz="1200" b="1">
              <a:solidFill>
                <a:srgbClr val="E36C0A"/>
              </a:solidFill>
              <a:latin typeface="Times New Roman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948414" y="8513301"/>
            <a:ext cx="3414396" cy="15457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978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Introdurre intuitivamente il concetto di frazione.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Far riflettere i ragazzi sulla relazione fra frazioni e numeri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razionali.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Imparare  a  distinguere  i  vari  tipi  di  frazioni  e  le  loro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proprietà.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Imparare   ad   applicare   le   proprietà   delle   frazioni   per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risolvere problemi.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87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904"/>
              </a:lnSpc>
              <a:buClrTx/>
              <a:buSzTx/>
              <a:buNone/>
              <a:tabLst>
                <a:tab pos="787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1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2482088" y="1494026"/>
            <a:ext cx="4309872" cy="188979"/>
          </a:xfrm>
          <a:custGeom>
            <a:avLst/>
            <a:gdLst/>
            <a:ahLst/>
            <a:cxnLst/>
            <a:rect l="0" t="0" r="0" b="0"/>
            <a:pathLst>
              <a:path w="4309872" h="188979">
                <a:moveTo>
                  <a:pt x="0" y="188978"/>
                </a:moveTo>
                <a:lnTo>
                  <a:pt x="4309871" y="188978"/>
                </a:lnTo>
                <a:lnTo>
                  <a:pt x="4309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2482088" y="2548638"/>
            <a:ext cx="4309872" cy="201167"/>
          </a:xfrm>
          <a:custGeom>
            <a:avLst/>
            <a:gdLst/>
            <a:ahLst/>
            <a:cxnLst/>
            <a:rect l="0" t="0" r="0" b="0"/>
            <a:pathLst>
              <a:path w="4309872" h="201167">
                <a:moveTo>
                  <a:pt x="0" y="201166"/>
                </a:moveTo>
                <a:lnTo>
                  <a:pt x="4309871" y="201166"/>
                </a:lnTo>
                <a:lnTo>
                  <a:pt x="4309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2482088" y="3207001"/>
            <a:ext cx="4309872" cy="201172"/>
          </a:xfrm>
          <a:custGeom>
            <a:avLst/>
            <a:gdLst/>
            <a:ahLst/>
            <a:cxnLst/>
            <a:rect l="0" t="0" r="0" b="0"/>
            <a:pathLst>
              <a:path w="4309872" h="201172">
                <a:moveTo>
                  <a:pt x="0" y="201171"/>
                </a:moveTo>
                <a:lnTo>
                  <a:pt x="4309871" y="201171"/>
                </a:lnTo>
                <a:lnTo>
                  <a:pt x="4309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2436622" y="1494025"/>
            <a:ext cx="1" cy="634496"/>
          </a:xfrm>
          <a:custGeom>
            <a:avLst/>
            <a:gdLst/>
            <a:ahLst/>
            <a:cxnLst/>
            <a:rect l="0" t="0" r="0" b="0"/>
            <a:pathLst>
              <a:path w="1" h="634496">
                <a:moveTo>
                  <a:pt x="0" y="0"/>
                </a:moveTo>
                <a:lnTo>
                  <a:pt x="0" y="634495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772165" y="2676905"/>
            <a:ext cx="1622045" cy="1"/>
          </a:xfrm>
          <a:custGeom>
            <a:avLst/>
            <a:gdLst/>
            <a:ahLst/>
            <a:cxnLst/>
            <a:rect l="0" t="0" r="0" b="0"/>
            <a:pathLst>
              <a:path w="1622045" h="1">
                <a:moveTo>
                  <a:pt x="0" y="0"/>
                </a:moveTo>
                <a:lnTo>
                  <a:pt x="1622044" y="0"/>
                </a:lnTo>
              </a:path>
            </a:pathLst>
          </a:custGeom>
          <a:ln w="12700" cap="flat" cmpd="sng" algn="ctr">
            <a:solidFill>
              <a:srgbClr val="E46C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2436622" y="2420622"/>
            <a:ext cx="1" cy="1835403"/>
          </a:xfrm>
          <a:custGeom>
            <a:avLst/>
            <a:gdLst/>
            <a:ahLst/>
            <a:cxnLst/>
            <a:rect l="0" t="0" r="0" b="0"/>
            <a:pathLst>
              <a:path w="1" h="1835403">
                <a:moveTo>
                  <a:pt x="0" y="0"/>
                </a:moveTo>
                <a:lnTo>
                  <a:pt x="0" y="1835402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2436622" y="4243324"/>
            <a:ext cx="1" cy="5416802"/>
          </a:xfrm>
          <a:custGeom>
            <a:avLst/>
            <a:gdLst/>
            <a:ahLst/>
            <a:cxnLst/>
            <a:rect l="0" t="0" r="0" b="0"/>
            <a:pathLst>
              <a:path w="1" h="5416802">
                <a:moveTo>
                  <a:pt x="0" y="0"/>
                </a:moveTo>
                <a:lnTo>
                  <a:pt x="0" y="5416801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ws_78D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pic>
        <p:nvPicPr>
          <p:cNvPr id="10" name="Immagine 9" descr="ws_797E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738" y="6702806"/>
            <a:ext cx="1562861" cy="105689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430527" y="1820621"/>
            <a:ext cx="4435510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Metodologia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Brainstorming, problem solving, apprendimento per scoperta.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09191" y="2448908"/>
            <a:ext cx="847989" cy="2051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68"/>
              </a:lnSpc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Ideazione</a:t>
            </a:r>
            <a:endParaRPr lang="it-IT" sz="1608" b="1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369567" y="3405581"/>
            <a:ext cx="4806252" cy="3462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236"/>
              </a:lnSpc>
              <a:buClrTx/>
              <a:buSzTx/>
              <a:buNone/>
              <a:tabLst>
                <a:tab pos="3683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Il problema di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Lo studio delle frazioni avviene prevalentemente attraverso il libro</a:t>
            </a:r>
          </a:p>
          <a:p>
            <a:pPr marL="0" marR="0" lvl="0" indent="0" defTabSz="914400" eaLnBrk="1" fontAlgn="auto" latinLnBrk="0" hangingPunct="1">
              <a:lnSpc>
                <a:spcPts val="1518"/>
              </a:lnSpc>
              <a:buClrTx/>
              <a:buSzTx/>
              <a:buNone/>
              <a:tabLst>
                <a:tab pos="3683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partenza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di  testo  ed  alcuni  esempi  ed  immagini  “tradizionali”.  Con  tale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00376" y="3791954"/>
            <a:ext cx="3778278" cy="29219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metodologia, il collegamento tra pensiero astratto ed applicazione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al reale non è di facile comprensione per tutti i ragazzi.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924304" y="4569917"/>
            <a:ext cx="4211409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L’idea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Ho pensato di ricorrere ad una lezione basata sul brainstorming 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500386" y="4758170"/>
            <a:ext cx="3816750" cy="471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il  problem  solving:  partendo  da situazioni  reali  ho  introdotto  il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concetto di frazione e ho proposto ai ragazzi alcuni esempi per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analizzarli insieme ed estrapolare da essi le varie differenze.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70867" y="6017717"/>
            <a:ext cx="4934492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70"/>
              </a:lnSpc>
              <a:buClrTx/>
              <a:buSzTx/>
              <a:buNone/>
              <a:tabLst>
                <a:tab pos="1778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La funzione della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La presenza della LIM in classe ha facilitato l’integrazione delle</a:t>
            </a:r>
          </a:p>
          <a:p>
            <a:pPr marL="0" marR="0" lvl="0" indent="0" defTabSz="914400" eaLnBrk="1" fontAlgn="auto" latinLnBrk="0" hangingPunct="1">
              <a:lnSpc>
                <a:spcPts val="1584"/>
              </a:lnSpc>
              <a:buClrTx/>
              <a:buSzTx/>
              <a:buNone/>
              <a:tabLst>
                <a:tab pos="177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LIM e delle ICT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risorse da utilizzare durante la lezione, in particolar modo delle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500376" y="6376655"/>
            <a:ext cx="559449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immagini.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500376" y="6684501"/>
            <a:ext cx="4031553" cy="190802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978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mtClean="0"/>
              <a:t>	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Ne ho utilizzate alcune, reperite in rete,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per  trattare  le  figure  non  standard  ed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evitare    il    rischio    di    generare    la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convinzione che non si possano trovare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frazioni di tutte le figure piane e solide.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Sulla   LIM   ho    utilizzato    anche    dei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contenuti    interattivi    che    mi    hanno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aiutato ad evidenziare questo aspetto. La LIM e le risorse digitali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sono strumenti di facile uso per ridurre la differenza tra concetti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astratti e problematiche reali e la lezione diventa un laboratorio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1663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per la co-costruzione di conoscenze.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740911" y="9945863"/>
            <a:ext cx="68930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2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2482088" y="2231641"/>
            <a:ext cx="4309872" cy="201172"/>
          </a:xfrm>
          <a:custGeom>
            <a:avLst/>
            <a:gdLst/>
            <a:ahLst/>
            <a:cxnLst/>
            <a:rect l="0" t="0" r="0" b="0"/>
            <a:pathLst>
              <a:path w="4309872" h="201172">
                <a:moveTo>
                  <a:pt x="0" y="201171"/>
                </a:moveTo>
                <a:lnTo>
                  <a:pt x="4309871" y="201171"/>
                </a:lnTo>
                <a:lnTo>
                  <a:pt x="4309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2482088" y="2890014"/>
            <a:ext cx="4309872" cy="201166"/>
          </a:xfrm>
          <a:custGeom>
            <a:avLst/>
            <a:gdLst/>
            <a:ahLst/>
            <a:cxnLst/>
            <a:rect l="0" t="0" r="0" b="0"/>
            <a:pathLst>
              <a:path w="4309872" h="201166">
                <a:moveTo>
                  <a:pt x="0" y="201165"/>
                </a:moveTo>
                <a:lnTo>
                  <a:pt x="4309871" y="201165"/>
                </a:lnTo>
                <a:lnTo>
                  <a:pt x="4309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772165" y="2359913"/>
            <a:ext cx="1622045" cy="1"/>
          </a:xfrm>
          <a:custGeom>
            <a:avLst/>
            <a:gdLst/>
            <a:ahLst/>
            <a:cxnLst/>
            <a:rect l="0" t="0" r="0" b="0"/>
            <a:pathLst>
              <a:path w="1622045" h="1">
                <a:moveTo>
                  <a:pt x="0" y="0"/>
                </a:moveTo>
                <a:lnTo>
                  <a:pt x="1622044" y="0"/>
                </a:lnTo>
              </a:path>
            </a:pathLst>
          </a:custGeom>
          <a:ln w="12700" cap="flat" cmpd="sng" algn="ctr">
            <a:solidFill>
              <a:srgbClr val="E46C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2436622" y="2103625"/>
            <a:ext cx="1" cy="3761743"/>
          </a:xfrm>
          <a:custGeom>
            <a:avLst/>
            <a:gdLst/>
            <a:ahLst/>
            <a:cxnLst/>
            <a:rect l="0" t="0" r="0" b="0"/>
            <a:pathLst>
              <a:path w="1" h="3761743">
                <a:moveTo>
                  <a:pt x="0" y="0"/>
                </a:moveTo>
                <a:lnTo>
                  <a:pt x="0" y="3761742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2436622" y="5852667"/>
            <a:ext cx="1" cy="2752853"/>
          </a:xfrm>
          <a:custGeom>
            <a:avLst/>
            <a:gdLst/>
            <a:ahLst/>
            <a:cxnLst/>
            <a:rect l="0" t="0" r="0" b="0"/>
            <a:pathLst>
              <a:path w="1" h="2752853">
                <a:moveTo>
                  <a:pt x="0" y="0"/>
                </a:moveTo>
                <a:lnTo>
                  <a:pt x="0" y="2752852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5048503" y="3594353"/>
            <a:ext cx="1518413" cy="1"/>
          </a:xfrm>
          <a:custGeom>
            <a:avLst/>
            <a:gdLst/>
            <a:ahLst/>
            <a:cxnLst/>
            <a:rect l="0" t="0" r="0" b="0"/>
            <a:pathLst>
              <a:path w="1518413" h="1">
                <a:moveTo>
                  <a:pt x="0" y="0"/>
                </a:moveTo>
                <a:lnTo>
                  <a:pt x="1518412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5405120" y="3950972"/>
            <a:ext cx="421130" cy="1"/>
          </a:xfrm>
          <a:custGeom>
            <a:avLst/>
            <a:gdLst/>
            <a:ahLst/>
            <a:cxnLst/>
            <a:rect l="0" t="0" r="0" b="0"/>
            <a:pathLst>
              <a:path w="421130" h="1">
                <a:moveTo>
                  <a:pt x="0" y="0"/>
                </a:moveTo>
                <a:lnTo>
                  <a:pt x="421129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2500376" y="4661153"/>
            <a:ext cx="3624580" cy="1"/>
          </a:xfrm>
          <a:custGeom>
            <a:avLst/>
            <a:gdLst/>
            <a:ahLst/>
            <a:cxnLst/>
            <a:rect l="0" t="0" r="0" b="0"/>
            <a:pathLst>
              <a:path w="3624580" h="1">
                <a:moveTo>
                  <a:pt x="0" y="0"/>
                </a:moveTo>
                <a:lnTo>
                  <a:pt x="3624579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ws_82C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049530" y="2131916"/>
            <a:ext cx="1176091" cy="20518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68"/>
              </a:lnSpc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Preparazione</a:t>
            </a:r>
            <a:endParaRPr lang="it-IT" sz="1608" b="1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634744" y="3088589"/>
            <a:ext cx="4358565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36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Le risorse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Per realizzare l’attività, ho ricercato in rete alcune immagini che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00371" y="3298174"/>
            <a:ext cx="3847207" cy="192360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illustrassero i problemi da affrontare. Dal repository dell’ ANSAS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 selezionato  l’attività  di  Mat@bel  “Frazioni  </a:t>
            </a:r>
            <a:r>
              <a:rPr lang="it-IT" sz="1008" smtClean="0">
                <a:solidFill>
                  <a:srgbClr val="0000FF"/>
                </a:solidFill>
                <a:latin typeface="Segoe UI"/>
              </a:rPr>
              <a:t>in  movimento”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sempre tra le risorse digitali messe a disposizione dell’AGENZIA</a:t>
            </a:r>
          </a:p>
          <a:p>
            <a:pPr>
              <a:lnSpc>
                <a:spcPts val="1416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SCUOLA ho selezionato le attività online di </a:t>
            </a:r>
            <a:r>
              <a:rPr lang="it-IT" sz="1008" smtClean="0">
                <a:solidFill>
                  <a:srgbClr val="0000FF"/>
                </a:solidFill>
                <a:latin typeface="Segoe UI"/>
              </a:rPr>
              <a:t>WIRIS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per preparare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alcuni   esercizi.   Ho   fatto   anche   una   ricerca   in   rete   sulle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problematiche  didattiche  nell’insegnamento  delle  frazioni  ed  ho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trovato  un  interessante  documento  in  cui  vengono  confrontati</a:t>
            </a:r>
          </a:p>
          <a:p>
            <a:pPr>
              <a:lnSpc>
                <a:spcPts val="1416"/>
              </a:lnSpc>
            </a:pPr>
            <a:r>
              <a:rPr lang="it-IT" sz="1008" smtClean="0">
                <a:solidFill>
                  <a:srgbClr val="0000FF"/>
                </a:solidFill>
                <a:latin typeface="Segoe UI"/>
              </a:rPr>
              <a:t>testi italiani e finlandesi per la scuola media inferiore.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Ho fatto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inoltre  una  ricerca  per  trovare  giochi  didattici  da  proporre  ai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ragazzi ed ho utilizzato il software GEOGEBRA per creare alcuni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esercizi sulla suddivisione di figure geometriche.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00376" y="6062711"/>
            <a:ext cx="3667671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Per evitare di utilizzare le risorse in chiave espositiva, ho pensato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924565" y="6179261"/>
            <a:ext cx="4993355" cy="1803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2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Organizzazione del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di organizzare il materiale in una presentazione semistrutturata,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955045" y="6380431"/>
            <a:ext cx="5195333" cy="1667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materiale didattico 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costruita   su   una   successione   di   schermate   che   contengono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500376" y="6593059"/>
            <a:ext cx="3792705" cy="471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selezioni   di   immagini,   problemi,   definizioni   e   “pagine”   con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proposte di lavoro, frasi stimolo, link a materiali e giochi didattici</a:t>
            </a:r>
          </a:p>
          <a:p>
            <a:pPr>
              <a:lnSpc>
                <a:spcPts val="1416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digitali.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500372" y="7126459"/>
            <a:ext cx="3773469" cy="10259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L’attività  si  articola  in  una  lettura  cooperativa  e  guidata  delle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problematiche,   organizzata   per   definizioni,   domande   chiave,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proposte di esercizio/gioco. I concetti chiave che emergono dal</a:t>
            </a:r>
          </a:p>
          <a:p>
            <a:pPr>
              <a:lnSpc>
                <a:spcPts val="1416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brainstorming sono annotati in un file a parte, in modo da creare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in   modo   collaborativo   un   diario   di   bordo   e   delle   mappe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concettuali.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740911" y="9945863"/>
            <a:ext cx="68930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3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702062" y="1798824"/>
            <a:ext cx="6156961" cy="268229"/>
          </a:xfrm>
          <a:custGeom>
            <a:avLst/>
            <a:gdLst/>
            <a:ahLst/>
            <a:cxnLst/>
            <a:rect l="0" t="0" r="0" b="0"/>
            <a:pathLst>
              <a:path w="6156961" h="268229">
                <a:moveTo>
                  <a:pt x="0" y="268228"/>
                </a:moveTo>
                <a:lnTo>
                  <a:pt x="6156960" y="268228"/>
                </a:lnTo>
                <a:lnTo>
                  <a:pt x="61569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5182616" y="2195065"/>
            <a:ext cx="1609344" cy="201171"/>
          </a:xfrm>
          <a:custGeom>
            <a:avLst/>
            <a:gdLst/>
            <a:ahLst/>
            <a:cxnLst/>
            <a:rect l="0" t="0" r="0" b="0"/>
            <a:pathLst>
              <a:path w="1609344" h="201171">
                <a:moveTo>
                  <a:pt x="0" y="201170"/>
                </a:moveTo>
                <a:lnTo>
                  <a:pt x="1609343" y="201170"/>
                </a:lnTo>
                <a:lnTo>
                  <a:pt x="16093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5137150" y="2067054"/>
            <a:ext cx="1" cy="7355330"/>
          </a:xfrm>
          <a:custGeom>
            <a:avLst/>
            <a:gdLst/>
            <a:ahLst/>
            <a:cxnLst/>
            <a:rect l="0" t="0" r="0" b="0"/>
            <a:pathLst>
              <a:path w="1" h="7355330">
                <a:moveTo>
                  <a:pt x="0" y="0"/>
                </a:moveTo>
                <a:lnTo>
                  <a:pt x="0" y="7355329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772165" y="2323337"/>
            <a:ext cx="4322573" cy="1"/>
          </a:xfrm>
          <a:custGeom>
            <a:avLst/>
            <a:gdLst/>
            <a:ahLst/>
            <a:cxnLst/>
            <a:rect l="0" t="0" r="0" b="0"/>
            <a:pathLst>
              <a:path w="4322573" h="1">
                <a:moveTo>
                  <a:pt x="0" y="0"/>
                </a:moveTo>
                <a:lnTo>
                  <a:pt x="4322572" y="0"/>
                </a:lnTo>
              </a:path>
            </a:pathLst>
          </a:custGeom>
          <a:ln w="12700" cap="flat" cmpd="sng" algn="ctr">
            <a:solidFill>
              <a:srgbClr val="E46C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5648959" y="5337811"/>
            <a:ext cx="1122171" cy="1"/>
          </a:xfrm>
          <a:custGeom>
            <a:avLst/>
            <a:gdLst/>
            <a:ahLst/>
            <a:cxnLst/>
            <a:rect l="0" t="0" r="0" b="0"/>
            <a:pathLst>
              <a:path w="1122171" h="1">
                <a:moveTo>
                  <a:pt x="0" y="0"/>
                </a:moveTo>
                <a:lnTo>
                  <a:pt x="112217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5658104" y="5478017"/>
            <a:ext cx="384558" cy="1"/>
          </a:xfrm>
          <a:custGeom>
            <a:avLst/>
            <a:gdLst/>
            <a:ahLst/>
            <a:cxnLst/>
            <a:rect l="0" t="0" r="0" b="0"/>
            <a:pathLst>
              <a:path w="384558" h="1">
                <a:moveTo>
                  <a:pt x="0" y="0"/>
                </a:moveTo>
                <a:lnTo>
                  <a:pt x="384557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ws_8B9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pic>
        <p:nvPicPr>
          <p:cNvPr id="9" name="Immagine 8" descr="ws_8C07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100" y="3020822"/>
            <a:ext cx="3381499" cy="2033777"/>
          </a:xfrm>
          <a:prstGeom prst="rect">
            <a:avLst/>
          </a:prstGeom>
        </p:spPr>
      </p:pic>
      <p:pic>
        <p:nvPicPr>
          <p:cNvPr id="10" name="Immagine 9" descr="ws_8C75.tmp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100" y="5075173"/>
            <a:ext cx="3419599" cy="2036826"/>
          </a:xfrm>
          <a:prstGeom prst="rect">
            <a:avLst/>
          </a:prstGeom>
        </p:spPr>
      </p:pic>
      <p:pic>
        <p:nvPicPr>
          <p:cNvPr id="11" name="Immagine 10" descr="ws_8CE4.tmp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100" y="7251445"/>
            <a:ext cx="3419599" cy="200685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5429503" y="4981903"/>
            <a:ext cx="70532" cy="1025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92"/>
              </a:lnSpc>
            </a:pPr>
            <a:r>
              <a:rPr lang="it-IT" sz="912" smtClean="0">
                <a:solidFill>
                  <a:srgbClr val="0000FF"/>
                </a:solidFill>
                <a:latin typeface="Symbol"/>
              </a:rPr>
              <a:t>•</a:t>
            </a:r>
            <a:endParaRPr lang="it-IT" sz="912">
              <a:solidFill>
                <a:srgbClr val="0000FF"/>
              </a:solidFill>
              <a:latin typeface="Symbo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429503" y="5259271"/>
            <a:ext cx="70532" cy="1025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92"/>
              </a:lnSpc>
            </a:pPr>
            <a:r>
              <a:rPr lang="it-IT" sz="912" smtClean="0">
                <a:solidFill>
                  <a:srgbClr val="365F91"/>
                </a:solidFill>
                <a:latin typeface="Symbol"/>
              </a:rPr>
              <a:t>•</a:t>
            </a:r>
            <a:endParaRPr lang="it-IT" sz="912">
              <a:solidFill>
                <a:srgbClr val="365F91"/>
              </a:solidFill>
              <a:latin typeface="Symbol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429503" y="6371786"/>
            <a:ext cx="70532" cy="1025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92"/>
              </a:lnSpc>
            </a:pPr>
            <a:r>
              <a:rPr lang="it-IT" sz="912" smtClean="0">
                <a:solidFill>
                  <a:srgbClr val="365F91"/>
                </a:solidFill>
                <a:latin typeface="Symbol"/>
              </a:rPr>
              <a:t>•</a:t>
            </a:r>
            <a:endParaRPr lang="it-IT" sz="912">
              <a:solidFill>
                <a:srgbClr val="365F91"/>
              </a:solidFill>
              <a:latin typeface="Symbol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20347" y="1830164"/>
            <a:ext cx="5961568" cy="369331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68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Le fasi dell’attività</a:t>
            </a:r>
          </a:p>
          <a:p>
            <a:pPr marL="0" marR="0" lvl="0" indent="0" defTabSz="914400" eaLnBrk="1" fontAlgn="auto" latinLnBrk="0" hangingPunct="1">
              <a:lnSpc>
                <a:spcPts val="2088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	1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479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	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Le risorse</a:t>
            </a:r>
          </a:p>
          <a:p>
            <a:pPr marL="0" marR="0" lvl="0" indent="0" defTabSz="914400" eaLnBrk="1" fontAlgn="auto" latinLnBrk="0" hangingPunct="1">
              <a:lnSpc>
                <a:spcPts val="1342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			</a:t>
            </a:r>
            <a:r>
              <a:rPr lang="it-IT" sz="912" smtClean="0">
                <a:solidFill>
                  <a:srgbClr val="365F91"/>
                </a:solidFill>
                <a:latin typeface="Segoe UI"/>
              </a:rPr>
              <a:t>Immagini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184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			</a:t>
            </a:r>
            <a:r>
              <a:rPr lang="it-IT" sz="912" smtClean="0">
                <a:solidFill>
                  <a:srgbClr val="0000FF"/>
                </a:solidFill>
                <a:latin typeface="Segoe UI"/>
              </a:rPr>
              <a:t>www.matematicam</a:t>
            </a:r>
          </a:p>
          <a:p>
            <a:pPr marL="0" marR="0" lvl="0" indent="0" defTabSz="914400" eaLnBrk="1" fontAlgn="auto" latinLnBrk="0" hangingPunct="1">
              <a:lnSpc>
                <a:spcPts val="1104"/>
              </a:lnSpc>
              <a:buClrTx/>
              <a:buSzTx/>
              <a:buNone/>
              <a:tabLst>
                <a:tab pos="4229100" algn="l"/>
                <a:tab pos="4483100" algn="l"/>
                <a:tab pos="4927600" algn="l"/>
                <a:tab pos="4940300" algn="l"/>
              </a:tabLst>
              <a:defRPr/>
            </a:pPr>
            <a:r>
              <a:rPr lang="it-IT" sz="912" smtClean="0">
                <a:solidFill>
                  <a:srgbClr val="0000FF"/>
                </a:solidFill>
                <a:latin typeface="Segoe UI"/>
              </a:rPr>
              <a:t>				ente.it</a:t>
            </a:r>
            <a:endParaRPr lang="it-IT" sz="912">
              <a:solidFill>
                <a:srgbClr val="0000FF"/>
              </a:solidFill>
              <a:latin typeface="Segoe UI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429503" y="5676844"/>
            <a:ext cx="70532" cy="1025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92"/>
              </a:lnSpc>
            </a:pPr>
            <a:r>
              <a:rPr lang="it-IT" sz="912" smtClean="0">
                <a:solidFill>
                  <a:srgbClr val="365F91"/>
                </a:solidFill>
                <a:latin typeface="Symbol"/>
              </a:rPr>
              <a:t>•</a:t>
            </a:r>
            <a:endParaRPr lang="it-IT" sz="912">
              <a:solidFill>
                <a:srgbClr val="365F91"/>
              </a:solidFill>
              <a:latin typeface="Symbol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648960" y="5648351"/>
            <a:ext cx="453650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Software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584917" y="5648351"/>
            <a:ext cx="169918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per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658103" y="5785511"/>
            <a:ext cx="1122102" cy="38876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elaborazione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d’immagini      e      di</a:t>
            </a:r>
          </a:p>
          <a:p>
            <a:pPr>
              <a:lnSpc>
                <a:spcPts val="1080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disegno (Gimp)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648960" y="6343293"/>
            <a:ext cx="453650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Software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402038" y="6343293"/>
            <a:ext cx="335028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autore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740911" y="6480453"/>
            <a:ext cx="2925481" cy="36291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885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mtClean="0"/>
              <a:t>		</a:t>
            </a:r>
            <a:r>
              <a:rPr lang="it-IT" sz="912" smtClean="0">
                <a:solidFill>
                  <a:srgbClr val="365F91"/>
                </a:solidFill>
                <a:latin typeface="Segoe UI"/>
              </a:rPr>
              <a:t>della LIM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77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	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Le funzioni della LIM</a:t>
            </a:r>
          </a:p>
          <a:p>
            <a:pPr marL="0" marR="0" lvl="0" indent="0" defTabSz="914400" eaLnBrk="1" fontAlgn="auto" latinLnBrk="0" hangingPunct="1">
              <a:lnSpc>
                <a:spcPts val="1318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	</a:t>
            </a:r>
            <a:r>
              <a:rPr lang="it-IT" sz="912" smtClean="0">
                <a:solidFill>
                  <a:srgbClr val="365F91"/>
                </a:solidFill>
                <a:latin typeface="Segoe UI"/>
              </a:rPr>
              <a:t>Cattura immagine, penna,</a:t>
            </a:r>
          </a:p>
          <a:p>
            <a:pPr marL="0" marR="0" lvl="0" indent="0" defTabSz="914400" eaLnBrk="1" fontAlgn="auto" latinLnBrk="0" hangingPunct="1">
              <a:lnSpc>
                <a:spcPts val="108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	spostamento e modifica</a:t>
            </a:r>
          </a:p>
          <a:p>
            <a:pPr marL="0" marR="0" lvl="0" indent="0" defTabSz="914400" eaLnBrk="1" fontAlgn="auto" latinLnBrk="0" hangingPunct="1">
              <a:lnSpc>
                <a:spcPts val="1104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	oggetto, testo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endParaRPr lang="it-IT" sz="912" smtClean="0">
              <a:solidFill>
                <a:srgbClr val="365F91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108"/>
              </a:lnSpc>
              <a:buClrTx/>
              <a:buSzTx/>
              <a:buNone/>
              <a:tabLst>
                <a:tab pos="1460500" algn="l"/>
                <a:tab pos="1917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4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5137150" y="1494029"/>
            <a:ext cx="1" cy="8077709"/>
          </a:xfrm>
          <a:custGeom>
            <a:avLst/>
            <a:gdLst/>
            <a:ahLst/>
            <a:cxnLst/>
            <a:rect l="0" t="0" r="0" b="0"/>
            <a:pathLst>
              <a:path w="1" h="8077709">
                <a:moveTo>
                  <a:pt x="0" y="0"/>
                </a:moveTo>
                <a:lnTo>
                  <a:pt x="0" y="8077708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 descr="ws_938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90450" y="1692605"/>
            <a:ext cx="4042773" cy="27571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70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mtClean="0"/>
              <a:t>	</a:t>
            </a:r>
            <a:r>
              <a:rPr lang="it-IT" sz="1200" b="1" smtClean="0">
                <a:solidFill>
                  <a:srgbClr val="1F497C"/>
                </a:solidFill>
                <a:latin typeface="Times New Roman"/>
              </a:rPr>
              <a:t>Descrizione della fase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</a:tabLst>
              <a:defRPr/>
            </a:pPr>
            <a:endParaRPr lang="it-IT" sz="1200" b="1" smtClean="0">
              <a:solidFill>
                <a:srgbClr val="1F497C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74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presentato agli studenti una prima immagine con i musicisti ed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il   pentagramma   ed   ho   cerchiato   con   la   penna   le   frazioni,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chiedendo loro di riflettere su quale relazione ci sia tra la musica e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le frazioni. Ho invitato alcuni ragazzi a scrivere sulla LIM le proprie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osservazioni.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Successivamente  ho  inserito  l’immagine  di  una  pizza  che  ho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suddiviso in 6 parti uguali, annotando il numero 1 su ogni parte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per evidenziare l’unità frazionaria. In una sola fetta ho scritto la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frazione 1/6, spiegando che rappresenta l’unità frazionaria. Infine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scritto sulla LIM l’identità 1+1+1+1+1+1=6.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proposto un problema ai ragazzi ed ho ripetuto il processo di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6035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“divisione  della  pizza”  copiando  l’immagine  e  dividendola  in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90450" y="4465558"/>
            <a:ext cx="1777731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3,4,5,7,8,9  etc…  parti  uguali  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56416" y="4465558"/>
            <a:ext cx="1707199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modificando  di  conseguenza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90450" y="4642341"/>
            <a:ext cx="3768660" cy="54731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97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l’identità  ed  il  problema.    Ogni  volta  ho  chiesto  ai  ragazzi  di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risolvere il  problema ciascuno sul  proprio quaderno, mentre un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loro compagno eseguiva il compito alla lavagna.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Terminato   il   lavoro   sulla   “pizza”   ho   presentato   ai   ragazzi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l’immagine  di  un  circuito,  dividendolo  in  4  tratti  di  uguale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lunghezza e numerando ciascun tratto. Ho utilizzato l’immagine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per illustrare che ogni tratto rappresenta l’unità frazionaria ¼ ed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scritto l’identità 1+1+1+1=4.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Alla  fine  ho  proposto  il  seguente  problema:  supponendo  che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Valentino  Rossi  vada  sempre  alla  stessa  velocità  e  impieghi  8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minuti per fare un giro completo, in quanto tempo percorre un’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unità frazionaria?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0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5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5182616" y="1622041"/>
            <a:ext cx="1609344" cy="201172"/>
          </a:xfrm>
          <a:custGeom>
            <a:avLst/>
            <a:gdLst/>
            <a:ahLst/>
            <a:cxnLst/>
            <a:rect l="0" t="0" r="0" b="0"/>
            <a:pathLst>
              <a:path w="1609344" h="201172">
                <a:moveTo>
                  <a:pt x="0" y="201171"/>
                </a:moveTo>
                <a:lnTo>
                  <a:pt x="1609343" y="201171"/>
                </a:lnTo>
                <a:lnTo>
                  <a:pt x="16093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72165" y="1750313"/>
            <a:ext cx="4322573" cy="1"/>
          </a:xfrm>
          <a:custGeom>
            <a:avLst/>
            <a:gdLst/>
            <a:ahLst/>
            <a:cxnLst/>
            <a:rect l="0" t="0" r="0" b="0"/>
            <a:pathLst>
              <a:path w="4322573" h="1">
                <a:moveTo>
                  <a:pt x="0" y="0"/>
                </a:moveTo>
                <a:lnTo>
                  <a:pt x="4322572" y="0"/>
                </a:lnTo>
              </a:path>
            </a:pathLst>
          </a:custGeom>
          <a:ln w="12700" cap="flat" cmpd="sng" algn="ctr">
            <a:solidFill>
              <a:srgbClr val="E46C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3253232" y="7675625"/>
            <a:ext cx="1524509" cy="1"/>
          </a:xfrm>
          <a:custGeom>
            <a:avLst/>
            <a:gdLst/>
            <a:ahLst/>
            <a:cxnLst/>
            <a:rect l="0" t="0" r="0" b="0"/>
            <a:pathLst>
              <a:path w="1524509" h="1">
                <a:moveTo>
                  <a:pt x="0" y="0"/>
                </a:moveTo>
                <a:lnTo>
                  <a:pt x="1524508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5137150" y="1494024"/>
            <a:ext cx="1" cy="8074662"/>
          </a:xfrm>
          <a:custGeom>
            <a:avLst/>
            <a:gdLst/>
            <a:ahLst/>
            <a:cxnLst/>
            <a:rect l="0" t="0" r="0" b="0"/>
            <a:pathLst>
              <a:path w="1" h="8074662">
                <a:moveTo>
                  <a:pt x="0" y="0"/>
                </a:moveTo>
                <a:lnTo>
                  <a:pt x="0" y="8074661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ws_9A7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pic>
        <p:nvPicPr>
          <p:cNvPr id="7" name="Immagine 6" descr="ws_9AEB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100" y="2194814"/>
            <a:ext cx="4054599" cy="241528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90450" y="1522316"/>
            <a:ext cx="5608908" cy="400109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68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r>
              <a:rPr lang="it-IT" smtClean="0"/>
              <a:t>		</a:t>
            </a: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2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71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	</a:t>
            </a:r>
            <a:r>
              <a:rPr lang="it-IT" sz="1200" b="1" smtClean="0">
                <a:solidFill>
                  <a:srgbClr val="1F497C"/>
                </a:solidFill>
                <a:latin typeface="Times New Roman"/>
              </a:rPr>
              <a:t>Descrizione della fase   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Le funzioni della LIM</a:t>
            </a:r>
          </a:p>
          <a:p>
            <a:pPr marL="0" marR="0" lvl="0" indent="0" defTabSz="914400" eaLnBrk="1" fontAlgn="auto" latinLnBrk="0" hangingPunct="1">
              <a:lnSpc>
                <a:spcPts val="882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Dopo aver creato una pagina bianca con il software autore della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603500" algn="l"/>
                <a:tab pos="41529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LIM,  ho  chiesto  ad  uno  dei  ragazzi  di  venire  alla  lavagna  ed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90448" y="5529312"/>
            <a:ext cx="3802323" cy="460382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97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inserire  sia  l’immagine  della  pizza  che  quella  del  circuito  e  di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scegliere  in  quante  unità  frazionarie  dividere  le  due  figure,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replicando la procedura da me eseguita nella prima parte della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lezione.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00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Il lavoro sul circuito è stato impostato come problem solving: i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ragazzi   dovevano   scoprire  cosa   misurare   e  come   realizzare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praticamente  la  misurazione.  Ho  suggerito  l’uso  di  un  filo  per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misurare  la lunghezza del  circuito sulla LIM: successivamente 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ragazzi hanno misurato il filo con il righello del software autore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della LIM ed hanno diviso la lunghezza ottenuta in parti uguali.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00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 poi  utilizzato  il  learning  object  </a:t>
            </a:r>
            <a:r>
              <a:rPr lang="it-IT" sz="1008" smtClean="0">
                <a:solidFill>
                  <a:srgbClr val="0000FF"/>
                </a:solidFill>
                <a:latin typeface="Segoe UI"/>
              </a:rPr>
              <a:t>Frazioni  in  movimento  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per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esercitarci ancora alla lavagna.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Questa seconda fase è finalizzata alla verifica e al consolidamento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dell’apprendimento  del concetto di frazione e di unità frazionaria.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Lavorando    con    le    “frazioni    in    movimento”    ho    sfruttato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l’interattività di alcune animazioni per mostrare agli studenti come</a:t>
            </a:r>
          </a:p>
          <a:p>
            <a:pPr marL="0" marR="0" lvl="0" indent="0" defTabSz="914400" eaLnBrk="1" fontAlgn="auto" latinLnBrk="0" hangingPunct="1">
              <a:lnSpc>
                <a:spcPts val="1416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cambiano i risultati modificando i dati. Alcune risorse contenute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nel  learning  object  mi  hanno  permesso  anche  di  anticipare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intuitivamente il passaggio da unità frazionaria a frazione propria,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impropria ed apparente.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256"/>
              </a:lnSpc>
              <a:buClrTx/>
              <a:buSzTx/>
              <a:buNone/>
              <a:tabLst>
                <a:tab pos="2946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6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200903" y="5544722"/>
            <a:ext cx="1327286" cy="6708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Cattura immagine, penna,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spostamento e modifica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oggetto, testo, forme,</a:t>
            </a:r>
          </a:p>
          <a:p>
            <a:pPr>
              <a:lnSpc>
                <a:spcPts val="1080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connettori, interazione pc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e materiale multimediale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5901944" y="2332225"/>
            <a:ext cx="890018" cy="201171"/>
          </a:xfrm>
          <a:custGeom>
            <a:avLst/>
            <a:gdLst/>
            <a:ahLst/>
            <a:cxnLst/>
            <a:rect l="0" t="0" r="0" b="0"/>
            <a:pathLst>
              <a:path w="890018" h="201171">
                <a:moveTo>
                  <a:pt x="0" y="201170"/>
                </a:moveTo>
                <a:lnTo>
                  <a:pt x="890017" y="201170"/>
                </a:lnTo>
                <a:lnTo>
                  <a:pt x="8900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5137150" y="1494024"/>
            <a:ext cx="1" cy="418089"/>
          </a:xfrm>
          <a:custGeom>
            <a:avLst/>
            <a:gdLst/>
            <a:ahLst/>
            <a:cxnLst/>
            <a:rect l="0" t="0" r="0" b="0"/>
            <a:pathLst>
              <a:path w="1" h="418089">
                <a:moveTo>
                  <a:pt x="0" y="0"/>
                </a:moveTo>
                <a:lnTo>
                  <a:pt x="0" y="418088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772165" y="2457451"/>
            <a:ext cx="5041900" cy="1"/>
          </a:xfrm>
          <a:custGeom>
            <a:avLst/>
            <a:gdLst/>
            <a:ahLst/>
            <a:cxnLst/>
            <a:rect l="0" t="0" r="0" b="0"/>
            <a:pathLst>
              <a:path w="5041900" h="1">
                <a:moveTo>
                  <a:pt x="0" y="0"/>
                </a:moveTo>
                <a:lnTo>
                  <a:pt x="5041899" y="0"/>
                </a:lnTo>
              </a:path>
            </a:pathLst>
          </a:custGeom>
          <a:ln w="12700" cap="flat" cmpd="sng" algn="ctr">
            <a:solidFill>
              <a:srgbClr val="E46C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5856478" y="2204213"/>
            <a:ext cx="1" cy="7577833"/>
          </a:xfrm>
          <a:custGeom>
            <a:avLst/>
            <a:gdLst/>
            <a:ahLst/>
            <a:cxnLst/>
            <a:rect l="0" t="0" r="0" b="0"/>
            <a:pathLst>
              <a:path w="1" h="7577833">
                <a:moveTo>
                  <a:pt x="0" y="0"/>
                </a:moveTo>
                <a:lnTo>
                  <a:pt x="0" y="7577832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ws_A48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pic>
        <p:nvPicPr>
          <p:cNvPr id="7" name="Immagine 6" descr="ws_A529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100" y="2904998"/>
            <a:ext cx="4994399" cy="1527301"/>
          </a:xfrm>
          <a:prstGeom prst="rect">
            <a:avLst/>
          </a:prstGeom>
        </p:spPr>
      </p:pic>
      <p:pic>
        <p:nvPicPr>
          <p:cNvPr id="8" name="Immagine 7" descr="ws_A598.tmp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1152" y="4755134"/>
            <a:ext cx="4940047" cy="1721865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920232" y="7708802"/>
            <a:ext cx="376706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Cattura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20232" y="7986167"/>
            <a:ext cx="346249" cy="1154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penna,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90450" y="2232500"/>
            <a:ext cx="4890249" cy="4975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68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r>
              <a:rPr lang="it-IT" smtClean="0"/>
              <a:t>		</a:t>
            </a: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3 – Il colore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endParaRPr lang="it-IT" sz="1608" b="1" smtClean="0">
              <a:solidFill>
                <a:srgbClr val="00206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743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r>
              <a:rPr lang="it-IT" sz="1608" b="1" smtClean="0">
                <a:solidFill>
                  <a:srgbClr val="002060"/>
                </a:solidFill>
                <a:latin typeface="Times New Roman"/>
              </a:rPr>
              <a:t>	</a:t>
            </a:r>
            <a:r>
              <a:rPr lang="it-IT" sz="1200" b="1" smtClean="0">
                <a:solidFill>
                  <a:srgbClr val="1F497C"/>
                </a:solidFill>
                <a:latin typeface="Times New Roman"/>
              </a:rPr>
              <a:t>Descrizione della fase</a:t>
            </a:r>
          </a:p>
          <a:p>
            <a:pPr marL="0" marR="0" lvl="0" indent="0" defTabSz="914400" eaLnBrk="1" fontAlgn="auto" latinLnBrk="0" hangingPunct="1">
              <a:lnSpc>
                <a:spcPts val="1458"/>
              </a:lnSpc>
              <a:buClrTx/>
              <a:buSzTx/>
              <a:buNone/>
              <a:tabLst>
                <a:tab pos="3327400" algn="l"/>
                <a:tab pos="38227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Per  l’ultima  fase  della  lezione  ho  riutilizzato  la  schermata  con  l’immagine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90450" y="7208758"/>
            <a:ext cx="3036088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della pizza suddivisa in sei pezzi e poi, in successione: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920232" y="7300924"/>
            <a:ext cx="787075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Le  funzioni</a:t>
            </a:r>
            <a:endParaRPr lang="it-IT" sz="1200" b="1">
              <a:solidFill>
                <a:srgbClr val="E36C0A"/>
              </a:solidFill>
              <a:latin typeface="Times New Roman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67827" y="7502090"/>
            <a:ext cx="5453416" cy="6283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70"/>
              </a:lnSpc>
              <a:buClrTx/>
              <a:buSzTx/>
              <a:buNone/>
              <a:tabLst>
                <a:tab pos="228600" algn="l"/>
                <a:tab pos="4851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1. Ho “preso”  2 pezzi di pizza (disegnando un contorno sull’immagine) e   </a:t>
            </a: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della LIM</a:t>
            </a:r>
          </a:p>
          <a:p>
            <a:pPr marL="0" marR="0" lvl="0" indent="0" defTabSz="914400" eaLnBrk="1" fontAlgn="auto" latinLnBrk="0" hangingPunct="1">
              <a:lnSpc>
                <a:spcPts val="1290"/>
              </a:lnSpc>
              <a:buClrTx/>
              <a:buSzTx/>
              <a:buNone/>
              <a:tabLst>
                <a:tab pos="228600" algn="l"/>
                <a:tab pos="4851400" algn="l"/>
              </a:tabLst>
              <a:defRPr/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	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ho scritto l’identità, spiegando il concetto di frazione propria.</a:t>
            </a:r>
          </a:p>
          <a:p>
            <a:pPr marL="0" marR="0" lvl="0" indent="0" defTabSz="914400" eaLnBrk="1" fontAlgn="auto" latinLnBrk="0" hangingPunct="1">
              <a:lnSpc>
                <a:spcPts val="1132"/>
              </a:lnSpc>
              <a:buClrTx/>
              <a:buSzTx/>
              <a:buNone/>
              <a:tabLst>
                <a:tab pos="228600" algn="l"/>
                <a:tab pos="4851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	</a:t>
            </a:r>
            <a:r>
              <a:rPr lang="it-IT" sz="912" smtClean="0">
                <a:solidFill>
                  <a:srgbClr val="365F91"/>
                </a:solidFill>
                <a:latin typeface="Segoe UI"/>
              </a:rPr>
              <a:t>immagine,</a:t>
            </a:r>
          </a:p>
          <a:p>
            <a:pPr marL="0" marR="0" lvl="0" indent="0" defTabSz="914400" eaLnBrk="1" fontAlgn="auto" latinLnBrk="0" hangingPunct="1">
              <a:lnSpc>
                <a:spcPts val="1292"/>
              </a:lnSpc>
              <a:buClrTx/>
              <a:buSzTx/>
              <a:buNone/>
              <a:tabLst>
                <a:tab pos="228600" algn="l"/>
                <a:tab pos="48514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2.  Ho duplicato un’immagine e, con il pennarello, ho “preso” 8 pezzi di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67838" y="8171929"/>
            <a:ext cx="4132542" cy="59997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978"/>
              </a:lnSpc>
              <a:buClrTx/>
              <a:buSzTx/>
              <a:buNone/>
              <a:tabLst>
                <a:tab pos="228600" algn="l"/>
              </a:tabLst>
              <a:defRPr/>
            </a:pPr>
            <a:r>
              <a:rPr lang="it-IT" smtClean="0"/>
              <a:t>	</a:t>
            </a:r>
            <a:r>
              <a:rPr lang="it-IT" sz="1008" smtClean="0">
                <a:solidFill>
                  <a:srgbClr val="000000"/>
                </a:solidFill>
                <a:latin typeface="Segoe UI"/>
              </a:rPr>
              <a:t>pizza. Ho riscritto l’identità e ho spiegato la frazione impropria.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286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424"/>
              </a:lnSpc>
              <a:buClrTx/>
              <a:buSzTx/>
              <a:buNone/>
              <a:tabLst>
                <a:tab pos="2286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3. Ho  “preso”  16  “pezzi”  di  pizza  e  riscritto  l’identità  per  spiegare  il</a:t>
            </a:r>
          </a:p>
          <a:p>
            <a:pPr marL="0" marR="0" lvl="0" indent="0" defTabSz="914400" eaLnBrk="1" fontAlgn="auto" latinLnBrk="0" hangingPunct="1">
              <a:lnSpc>
                <a:spcPts val="1368"/>
              </a:lnSpc>
              <a:buClrTx/>
              <a:buSzTx/>
              <a:buNone/>
              <a:tabLst>
                <a:tab pos="2286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concetto di frazione apparente.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920232" y="8123328"/>
            <a:ext cx="766235" cy="6708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spostamento e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modifica</a:t>
            </a:r>
          </a:p>
          <a:p>
            <a:pPr>
              <a:lnSpc>
                <a:spcPts val="1080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oggetto, testo,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forme,</a:t>
            </a:r>
          </a:p>
          <a:p>
            <a:pPr>
              <a:lnSpc>
                <a:spcPts val="1104"/>
              </a:lnSpc>
            </a:pPr>
            <a:r>
              <a:rPr lang="it-IT" sz="912" smtClean="0">
                <a:solidFill>
                  <a:srgbClr val="365F91"/>
                </a:solidFill>
                <a:latin typeface="Segoe UI"/>
              </a:rPr>
              <a:t>connettori,</a:t>
            </a:r>
            <a:endParaRPr lang="it-IT" sz="912">
              <a:solidFill>
                <a:srgbClr val="365F91"/>
              </a:solidFill>
              <a:latin typeface="Segoe UI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90455" y="8818274"/>
            <a:ext cx="5908669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885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mtClean="0"/>
              <a:t>		</a:t>
            </a:r>
            <a:r>
              <a:rPr lang="it-IT" sz="912" smtClean="0">
                <a:solidFill>
                  <a:srgbClr val="365F91"/>
                </a:solidFill>
                <a:latin typeface="Segoe UI"/>
              </a:rPr>
              <a:t>interazione pc</a:t>
            </a:r>
          </a:p>
          <a:p>
            <a:pPr marL="0" marR="0" lvl="0" indent="0" defTabSz="914400" eaLnBrk="1" fontAlgn="auto" latinLnBrk="0" hangingPunct="1">
              <a:lnSpc>
                <a:spcPts val="1220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Ho  ripetuto  una  procedura  analoga,  proponendo  gli  stessi  tre  casi,  ma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analizzandoli sull’immagine del circuito. Per ciascuno di essi, ho chiesto ai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ragazzi di indicarmi quante parti o giri del circuito corrispondessero a quale</a:t>
            </a:r>
          </a:p>
          <a:p>
            <a:pPr marL="0" marR="0" lvl="0" indent="0" defTabSz="914400" eaLnBrk="1" fontAlgn="auto" latinLnBrk="0" hangingPunct="1">
              <a:lnSpc>
                <a:spcPts val="1392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tipo di frazione.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endParaRPr lang="it-IT" sz="1008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576"/>
              </a:lnSpc>
              <a:buClrTx/>
              <a:buSzTx/>
              <a:buNone/>
              <a:tabLst>
                <a:tab pos="2946400" algn="l"/>
                <a:tab pos="5130800" algn="l"/>
              </a:tabLst>
              <a:defRPr/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	7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/>
          <p:nvPr/>
        </p:nvSpPr>
        <p:spPr>
          <a:xfrm>
            <a:off x="5856478" y="1494027"/>
            <a:ext cx="1" cy="1155701"/>
          </a:xfrm>
          <a:custGeom>
            <a:avLst/>
            <a:gdLst/>
            <a:ahLst/>
            <a:cxnLst/>
            <a:rect l="0" t="0" r="0" b="0"/>
            <a:pathLst>
              <a:path w="1" h="1155701">
                <a:moveTo>
                  <a:pt x="0" y="0"/>
                </a:moveTo>
                <a:lnTo>
                  <a:pt x="0" y="1155700"/>
                </a:lnTo>
              </a:path>
            </a:pathLst>
          </a:custGeom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 descr="ws_AC5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44" y="436118"/>
            <a:ext cx="6128255" cy="91008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90450" y="1524239"/>
            <a:ext cx="4397038" cy="6512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Questa   terza   fase    è   finalizzata   alla   verifica   e    al   consolidamento</a:t>
            </a:r>
          </a:p>
          <a:p>
            <a:pPr>
              <a:lnSpc>
                <a:spcPts val="1416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dell’apprendimento   del concetto di frazione propria, impropria, apparente.</a:t>
            </a:r>
          </a:p>
          <a:p>
            <a:pPr>
              <a:lnSpc>
                <a:spcPts val="1392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Lavorando  sulla  lavagna  con  le  immagini,  le  lunghezze  e  le  formule,  gli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studenti hanno “toccato con mano” i concetti appena appresi.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20347" y="3164791"/>
            <a:ext cx="1263616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70"/>
              </a:lnSpc>
            </a:pPr>
            <a:r>
              <a:rPr lang="it-IT" sz="1200" b="1" smtClean="0">
                <a:solidFill>
                  <a:srgbClr val="E36C0A"/>
                </a:solidFill>
                <a:latin typeface="Times New Roman"/>
              </a:rPr>
              <a:t>Proposta di attività</a:t>
            </a:r>
            <a:endParaRPr lang="it-IT" sz="1200" b="1">
              <a:solidFill>
                <a:srgbClr val="E36C0A"/>
              </a:solidFill>
              <a:latin typeface="Times New Roman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20347" y="3374375"/>
            <a:ext cx="5413341" cy="29219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Elaborare una lezione multimediale analoga a quella descritta, impiegando il software della LIM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disponibile nella propria classe.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0347" y="3855958"/>
            <a:ext cx="5341206" cy="29219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Sperimentare in classe la lezione proposta e condividere con i colleghi di corso riflessioni sulla</a:t>
            </a:r>
          </a:p>
          <a:p>
            <a:pPr>
              <a:lnSpc>
                <a:spcPts val="136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funzione della tecnologia nella conduzione delle attività.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40911" y="9945863"/>
            <a:ext cx="68930" cy="12824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8"/>
              </a:lnSpc>
            </a:pPr>
            <a:r>
              <a:rPr lang="it-IT" sz="1008" smtClean="0">
                <a:solidFill>
                  <a:srgbClr val="000000"/>
                </a:solidFill>
                <a:latin typeface="Segoe UI"/>
              </a:rPr>
              <a:t>8</a:t>
            </a:r>
            <a:endParaRPr lang="it-IT" sz="1008">
              <a:solidFill>
                <a:srgbClr val="000000"/>
              </a:solidFill>
              <a:latin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Personalizzato</PresentationFormat>
  <Paragraphs>366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Landogiu</dc:creator>
  <cp:lastModifiedBy>Nicoletta</cp:lastModifiedBy>
  <cp:revision>1</cp:revision>
  <dcterms:created xsi:type="dcterms:W3CDTF">2009-12-05T05:13:20Z</dcterms:created>
  <dcterms:modified xsi:type="dcterms:W3CDTF">2013-04-29T21:44:33Z</dcterms:modified>
</cp:coreProperties>
</file>