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24.xml" ContentType="application/vnd.openxmlformats-officedocument.drawingml.chart+xml"/>
  <Override PartName="/ppt/theme/themeOverride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75" r:id="rId3"/>
    <p:sldId id="276" r:id="rId4"/>
    <p:sldId id="277" r:id="rId5"/>
    <p:sldId id="279" r:id="rId6"/>
    <p:sldId id="296" r:id="rId7"/>
    <p:sldId id="308" r:id="rId8"/>
    <p:sldId id="280" r:id="rId9"/>
    <p:sldId id="297" r:id="rId10"/>
    <p:sldId id="309" r:id="rId11"/>
    <p:sldId id="281" r:id="rId12"/>
    <p:sldId id="298" r:id="rId13"/>
    <p:sldId id="310" r:id="rId14"/>
    <p:sldId id="282" r:id="rId15"/>
    <p:sldId id="260" r:id="rId16"/>
    <p:sldId id="311" r:id="rId17"/>
    <p:sldId id="292" r:id="rId18"/>
    <p:sldId id="299" r:id="rId19"/>
    <p:sldId id="312" r:id="rId20"/>
    <p:sldId id="283" r:id="rId21"/>
    <p:sldId id="301" r:id="rId22"/>
    <p:sldId id="313" r:id="rId23"/>
    <p:sldId id="284" r:id="rId24"/>
    <p:sldId id="303" r:id="rId25"/>
    <p:sldId id="314" r:id="rId26"/>
    <p:sldId id="285" r:id="rId27"/>
    <p:sldId id="263" r:id="rId28"/>
    <p:sldId id="315" r:id="rId29"/>
    <p:sldId id="286" r:id="rId30"/>
    <p:sldId id="267" r:id="rId31"/>
    <p:sldId id="316" r:id="rId32"/>
    <p:sldId id="294" r:id="rId33"/>
    <p:sldId id="305" r:id="rId34"/>
    <p:sldId id="317" r:id="rId35"/>
    <p:sldId id="278" r:id="rId36"/>
    <p:sldId id="287" r:id="rId37"/>
    <p:sldId id="266" r:id="rId38"/>
    <p:sldId id="318" r:id="rId39"/>
    <p:sldId id="288" r:id="rId40"/>
    <p:sldId id="265" r:id="rId41"/>
    <p:sldId id="319" r:id="rId42"/>
    <p:sldId id="291" r:id="rId43"/>
    <p:sldId id="272" r:id="rId44"/>
    <p:sldId id="320" r:id="rId45"/>
    <p:sldId id="289" r:id="rId46"/>
    <p:sldId id="271" r:id="rId47"/>
    <p:sldId id="321" r:id="rId48"/>
    <p:sldId id="295" r:id="rId49"/>
    <p:sldId id="307" r:id="rId50"/>
    <p:sldId id="322" r:id="rId51"/>
    <p:sldId id="290" r:id="rId5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  <a:srgbClr val="C9A8FA"/>
    <a:srgbClr val="F694D5"/>
    <a:srgbClr val="7AFA7D"/>
    <a:srgbClr val="A3B9FF"/>
    <a:srgbClr val="FCACA6"/>
    <a:srgbClr val="ABF7AF"/>
    <a:srgbClr val="F7DEAB"/>
    <a:srgbClr val="33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Juan%20Carlos\2012\ASESORIA%20ACADEMICA\PRUEBAS%20EXTERNAS\Nuevo%20Hoja%20de%20c&#225;lculo%20de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 dirty="0">
                <a:solidFill>
                  <a:srgbClr val="F7DEAB"/>
                </a:solidFill>
              </a:rPr>
              <a:t>6º </a:t>
            </a:r>
            <a:r>
              <a:rPr lang="es-ES" sz="2000" dirty="0" smtClean="0">
                <a:solidFill>
                  <a:srgbClr val="F7DEAB"/>
                </a:solidFill>
              </a:rPr>
              <a:t>PRIMARIA</a:t>
            </a:r>
            <a:endParaRPr lang="es-ES" sz="2000" dirty="0">
              <a:solidFill>
                <a:srgbClr val="F7DEAB"/>
              </a:solidFill>
            </a:endParaRP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 dirty="0" smtClean="0">
                <a:solidFill>
                  <a:srgbClr val="F7DEAB"/>
                </a:solidFill>
              </a:rPr>
              <a:t>PROMEDIO: DESARROLLO COGNOSCITIVO</a:t>
            </a:r>
            <a:endParaRPr lang="es-ES" sz="2000" dirty="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8969038766936"/>
          <c:y val="0.29575133338908055"/>
          <c:w val="0.83163104375549279"/>
          <c:h val="0.57449018545651531"/>
        </c:manualLayout>
      </c:layout>
      <c:lineChart>
        <c:grouping val="standard"/>
        <c:varyColors val="0"/>
        <c:ser>
          <c:idx val="0"/>
          <c:order val="0"/>
          <c:marker>
            <c:symbol val="diamond"/>
            <c:size val="6"/>
            <c:spPr>
              <a:solidFill>
                <a:srgbClr val="FF0000"/>
              </a:solidFill>
            </c:spPr>
          </c:marker>
          <c:dPt>
            <c:idx val="4"/>
            <c:marker>
              <c:spPr>
                <a:solidFill>
                  <a:srgbClr val="FF0000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Hoja1!$C$4:$I$4</c:f>
              <c:numCache>
                <c:formatCode>General</c:formatCode>
                <c:ptCount val="7"/>
                <c:pt idx="0">
                  <c:v>56</c:v>
                </c:pt>
                <c:pt idx="1">
                  <c:v>50</c:v>
                </c:pt>
                <c:pt idx="2">
                  <c:v>53</c:v>
                </c:pt>
                <c:pt idx="3">
                  <c:v>61</c:v>
                </c:pt>
                <c:pt idx="4">
                  <c:v>58</c:v>
                </c:pt>
                <c:pt idx="5">
                  <c:v>53</c:v>
                </c:pt>
                <c:pt idx="6">
                  <c:v>57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696896"/>
        <c:axId val="21699968"/>
      </c:lineChart>
      <c:catAx>
        <c:axId val="2169689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1699968"/>
        <c:crosses val="autoZero"/>
        <c:auto val="1"/>
        <c:lblAlgn val="ctr"/>
        <c:lblOffset val="100"/>
        <c:tickLblSkip val="1"/>
        <c:noMultiLvlLbl val="0"/>
      </c:catAx>
      <c:valAx>
        <c:axId val="2169996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7DEAB"/>
                </a:solidFill>
              </a:defRPr>
            </a:pPr>
            <a:endParaRPr lang="es-ES"/>
          </a:p>
        </c:txPr>
        <c:crossAx val="21696896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6º</a:t>
            </a:r>
            <a:r>
              <a:rPr lang="es-ES" sz="2000" baseline="0">
                <a:solidFill>
                  <a:srgbClr val="F7DEAB"/>
                </a:solidFill>
              </a:rPr>
              <a:t> PRIMARIA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 baseline="0">
                <a:solidFill>
                  <a:srgbClr val="F7DEAB"/>
                </a:solidFill>
              </a:rPr>
              <a:t>MEDIANA: INGLES</a:t>
            </a:r>
            <a:endParaRPr lang="es-ES" sz="200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7390055409740449"/>
          <c:w val="0.83855314960629923"/>
          <c:h val="0.6006248177311169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3366FF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Hoja1!$C$36:$I$36</c:f>
              <c:numCache>
                <c:formatCode>General</c:formatCode>
                <c:ptCount val="7"/>
                <c:pt idx="0">
                  <c:v>56</c:v>
                </c:pt>
                <c:pt idx="1">
                  <c:v>57</c:v>
                </c:pt>
                <c:pt idx="2">
                  <c:v>49</c:v>
                </c:pt>
                <c:pt idx="3">
                  <c:v>55</c:v>
                </c:pt>
                <c:pt idx="4">
                  <c:v>57</c:v>
                </c:pt>
                <c:pt idx="5">
                  <c:v>50</c:v>
                </c:pt>
                <c:pt idx="6">
                  <c:v>53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994368"/>
        <c:axId val="68306816"/>
      </c:lineChart>
      <c:catAx>
        <c:axId val="6799436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306816"/>
        <c:crosses val="autoZero"/>
        <c:auto val="1"/>
        <c:lblAlgn val="ctr"/>
        <c:lblOffset val="100"/>
        <c:noMultiLvlLbl val="0"/>
      </c:catAx>
      <c:valAx>
        <c:axId val="68306816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799436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PROMEDIO: DESARROLLO COGNOSCITIVO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03742369282491"/>
          <c:y val="0.262307428962684"/>
          <c:w val="0.83855314960629923"/>
          <c:h val="0.5472823130310292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Hoja1!$C$62:$J$62</c:f>
              <c:numCache>
                <c:formatCode>General</c:formatCode>
                <c:ptCount val="8"/>
                <c:pt idx="0">
                  <c:v>59</c:v>
                </c:pt>
                <c:pt idx="1">
                  <c:v>63</c:v>
                </c:pt>
                <c:pt idx="2">
                  <c:v>65</c:v>
                </c:pt>
                <c:pt idx="3">
                  <c:v>59</c:v>
                </c:pt>
                <c:pt idx="4">
                  <c:v>64</c:v>
                </c:pt>
                <c:pt idx="5">
                  <c:v>66</c:v>
                </c:pt>
                <c:pt idx="6">
                  <c:v>65</c:v>
                </c:pt>
                <c:pt idx="7">
                  <c:v>64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336256"/>
        <c:axId val="68032000"/>
      </c:lineChart>
      <c:catAx>
        <c:axId val="6833625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032000"/>
        <c:crosses val="autoZero"/>
        <c:auto val="1"/>
        <c:lblAlgn val="ctr"/>
        <c:lblOffset val="100"/>
        <c:noMultiLvlLbl val="0"/>
      </c:catAx>
      <c:valAx>
        <c:axId val="68032000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8336256"/>
        <c:crosses val="autoZero"/>
        <c:crossBetween val="between"/>
        <c:majorUnit val="5"/>
        <c:minorUnit val="0.4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</a:t>
            </a:r>
            <a:r>
              <a:rPr lang="es-ES" sz="2000" baseline="0">
                <a:solidFill>
                  <a:srgbClr val="F7DEAB"/>
                </a:solidFill>
              </a:rPr>
              <a:t> DESARROLLO COGNOSCITIVO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7390055409740449"/>
          <c:w val="0.83855314960629923"/>
          <c:h val="0.6052544473607466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Hoja1!$C$63:$J$63</c:f>
              <c:numCache>
                <c:formatCode>General</c:formatCode>
                <c:ptCount val="8"/>
                <c:pt idx="0">
                  <c:v>65</c:v>
                </c:pt>
                <c:pt idx="1">
                  <c:v>64</c:v>
                </c:pt>
                <c:pt idx="2">
                  <c:v>65</c:v>
                </c:pt>
                <c:pt idx="3">
                  <c:v>61</c:v>
                </c:pt>
                <c:pt idx="4">
                  <c:v>64</c:v>
                </c:pt>
                <c:pt idx="5">
                  <c:v>69</c:v>
                </c:pt>
                <c:pt idx="6">
                  <c:v>64</c:v>
                </c:pt>
                <c:pt idx="7">
                  <c:v>68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053248"/>
        <c:axId val="68072576"/>
      </c:lineChart>
      <c:catAx>
        <c:axId val="6805324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072576"/>
        <c:crosses val="autoZero"/>
        <c:auto val="1"/>
        <c:lblAlgn val="ctr"/>
        <c:lblOffset val="100"/>
        <c:noMultiLvlLbl val="0"/>
      </c:catAx>
      <c:valAx>
        <c:axId val="68072576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805324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PROMEDIO: </a:t>
            </a:r>
            <a:r>
              <a:rPr lang="en-US" sz="2000" dirty="0" smtClean="0">
                <a:solidFill>
                  <a:srgbClr val="F7DEAB"/>
                </a:solidFill>
              </a:rPr>
              <a:t>RENDIMIENTO </a:t>
            </a:r>
            <a:r>
              <a:rPr lang="en-US" sz="2000" dirty="0">
                <a:solidFill>
                  <a:srgbClr val="F7DEAB"/>
                </a:solidFill>
              </a:rPr>
              <a:t>ACADEMICO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3217410323709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Hoja1!$C$79:$J$79</c:f>
              <c:numCache>
                <c:formatCode>General</c:formatCode>
                <c:ptCount val="8"/>
                <c:pt idx="0">
                  <c:v>62</c:v>
                </c:pt>
                <c:pt idx="1">
                  <c:v>66</c:v>
                </c:pt>
                <c:pt idx="2">
                  <c:v>66</c:v>
                </c:pt>
                <c:pt idx="3">
                  <c:v>56</c:v>
                </c:pt>
                <c:pt idx="4">
                  <c:v>62</c:v>
                </c:pt>
                <c:pt idx="5">
                  <c:v>63</c:v>
                </c:pt>
                <c:pt idx="6">
                  <c:v>61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074880"/>
        <c:axId val="68121344"/>
      </c:lineChart>
      <c:catAx>
        <c:axId val="6807488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121344"/>
        <c:crosses val="autoZero"/>
        <c:auto val="1"/>
        <c:lblAlgn val="ctr"/>
        <c:lblOffset val="100"/>
        <c:noMultiLvlLbl val="0"/>
      </c:catAx>
      <c:valAx>
        <c:axId val="6812134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8074880"/>
        <c:crosses val="autoZero"/>
        <c:crossBetween val="between"/>
        <c:majorUnit val="5"/>
        <c:minorUnit val="0.4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 RENDIMIENTO ACADEMICO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7390055409740449"/>
          <c:w val="0.83855314960629923"/>
          <c:h val="0.6052544473607466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FF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Hoja1!$C$80:$J$80</c:f>
              <c:numCache>
                <c:formatCode>General</c:formatCode>
                <c:ptCount val="8"/>
                <c:pt idx="0">
                  <c:v>62</c:v>
                </c:pt>
                <c:pt idx="1">
                  <c:v>68</c:v>
                </c:pt>
                <c:pt idx="2">
                  <c:v>67</c:v>
                </c:pt>
                <c:pt idx="3">
                  <c:v>58</c:v>
                </c:pt>
                <c:pt idx="4">
                  <c:v>63</c:v>
                </c:pt>
                <c:pt idx="5">
                  <c:v>66</c:v>
                </c:pt>
                <c:pt idx="6">
                  <c:v>60</c:v>
                </c:pt>
                <c:pt idx="7">
                  <c:v>63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138496"/>
        <c:axId val="68174208"/>
      </c:lineChart>
      <c:catAx>
        <c:axId val="6813849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174208"/>
        <c:crosses val="autoZero"/>
        <c:auto val="1"/>
        <c:lblAlgn val="ctr"/>
        <c:lblOffset val="100"/>
        <c:noMultiLvlLbl val="0"/>
      </c:catAx>
      <c:valAx>
        <c:axId val="6817420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7DEAB"/>
                    </a:solidFill>
                  </a:defRPr>
                </a:pPr>
                <a:r>
                  <a:rPr lang="en-US" sz="16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8138496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PROMEDIO:</a:t>
            </a:r>
            <a:r>
              <a:rPr lang="en-US" sz="2000" baseline="0">
                <a:solidFill>
                  <a:srgbClr val="F7DEAB"/>
                </a:solidFill>
              </a:rPr>
              <a:t> ESPAÑOL</a:t>
            </a:r>
            <a:endParaRPr lang="en-US" sz="200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3217410323709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Hoja1!$C$93:$J$93</c:f>
              <c:numCache>
                <c:formatCode>General</c:formatCode>
                <c:ptCount val="8"/>
                <c:pt idx="0">
                  <c:v>59</c:v>
                </c:pt>
                <c:pt idx="1">
                  <c:v>62</c:v>
                </c:pt>
                <c:pt idx="2">
                  <c:v>62</c:v>
                </c:pt>
                <c:pt idx="3">
                  <c:v>58</c:v>
                </c:pt>
                <c:pt idx="4">
                  <c:v>60</c:v>
                </c:pt>
                <c:pt idx="5">
                  <c:v>58</c:v>
                </c:pt>
                <c:pt idx="6">
                  <c:v>63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207744"/>
        <c:axId val="68210688"/>
      </c:lineChart>
      <c:catAx>
        <c:axId val="6820774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210688"/>
        <c:crosses val="autoZero"/>
        <c:auto val="1"/>
        <c:lblAlgn val="ctr"/>
        <c:lblOffset val="100"/>
        <c:noMultiLvlLbl val="0"/>
      </c:catAx>
      <c:valAx>
        <c:axId val="6821068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8207744"/>
        <c:crosses val="autoZero"/>
        <c:crossBetween val="between"/>
        <c:majorUnit val="5"/>
        <c:minorUnit val="0.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MEDIANA: ESPAÑOL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FF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Hoja1!$C$94:$J$94</c:f>
              <c:numCache>
                <c:formatCode>General</c:formatCode>
                <c:ptCount val="8"/>
                <c:pt idx="0">
                  <c:v>59</c:v>
                </c:pt>
                <c:pt idx="1">
                  <c:v>63</c:v>
                </c:pt>
                <c:pt idx="2">
                  <c:v>62</c:v>
                </c:pt>
                <c:pt idx="3">
                  <c:v>62</c:v>
                </c:pt>
                <c:pt idx="4">
                  <c:v>61</c:v>
                </c:pt>
                <c:pt idx="5">
                  <c:v>59</c:v>
                </c:pt>
                <c:pt idx="6">
                  <c:v>64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643328"/>
        <c:axId val="68283008"/>
      </c:lineChart>
      <c:catAx>
        <c:axId val="2864332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8283008"/>
        <c:crosses val="autoZero"/>
        <c:auto val="1"/>
        <c:lblAlgn val="ctr"/>
        <c:lblOffset val="100"/>
        <c:noMultiLvlLbl val="0"/>
      </c:catAx>
      <c:valAx>
        <c:axId val="6828300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864332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PROMEDIO: MATEMATICAS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21062992125985"/>
          <c:y val="0.25130796150481188"/>
          <c:w val="0.82523381452318456"/>
          <c:h val="0.623217410323709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Hoja1!$C$110:$J$110</c:f>
              <c:numCache>
                <c:formatCode>General</c:formatCode>
                <c:ptCount val="8"/>
                <c:pt idx="0">
                  <c:v>67</c:v>
                </c:pt>
                <c:pt idx="1">
                  <c:v>70</c:v>
                </c:pt>
                <c:pt idx="2">
                  <c:v>69</c:v>
                </c:pt>
                <c:pt idx="3">
                  <c:v>58</c:v>
                </c:pt>
                <c:pt idx="4">
                  <c:v>65</c:v>
                </c:pt>
                <c:pt idx="5">
                  <c:v>65</c:v>
                </c:pt>
                <c:pt idx="6">
                  <c:v>63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665344"/>
        <c:axId val="28672384"/>
      </c:lineChart>
      <c:catAx>
        <c:axId val="2866534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8672384"/>
        <c:crosses val="autoZero"/>
        <c:auto val="1"/>
        <c:lblAlgn val="ctr"/>
        <c:lblOffset val="100"/>
        <c:noMultiLvlLbl val="0"/>
      </c:catAx>
      <c:valAx>
        <c:axId val="2867238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8665344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MEDIANA: MATEMATICAS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Hoja1!$C$111:$J$111</c:f>
              <c:numCache>
                <c:formatCode>General</c:formatCode>
                <c:ptCount val="8"/>
                <c:pt idx="0">
                  <c:v>69</c:v>
                </c:pt>
                <c:pt idx="1">
                  <c:v>72</c:v>
                </c:pt>
                <c:pt idx="2">
                  <c:v>72</c:v>
                </c:pt>
                <c:pt idx="3">
                  <c:v>60</c:v>
                </c:pt>
                <c:pt idx="4">
                  <c:v>67</c:v>
                </c:pt>
                <c:pt idx="5">
                  <c:v>65</c:v>
                </c:pt>
                <c:pt idx="6">
                  <c:v>62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758976"/>
        <c:axId val="27760512"/>
      </c:lineChart>
      <c:catAx>
        <c:axId val="2775897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7760512"/>
        <c:crosses val="autoZero"/>
        <c:auto val="1"/>
        <c:lblAlgn val="ctr"/>
        <c:lblOffset val="100"/>
        <c:noMultiLvlLbl val="0"/>
      </c:catAx>
      <c:valAx>
        <c:axId val="2776051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7758976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PROMEDIO: INGLES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324766695829687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Hoja1!$C$124:$J$124</c:f>
              <c:numCache>
                <c:formatCode>General</c:formatCode>
                <c:ptCount val="8"/>
                <c:pt idx="0">
                  <c:v>62</c:v>
                </c:pt>
                <c:pt idx="1">
                  <c:v>65</c:v>
                </c:pt>
                <c:pt idx="2">
                  <c:v>66</c:v>
                </c:pt>
                <c:pt idx="3">
                  <c:v>52</c:v>
                </c:pt>
                <c:pt idx="4">
                  <c:v>62</c:v>
                </c:pt>
                <c:pt idx="5">
                  <c:v>66</c:v>
                </c:pt>
                <c:pt idx="6">
                  <c:v>58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785088"/>
        <c:axId val="27800320"/>
      </c:lineChart>
      <c:catAx>
        <c:axId val="2778508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7800320"/>
        <c:crosses val="autoZero"/>
        <c:auto val="1"/>
        <c:lblAlgn val="ctr"/>
        <c:lblOffset val="100"/>
        <c:noMultiLvlLbl val="0"/>
      </c:catAx>
      <c:valAx>
        <c:axId val="27800320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7785088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6º PRIMARIA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 DESARROLLO COGNOSCITIVO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Hoja1!$C$5:$I$5</c:f>
              <c:numCache>
                <c:formatCode>General</c:formatCode>
                <c:ptCount val="7"/>
                <c:pt idx="0">
                  <c:v>59</c:v>
                </c:pt>
                <c:pt idx="1">
                  <c:v>50</c:v>
                </c:pt>
                <c:pt idx="2">
                  <c:v>52</c:v>
                </c:pt>
                <c:pt idx="3">
                  <c:v>63</c:v>
                </c:pt>
                <c:pt idx="4">
                  <c:v>59</c:v>
                </c:pt>
                <c:pt idx="5">
                  <c:v>56</c:v>
                </c:pt>
                <c:pt idx="6">
                  <c:v>59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76640"/>
        <c:axId val="6964352"/>
      </c:lineChart>
      <c:catAx>
        <c:axId val="2177664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964352"/>
        <c:crosses val="autoZero"/>
        <c:auto val="1"/>
        <c:lblAlgn val="ctr"/>
        <c:lblOffset val="100"/>
        <c:noMultiLvlLbl val="0"/>
      </c:catAx>
      <c:valAx>
        <c:axId val="696435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7DEAB"/>
                    </a:solidFill>
                  </a:defRPr>
                </a:pPr>
                <a:r>
                  <a:rPr lang="en-US" sz="16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177664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2º SECUNDARIA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 INGLES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324766695829687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Hoja1!$C$125:$J$125</c:f>
              <c:numCache>
                <c:formatCode>General</c:formatCode>
                <c:ptCount val="8"/>
                <c:pt idx="0">
                  <c:v>65</c:v>
                </c:pt>
                <c:pt idx="1">
                  <c:v>68</c:v>
                </c:pt>
                <c:pt idx="2">
                  <c:v>68</c:v>
                </c:pt>
                <c:pt idx="3">
                  <c:v>57</c:v>
                </c:pt>
                <c:pt idx="4">
                  <c:v>62</c:v>
                </c:pt>
                <c:pt idx="5">
                  <c:v>69</c:v>
                </c:pt>
                <c:pt idx="6">
                  <c:v>59</c:v>
                </c:pt>
                <c:pt idx="7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826816"/>
        <c:axId val="27858432"/>
      </c:lineChart>
      <c:catAx>
        <c:axId val="2782681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7858432"/>
        <c:crosses val="autoZero"/>
        <c:auto val="1"/>
        <c:lblAlgn val="ctr"/>
        <c:lblOffset val="100"/>
        <c:noMultiLvlLbl val="0"/>
      </c:catAx>
      <c:valAx>
        <c:axId val="2785843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7826816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RENDIMIENTO ACADEMICO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>
                <a:solidFill>
                  <a:srgbClr val="F7DEAB"/>
                </a:solidFill>
              </a:rPr>
              <a:t>PROMEDIO: 6º PRIM - 2º SEC.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89533357748886"/>
          <c:y val="0.22100501073729423"/>
          <c:w val="0.79020325947628645"/>
          <c:h val="0.670271295633500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FF00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Hoja1!$D$135:$J$135</c:f>
              <c:numCache>
                <c:formatCode>General</c:formatCode>
                <c:ptCount val="7"/>
                <c:pt idx="0">
                  <c:v>55</c:v>
                </c:pt>
                <c:pt idx="1">
                  <c:v>56</c:v>
                </c:pt>
                <c:pt idx="2">
                  <c:v>53</c:v>
                </c:pt>
                <c:pt idx="3">
                  <c:v>56</c:v>
                </c:pt>
                <c:pt idx="4">
                  <c:v>55</c:v>
                </c:pt>
                <c:pt idx="5">
                  <c:v>52</c:v>
                </c:pt>
                <c:pt idx="6">
                  <c:v>54</c:v>
                </c:pt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Hoja1!$D$136:$J$136</c:f>
              <c:numCache>
                <c:formatCode>General</c:formatCode>
                <c:ptCount val="7"/>
                <c:pt idx="0">
                  <c:v>66</c:v>
                </c:pt>
                <c:pt idx="1">
                  <c:v>66</c:v>
                </c:pt>
                <c:pt idx="2">
                  <c:v>56</c:v>
                </c:pt>
                <c:pt idx="3">
                  <c:v>62</c:v>
                </c:pt>
                <c:pt idx="4">
                  <c:v>63</c:v>
                </c:pt>
                <c:pt idx="5">
                  <c:v>61</c:v>
                </c:pt>
                <c:pt idx="6">
                  <c:v>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973952"/>
        <c:axId val="74975488"/>
      </c:barChart>
      <c:catAx>
        <c:axId val="74973952"/>
        <c:scaling>
          <c:orientation val="minMax"/>
        </c:scaling>
        <c:delete val="1"/>
        <c:axPos val="b"/>
        <c:majorTickMark val="out"/>
        <c:minorTickMark val="none"/>
        <c:tickLblPos val="nextTo"/>
        <c:crossAx val="74975488"/>
        <c:crosses val="autoZero"/>
        <c:auto val="1"/>
        <c:lblAlgn val="ctr"/>
        <c:lblOffset val="100"/>
        <c:noMultiLvlLbl val="0"/>
      </c:catAx>
      <c:valAx>
        <c:axId val="7497548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74973952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accent3">
                    <a:lumMod val="95000"/>
                  </a:schemeClr>
                </a:solidFill>
              </a:rPr>
              <a:t>DESARROLLO COGNOSCITIVO</a:t>
            </a:r>
          </a:p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accent3">
                    <a:lumMod val="95000"/>
                  </a:schemeClr>
                </a:solidFill>
              </a:rPr>
              <a:t>PROMEDIO: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Hoja1!$C$152:$J$152</c:f>
              <c:numCache>
                <c:formatCode>General</c:formatCode>
                <c:ptCount val="8"/>
                <c:pt idx="0">
                  <c:v>56</c:v>
                </c:pt>
                <c:pt idx="1">
                  <c:v>58</c:v>
                </c:pt>
                <c:pt idx="2">
                  <c:v>60</c:v>
                </c:pt>
                <c:pt idx="3">
                  <c:v>57</c:v>
                </c:pt>
                <c:pt idx="4">
                  <c:v>58</c:v>
                </c:pt>
                <c:pt idx="5">
                  <c:v>58</c:v>
                </c:pt>
                <c:pt idx="6">
                  <c:v>64</c:v>
                </c:pt>
                <c:pt idx="7">
                  <c:v>63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996736"/>
        <c:axId val="75052160"/>
      </c:lineChart>
      <c:catAx>
        <c:axId val="7499673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052160"/>
        <c:crosses val="autoZero"/>
        <c:auto val="1"/>
        <c:lblAlgn val="ctr"/>
        <c:lblOffset val="100"/>
        <c:noMultiLvlLbl val="0"/>
      </c:catAx>
      <c:valAx>
        <c:axId val="75052160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accent3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accent3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3">
                    <a:lumMod val="95000"/>
                  </a:schemeClr>
                </a:solidFill>
              </a:defRPr>
            </a:pPr>
            <a:endParaRPr lang="es-ES"/>
          </a:p>
        </c:txPr>
        <c:crossAx val="74996736"/>
        <c:crosses val="autoZero"/>
        <c:crossBetween val="between"/>
        <c:majorUnit val="5"/>
        <c:minorUnit val="0.4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accent3">
                    <a:lumMod val="95000"/>
                  </a:schemeClr>
                </a:solidFill>
              </a:rPr>
              <a:t>DESARROLLO COGNOSCITIVO</a:t>
            </a:r>
          </a:p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accent3">
                    <a:lumMod val="95000"/>
                  </a:schemeClr>
                </a:solidFill>
              </a:rPr>
              <a:t>MEDIANA: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Hoja1!$C$153:$J$153</c:f>
              <c:numCache>
                <c:formatCode>General</c:formatCode>
                <c:ptCount val="8"/>
                <c:pt idx="0">
                  <c:v>56</c:v>
                </c:pt>
                <c:pt idx="1">
                  <c:v>59</c:v>
                </c:pt>
                <c:pt idx="2">
                  <c:v>60</c:v>
                </c:pt>
                <c:pt idx="3">
                  <c:v>56</c:v>
                </c:pt>
                <c:pt idx="4">
                  <c:v>59</c:v>
                </c:pt>
                <c:pt idx="5">
                  <c:v>58</c:v>
                </c:pt>
                <c:pt idx="6">
                  <c:v>65</c:v>
                </c:pt>
                <c:pt idx="7">
                  <c:v>66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079680"/>
        <c:axId val="75093888"/>
      </c:lineChart>
      <c:catAx>
        <c:axId val="7507968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093888"/>
        <c:crosses val="autoZero"/>
        <c:auto val="1"/>
        <c:lblAlgn val="ctr"/>
        <c:lblOffset val="100"/>
        <c:noMultiLvlLbl val="0"/>
      </c:catAx>
      <c:valAx>
        <c:axId val="7509388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accent3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accent3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3">
                    <a:lumMod val="95000"/>
                  </a:schemeClr>
                </a:solidFill>
              </a:defRPr>
            </a:pPr>
            <a:endParaRPr lang="es-ES"/>
          </a:p>
        </c:txPr>
        <c:crossAx val="7507968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</a:rPr>
              <a:t>RENDIMIENTO ACADEMICO</a:t>
            </a:r>
          </a:p>
          <a:p>
            <a:pPr>
              <a:defRPr sz="2000">
                <a:solidFill>
                  <a:schemeClr val="accent3">
                    <a:lumMod val="95000"/>
                  </a:schemeClr>
                </a:solidFill>
              </a:defRPr>
            </a:pPr>
            <a:r>
              <a:rPr lang="es-ES" sz="2000" dirty="0">
                <a:solidFill>
                  <a:schemeClr val="bg1">
                    <a:lumMod val="95000"/>
                  </a:schemeClr>
                </a:solidFill>
              </a:rPr>
              <a:t>PROMEDIO: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Hoja1!$C$167:$J$167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61</c:v>
                </c:pt>
                <c:pt idx="3">
                  <c:v>62</c:v>
                </c:pt>
                <c:pt idx="4">
                  <c:v>60</c:v>
                </c:pt>
                <c:pt idx="5">
                  <c:v>61</c:v>
                </c:pt>
                <c:pt idx="6">
                  <c:v>62</c:v>
                </c:pt>
                <c:pt idx="7">
                  <c:v>60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810880"/>
        <c:axId val="96830208"/>
      </c:lineChart>
      <c:catAx>
        <c:axId val="9681088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96830208"/>
        <c:crosses val="autoZero"/>
        <c:auto val="1"/>
        <c:lblAlgn val="ctr"/>
        <c:lblOffset val="100"/>
        <c:noMultiLvlLbl val="0"/>
      </c:catAx>
      <c:valAx>
        <c:axId val="9683020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9681088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RENDIMIENTO ACADEMICO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MEDIANA: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Hoja1!$C$168:$J$168</c:f>
              <c:numCache>
                <c:formatCode>General</c:formatCode>
                <c:ptCount val="8"/>
                <c:pt idx="0">
                  <c:v>65</c:v>
                </c:pt>
                <c:pt idx="1">
                  <c:v>64</c:v>
                </c:pt>
                <c:pt idx="2">
                  <c:v>60</c:v>
                </c:pt>
                <c:pt idx="3">
                  <c:v>63</c:v>
                </c:pt>
                <c:pt idx="4">
                  <c:v>61</c:v>
                </c:pt>
                <c:pt idx="5">
                  <c:v>62</c:v>
                </c:pt>
                <c:pt idx="6">
                  <c:v>63</c:v>
                </c:pt>
                <c:pt idx="7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123328"/>
        <c:axId val="75146752"/>
      </c:lineChart>
      <c:catAx>
        <c:axId val="7512332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146752"/>
        <c:crosses val="autoZero"/>
        <c:auto val="1"/>
        <c:lblAlgn val="ctr"/>
        <c:lblOffset val="100"/>
        <c:noMultiLvlLbl val="0"/>
      </c:catAx>
      <c:valAx>
        <c:axId val="7514675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12332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ESPAÑOL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PROMEDIO: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Hoja1!$C$184:$J$184</c:f>
              <c:numCache>
                <c:formatCode>General</c:formatCode>
                <c:ptCount val="8"/>
                <c:pt idx="0">
                  <c:v>56</c:v>
                </c:pt>
                <c:pt idx="1">
                  <c:v>55</c:v>
                </c:pt>
                <c:pt idx="2">
                  <c:v>56</c:v>
                </c:pt>
                <c:pt idx="3">
                  <c:v>58</c:v>
                </c:pt>
                <c:pt idx="4">
                  <c:v>54</c:v>
                </c:pt>
                <c:pt idx="5">
                  <c:v>57</c:v>
                </c:pt>
                <c:pt idx="6">
                  <c:v>63</c:v>
                </c:pt>
                <c:pt idx="7">
                  <c:v>60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184384"/>
        <c:axId val="75199616"/>
      </c:lineChart>
      <c:catAx>
        <c:axId val="7518438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199616"/>
        <c:crosses val="autoZero"/>
        <c:auto val="1"/>
        <c:lblAlgn val="ctr"/>
        <c:lblOffset val="100"/>
        <c:noMultiLvlLbl val="0"/>
      </c:catAx>
      <c:valAx>
        <c:axId val="75199616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18438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ESPAÑOL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MEDIANA: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Hoja1!$C$185:$J$185</c:f>
              <c:numCache>
                <c:formatCode>General</c:formatCode>
                <c:ptCount val="8"/>
                <c:pt idx="0">
                  <c:v>58</c:v>
                </c:pt>
                <c:pt idx="1">
                  <c:v>55</c:v>
                </c:pt>
                <c:pt idx="2">
                  <c:v>57</c:v>
                </c:pt>
                <c:pt idx="3">
                  <c:v>60</c:v>
                </c:pt>
                <c:pt idx="4">
                  <c:v>56</c:v>
                </c:pt>
                <c:pt idx="5">
                  <c:v>58</c:v>
                </c:pt>
                <c:pt idx="6">
                  <c:v>65</c:v>
                </c:pt>
                <c:pt idx="7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234304"/>
        <c:axId val="75351936"/>
      </c:lineChart>
      <c:catAx>
        <c:axId val="7523430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351936"/>
        <c:crosses val="autoZero"/>
        <c:auto val="1"/>
        <c:lblAlgn val="ctr"/>
        <c:lblOffset val="100"/>
        <c:noMultiLvlLbl val="0"/>
      </c:catAx>
      <c:valAx>
        <c:axId val="75351936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23430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MATEMATICAS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PROMEDIO: 4º</a:t>
            </a:r>
            <a:r>
              <a:rPr lang="es-ES" sz="2000" baseline="0">
                <a:solidFill>
                  <a:schemeClr val="bg1">
                    <a:lumMod val="95000"/>
                  </a:schemeClr>
                </a:solidFill>
              </a:rPr>
              <a:t> SECUNDARIA</a:t>
            </a:r>
            <a:endParaRPr lang="es-ES" sz="2000">
              <a:solidFill>
                <a:schemeClr val="bg1">
                  <a:lumMod val="9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3217410323709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Hoja1!$C$200:$J$200</c:f>
              <c:numCache>
                <c:formatCode>General</c:formatCode>
                <c:ptCount val="8"/>
                <c:pt idx="0">
                  <c:v>62</c:v>
                </c:pt>
                <c:pt idx="1">
                  <c:v>67</c:v>
                </c:pt>
                <c:pt idx="2">
                  <c:v>62</c:v>
                </c:pt>
                <c:pt idx="3">
                  <c:v>62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58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358592"/>
        <c:axId val="75412992"/>
      </c:lineChart>
      <c:catAx>
        <c:axId val="7535859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412992"/>
        <c:crosses val="autoZero"/>
        <c:auto val="1"/>
        <c:lblAlgn val="ctr"/>
        <c:lblOffset val="100"/>
        <c:noMultiLvlLbl val="0"/>
      </c:catAx>
      <c:valAx>
        <c:axId val="7541299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35859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MATEMATICAS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MEDIANA: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324766695829687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Hoja1!$C$201:$J$201</c:f>
              <c:numCache>
                <c:formatCode>General</c:formatCode>
                <c:ptCount val="8"/>
                <c:pt idx="0">
                  <c:v>65</c:v>
                </c:pt>
                <c:pt idx="1">
                  <c:v>68</c:v>
                </c:pt>
                <c:pt idx="2">
                  <c:v>64</c:v>
                </c:pt>
                <c:pt idx="3">
                  <c:v>60</c:v>
                </c:pt>
                <c:pt idx="4">
                  <c:v>60</c:v>
                </c:pt>
                <c:pt idx="5">
                  <c:v>58</c:v>
                </c:pt>
                <c:pt idx="6">
                  <c:v>59</c:v>
                </c:pt>
                <c:pt idx="7">
                  <c:v>59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706752"/>
        <c:axId val="75737344"/>
      </c:lineChart>
      <c:catAx>
        <c:axId val="7570675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737344"/>
        <c:crosses val="autoZero"/>
        <c:auto val="1"/>
        <c:lblAlgn val="ctr"/>
        <c:lblOffset val="100"/>
        <c:noMultiLvlLbl val="0"/>
      </c:catAx>
      <c:valAx>
        <c:axId val="7573734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70675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6º </a:t>
            </a:r>
            <a:r>
              <a:rPr lang="en-US" sz="2000" dirty="0" smtClean="0">
                <a:solidFill>
                  <a:srgbClr val="F7DEAB"/>
                </a:solidFill>
              </a:rPr>
              <a:t>PRIMARIA</a:t>
            </a:r>
            <a:endParaRPr lang="en-US" sz="2000" dirty="0">
              <a:solidFill>
                <a:srgbClr val="F7DEAB"/>
              </a:solidFill>
            </a:endParaRP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 smtClean="0">
                <a:solidFill>
                  <a:srgbClr val="F7DEAB"/>
                </a:solidFill>
              </a:rPr>
              <a:t>PROMEDIO: RENDIMIENTO ACADEMICO</a:t>
            </a:r>
            <a:endParaRPr lang="en-US" sz="2000" dirty="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320280050914368"/>
          <c:y val="0.27073067996868105"/>
          <c:w val="0.83621793363401864"/>
          <c:h val="0.60067076973854172"/>
        </c:manualLayout>
      </c:layout>
      <c:lineChart>
        <c:grouping val="standard"/>
        <c:varyColors val="0"/>
        <c:ser>
          <c:idx val="0"/>
          <c:order val="0"/>
          <c:marker>
            <c:spPr>
              <a:solidFill>
                <a:srgbClr val="FF0000"/>
              </a:solidFill>
            </c:spPr>
          </c:marker>
          <c:dPt>
            <c:idx val="1"/>
            <c:bubble3D val="0"/>
            <c:spPr>
              <a:ln>
                <a:solidFill>
                  <a:srgbClr val="3333CC"/>
                </a:solidFill>
              </a:ln>
            </c:spPr>
          </c:dPt>
          <c:dPt>
            <c:idx val="2"/>
            <c:bubble3D val="0"/>
            <c:spPr>
              <a:ln>
                <a:solidFill>
                  <a:srgbClr val="3333CC"/>
                </a:solidFill>
              </a:ln>
            </c:spPr>
          </c:dPt>
          <c:dPt>
            <c:idx val="3"/>
            <c:bubble3D val="0"/>
            <c:spPr>
              <a:ln>
                <a:solidFill>
                  <a:srgbClr val="3333CC"/>
                </a:solidFill>
              </a:ln>
            </c:spPr>
          </c:dPt>
          <c:dPt>
            <c:idx val="4"/>
            <c:bubble3D val="0"/>
            <c:spPr>
              <a:ln>
                <a:solidFill>
                  <a:srgbClr val="3333CC"/>
                </a:solidFill>
              </a:ln>
            </c:spPr>
          </c:dPt>
          <c:dPt>
            <c:idx val="5"/>
            <c:bubble3D val="0"/>
            <c:spPr>
              <a:ln>
                <a:solidFill>
                  <a:srgbClr val="3333CC"/>
                </a:solidFill>
              </a:ln>
            </c:spPr>
          </c:dPt>
          <c:dPt>
            <c:idx val="6"/>
            <c:bubble3D val="0"/>
            <c:spPr>
              <a:ln>
                <a:solidFill>
                  <a:srgbClr val="3333CC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Hoja1!$C$12:$I$12</c:f>
              <c:numCache>
                <c:formatCode>General</c:formatCode>
                <c:ptCount val="7"/>
                <c:pt idx="0">
                  <c:v>55</c:v>
                </c:pt>
                <c:pt idx="1">
                  <c:v>56</c:v>
                </c:pt>
                <c:pt idx="2">
                  <c:v>53</c:v>
                </c:pt>
                <c:pt idx="3">
                  <c:v>56</c:v>
                </c:pt>
                <c:pt idx="4">
                  <c:v>55</c:v>
                </c:pt>
                <c:pt idx="5">
                  <c:v>52</c:v>
                </c:pt>
                <c:pt idx="6">
                  <c:v>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64032"/>
        <c:axId val="28320512"/>
      </c:lineChart>
      <c:catAx>
        <c:axId val="2716403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8320512"/>
        <c:crosses val="autoZero"/>
        <c:auto val="1"/>
        <c:lblAlgn val="ctr"/>
        <c:lblOffset val="100"/>
        <c:noMultiLvlLbl val="0"/>
      </c:catAx>
      <c:valAx>
        <c:axId val="2832051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7DEAB"/>
                </a:solidFill>
              </a:defRPr>
            </a:pPr>
            <a:endParaRPr lang="es-ES"/>
          </a:p>
        </c:txPr>
        <c:crossAx val="27164032"/>
        <c:crosses val="autoZero"/>
        <c:crossBetween val="between"/>
        <c:min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INGLES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s-ES" sz="2000">
                <a:solidFill>
                  <a:schemeClr val="bg1">
                    <a:lumMod val="95000"/>
                  </a:schemeClr>
                </a:solidFill>
              </a:rPr>
              <a:t>PROMEDIO: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Hoja1!$C$215:$J$215</c:f>
              <c:numCache>
                <c:formatCode>General</c:formatCode>
                <c:ptCount val="8"/>
                <c:pt idx="0">
                  <c:v>62</c:v>
                </c:pt>
                <c:pt idx="1">
                  <c:v>65</c:v>
                </c:pt>
                <c:pt idx="2">
                  <c:v>66</c:v>
                </c:pt>
                <c:pt idx="3">
                  <c:v>52</c:v>
                </c:pt>
                <c:pt idx="4">
                  <c:v>62</c:v>
                </c:pt>
                <c:pt idx="5">
                  <c:v>66</c:v>
                </c:pt>
                <c:pt idx="6">
                  <c:v>58</c:v>
                </c:pt>
                <c:pt idx="7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758592"/>
        <c:axId val="75790208"/>
      </c:lineChart>
      <c:catAx>
        <c:axId val="7575859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790208"/>
        <c:crosses val="autoZero"/>
        <c:auto val="1"/>
        <c:lblAlgn val="ctr"/>
        <c:lblOffset val="100"/>
        <c:noMultiLvlLbl val="0"/>
      </c:catAx>
      <c:valAx>
        <c:axId val="7579020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75859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INGLES</a:t>
            </a:r>
          </a:p>
          <a:p>
            <a:pPr>
              <a:defRPr sz="2000">
                <a:solidFill>
                  <a:schemeClr val="bg1">
                    <a:lumMod val="95000"/>
                  </a:schemeClr>
                </a:solidFill>
              </a:defRPr>
            </a:pP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MEDIANA: 4º SECUNDARIA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Hoja1!$C$216:$J$216</c:f>
              <c:numCache>
                <c:formatCode>General</c:formatCode>
                <c:ptCount val="8"/>
                <c:pt idx="0">
                  <c:v>65</c:v>
                </c:pt>
                <c:pt idx="1">
                  <c:v>68</c:v>
                </c:pt>
                <c:pt idx="2">
                  <c:v>68</c:v>
                </c:pt>
                <c:pt idx="3">
                  <c:v>57</c:v>
                </c:pt>
                <c:pt idx="4">
                  <c:v>62</c:v>
                </c:pt>
                <c:pt idx="5">
                  <c:v>71</c:v>
                </c:pt>
                <c:pt idx="6">
                  <c:v>59</c:v>
                </c:pt>
                <c:pt idx="7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837440"/>
        <c:axId val="75840128"/>
      </c:lineChart>
      <c:catAx>
        <c:axId val="7583744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75840128"/>
        <c:crosses val="autoZero"/>
        <c:auto val="1"/>
        <c:lblAlgn val="ctr"/>
        <c:lblOffset val="100"/>
        <c:noMultiLvlLbl val="0"/>
      </c:catAx>
      <c:valAx>
        <c:axId val="7584012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bg1">
                        <a:lumMod val="95000"/>
                      </a:schemeClr>
                    </a:solidFill>
                  </a:defRPr>
                </a:pPr>
                <a:r>
                  <a:rPr lang="en-US" sz="1600">
                    <a:solidFill>
                      <a:schemeClr val="bg1">
                        <a:lumMod val="95000"/>
                      </a:schemeClr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95000"/>
                  </a:schemeClr>
                </a:solidFill>
              </a:defRPr>
            </a:pPr>
            <a:endParaRPr lang="es-ES"/>
          </a:p>
        </c:txPr>
        <c:crossAx val="7583744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rgbClr val="F7DEAB"/>
                </a:solidFill>
              </a:defRPr>
            </a:pPr>
            <a:r>
              <a:rPr lang="es-ES" sz="2400">
                <a:solidFill>
                  <a:srgbClr val="F7DEAB"/>
                </a:solidFill>
              </a:rPr>
              <a:t>6º</a:t>
            </a:r>
            <a:r>
              <a:rPr lang="es-ES" sz="2400" baseline="0">
                <a:solidFill>
                  <a:srgbClr val="F7DEAB"/>
                </a:solidFill>
              </a:rPr>
              <a:t> PRIMARIA</a:t>
            </a:r>
          </a:p>
          <a:p>
            <a:pPr>
              <a:defRPr sz="2400">
                <a:solidFill>
                  <a:srgbClr val="F7DEAB"/>
                </a:solidFill>
              </a:defRPr>
            </a:pPr>
            <a:r>
              <a:rPr lang="es-ES" sz="2400" baseline="0">
                <a:solidFill>
                  <a:srgbClr val="F7DEAB"/>
                </a:solidFill>
              </a:rPr>
              <a:t>MEDIANA: RENDIMIENTO ACADEMICO</a:t>
            </a:r>
            <a:endParaRPr lang="es-ES" sz="240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3247666958296878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3333CC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Hoja1!$C$12:$I$12</c:f>
              <c:numCache>
                <c:formatCode>General</c:formatCode>
                <c:ptCount val="7"/>
                <c:pt idx="0">
                  <c:v>55</c:v>
                </c:pt>
                <c:pt idx="1">
                  <c:v>56</c:v>
                </c:pt>
                <c:pt idx="2">
                  <c:v>53</c:v>
                </c:pt>
                <c:pt idx="3">
                  <c:v>56</c:v>
                </c:pt>
                <c:pt idx="4">
                  <c:v>55</c:v>
                </c:pt>
                <c:pt idx="5">
                  <c:v>52</c:v>
                </c:pt>
                <c:pt idx="6">
                  <c:v>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722112"/>
        <c:axId val="29749632"/>
      </c:lineChart>
      <c:catAx>
        <c:axId val="29722112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29749632"/>
        <c:crosses val="autoZero"/>
        <c:auto val="1"/>
        <c:lblAlgn val="ctr"/>
        <c:lblOffset val="100"/>
        <c:noMultiLvlLbl val="0"/>
      </c:catAx>
      <c:valAx>
        <c:axId val="29749632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rgbClr val="F7DEAB"/>
                    </a:solidFill>
                  </a:defRPr>
                </a:pPr>
                <a:r>
                  <a:rPr lang="en-US" sz="18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972211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6º </a:t>
            </a:r>
            <a:r>
              <a:rPr lang="en-US" sz="2000" dirty="0" smtClean="0">
                <a:solidFill>
                  <a:srgbClr val="F7DEAB"/>
                </a:solidFill>
              </a:rPr>
              <a:t>PRIMARIA</a:t>
            </a:r>
            <a:endParaRPr lang="en-US" sz="2000" dirty="0">
              <a:solidFill>
                <a:srgbClr val="F7DEAB"/>
              </a:solidFill>
            </a:endParaRP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 smtClean="0">
                <a:solidFill>
                  <a:srgbClr val="F7DEAB"/>
                </a:solidFill>
              </a:rPr>
              <a:t>PROMEDIO: ESPAÑOL</a:t>
            </a:r>
            <a:endParaRPr lang="en-US" sz="2000" dirty="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8969038766936"/>
          <c:y val="0.27073058241932463"/>
          <c:w val="0.83163104375549279"/>
          <c:h val="0.60067091362437497"/>
        </c:manualLayout>
      </c:layout>
      <c:lineChart>
        <c:grouping val="stacked"/>
        <c:varyColors val="0"/>
        <c:ser>
          <c:idx val="0"/>
          <c:order val="0"/>
          <c:spPr>
            <a:ln>
              <a:solidFill>
                <a:srgbClr val="3366FF">
                  <a:alpha val="70000"/>
                </a:srgbClr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Hoja1!$C$20:$I$20</c:f>
              <c:numCache>
                <c:formatCode>General</c:formatCode>
                <c:ptCount val="7"/>
                <c:pt idx="0">
                  <c:v>50</c:v>
                </c:pt>
                <c:pt idx="1">
                  <c:v>53</c:v>
                </c:pt>
                <c:pt idx="2">
                  <c:v>54</c:v>
                </c:pt>
                <c:pt idx="3">
                  <c:v>55</c:v>
                </c:pt>
                <c:pt idx="4">
                  <c:v>53</c:v>
                </c:pt>
                <c:pt idx="5">
                  <c:v>56</c:v>
                </c:pt>
                <c:pt idx="6">
                  <c:v>56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367488"/>
        <c:axId val="63968768"/>
      </c:lineChart>
      <c:catAx>
        <c:axId val="2836748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3968768"/>
        <c:crosses val="autoZero"/>
        <c:auto val="1"/>
        <c:lblAlgn val="ctr"/>
        <c:lblOffset val="100"/>
        <c:noMultiLvlLbl val="0"/>
      </c:catAx>
      <c:valAx>
        <c:axId val="6396876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28367488"/>
        <c:crosses val="autoZero"/>
        <c:crossBetween val="between"/>
        <c:majorUnit val="5"/>
        <c:minorUnit val="5"/>
      </c:valAx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6º PRIMARIA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 ESPAÑOL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5130796150481188"/>
          <c:w val="0.83855314960629923"/>
          <c:h val="0.6278470399533391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3333CC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Hoja1!$C$20:$I$20</c:f>
              <c:numCache>
                <c:formatCode>General</c:formatCode>
                <c:ptCount val="7"/>
                <c:pt idx="0">
                  <c:v>50</c:v>
                </c:pt>
                <c:pt idx="1">
                  <c:v>53</c:v>
                </c:pt>
                <c:pt idx="2">
                  <c:v>54</c:v>
                </c:pt>
                <c:pt idx="3">
                  <c:v>55</c:v>
                </c:pt>
                <c:pt idx="4">
                  <c:v>53</c:v>
                </c:pt>
                <c:pt idx="5">
                  <c:v>56</c:v>
                </c:pt>
                <c:pt idx="6">
                  <c:v>56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3995264"/>
        <c:axId val="64018688"/>
      </c:lineChart>
      <c:catAx>
        <c:axId val="6399526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4018688"/>
        <c:crosses val="autoZero"/>
        <c:auto val="1"/>
        <c:lblAlgn val="ctr"/>
        <c:lblOffset val="100"/>
        <c:noMultiLvlLbl val="0"/>
      </c:catAx>
      <c:valAx>
        <c:axId val="6401868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7DEAB"/>
                    </a:solidFill>
                  </a:defRPr>
                </a:pPr>
                <a:r>
                  <a:rPr lang="en-US" sz="16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399526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6º </a:t>
            </a:r>
            <a:r>
              <a:rPr lang="en-US" sz="2000" dirty="0" smtClean="0">
                <a:solidFill>
                  <a:srgbClr val="F7DEAB"/>
                </a:solidFill>
              </a:rPr>
              <a:t>PRIMARIA</a:t>
            </a:r>
            <a:endParaRPr lang="en-US" sz="2000" dirty="0">
              <a:solidFill>
                <a:srgbClr val="F7DEAB"/>
              </a:solidFill>
            </a:endParaRP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 smtClean="0">
                <a:solidFill>
                  <a:srgbClr val="F7DEAB"/>
                </a:solidFill>
              </a:rPr>
              <a:t>PROMEDIO: MATEMATICAS</a:t>
            </a:r>
            <a:endParaRPr lang="en-US" sz="2000" dirty="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8969038766936"/>
          <c:y val="0.27264556156826969"/>
          <c:w val="0.83163104375549279"/>
          <c:h val="0.5840210579256245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3366FF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Hoja1!$C$28:$I$28</c:f>
              <c:numCache>
                <c:formatCode>General</c:formatCode>
                <c:ptCount val="7"/>
                <c:pt idx="0">
                  <c:v>59</c:v>
                </c:pt>
                <c:pt idx="1">
                  <c:v>58</c:v>
                </c:pt>
                <c:pt idx="2">
                  <c:v>56</c:v>
                </c:pt>
                <c:pt idx="3">
                  <c:v>58</c:v>
                </c:pt>
                <c:pt idx="4">
                  <c:v>54</c:v>
                </c:pt>
                <c:pt idx="5">
                  <c:v>51</c:v>
                </c:pt>
                <c:pt idx="6">
                  <c:v>53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4375808"/>
        <c:axId val="64386944"/>
      </c:lineChart>
      <c:catAx>
        <c:axId val="64375808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4386944"/>
        <c:crosses val="autoZero"/>
        <c:auto val="1"/>
        <c:lblAlgn val="ctr"/>
        <c:lblOffset val="100"/>
        <c:noMultiLvlLbl val="0"/>
      </c:catAx>
      <c:valAx>
        <c:axId val="6438694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4375808"/>
        <c:crosses val="autoZero"/>
        <c:crossBetween val="between"/>
        <c:majorUnit val="5"/>
        <c:minorUnit val="1.4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6º PRIMARIA</a:t>
            </a: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s-ES" sz="2000">
                <a:solidFill>
                  <a:srgbClr val="F7DEAB"/>
                </a:solidFill>
              </a:rPr>
              <a:t>MEDIANA: MATEMATICAS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27390055409740449"/>
          <c:w val="0.83855314960629923"/>
          <c:h val="0.6098840769903761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3366FF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Hoja1!$C$28:$I$28</c:f>
              <c:numCache>
                <c:formatCode>General</c:formatCode>
                <c:ptCount val="7"/>
                <c:pt idx="0">
                  <c:v>59</c:v>
                </c:pt>
                <c:pt idx="1">
                  <c:v>58</c:v>
                </c:pt>
                <c:pt idx="2">
                  <c:v>56</c:v>
                </c:pt>
                <c:pt idx="3">
                  <c:v>58</c:v>
                </c:pt>
                <c:pt idx="4">
                  <c:v>54</c:v>
                </c:pt>
                <c:pt idx="5">
                  <c:v>51</c:v>
                </c:pt>
                <c:pt idx="6">
                  <c:v>53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936256"/>
        <c:axId val="67938944"/>
      </c:lineChart>
      <c:catAx>
        <c:axId val="67936256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7938944"/>
        <c:crosses val="autoZero"/>
        <c:auto val="1"/>
        <c:lblAlgn val="ctr"/>
        <c:lblOffset val="100"/>
        <c:noMultiLvlLbl val="0"/>
      </c:catAx>
      <c:valAx>
        <c:axId val="67938944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7936256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A3B9FF"/>
          </a:solidFill>
        </a:defRPr>
      </a:pPr>
      <a:endParaRPr lang="es-E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>
                <a:solidFill>
                  <a:srgbClr val="F7DEAB"/>
                </a:solidFill>
              </a:rPr>
              <a:t>6º </a:t>
            </a:r>
            <a:r>
              <a:rPr lang="en-US" sz="2000" dirty="0" smtClean="0">
                <a:solidFill>
                  <a:srgbClr val="F7DEAB"/>
                </a:solidFill>
              </a:rPr>
              <a:t>PRIMARIA</a:t>
            </a:r>
            <a:endParaRPr lang="en-US" sz="2000" dirty="0">
              <a:solidFill>
                <a:srgbClr val="F7DEAB"/>
              </a:solidFill>
            </a:endParaRPr>
          </a:p>
          <a:p>
            <a:pPr>
              <a:defRPr sz="2000">
                <a:solidFill>
                  <a:srgbClr val="F7DEAB"/>
                </a:solidFill>
              </a:defRPr>
            </a:pPr>
            <a:r>
              <a:rPr lang="en-US" sz="2000" dirty="0" smtClean="0">
                <a:solidFill>
                  <a:srgbClr val="F7DEAB"/>
                </a:solidFill>
              </a:rPr>
              <a:t>PROMEDIO: INGLES</a:t>
            </a:r>
            <a:endParaRPr lang="en-US" sz="2000" dirty="0">
              <a:solidFill>
                <a:srgbClr val="F7DEAB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0889553387193"/>
          <c:y val="0.27725885091844088"/>
          <c:w val="0.83865478438778718"/>
          <c:h val="0.6004144690740461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3366FF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600" b="1">
                    <a:solidFill>
                      <a:srgbClr val="F7DEAB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Hoja1!$C$36:$I$36</c:f>
              <c:numCache>
                <c:formatCode>General</c:formatCode>
                <c:ptCount val="7"/>
                <c:pt idx="0">
                  <c:v>56</c:v>
                </c:pt>
                <c:pt idx="1">
                  <c:v>57</c:v>
                </c:pt>
                <c:pt idx="2">
                  <c:v>49</c:v>
                </c:pt>
                <c:pt idx="3">
                  <c:v>55</c:v>
                </c:pt>
                <c:pt idx="4">
                  <c:v>57</c:v>
                </c:pt>
                <c:pt idx="5">
                  <c:v>50</c:v>
                </c:pt>
                <c:pt idx="6">
                  <c:v>53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968384"/>
        <c:axId val="67991808"/>
      </c:lineChart>
      <c:catAx>
        <c:axId val="67968384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67991808"/>
        <c:crosses val="autoZero"/>
        <c:auto val="1"/>
        <c:lblAlgn val="ctr"/>
        <c:lblOffset val="100"/>
        <c:noMultiLvlLbl val="0"/>
      </c:catAx>
      <c:valAx>
        <c:axId val="67991808"/>
        <c:scaling>
          <c:orientation val="minMax"/>
          <c:max val="80"/>
          <c:min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F7DEAB"/>
                    </a:solidFill>
                  </a:defRPr>
                </a:pPr>
                <a:r>
                  <a:rPr lang="en-US" sz="2000">
                    <a:solidFill>
                      <a:srgbClr val="F7DEAB"/>
                    </a:solidFill>
                  </a:rPr>
                  <a:t>PUNTAJE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7DEAB"/>
                </a:solidFill>
              </a:defRPr>
            </a:pPr>
            <a:endParaRPr lang="es-ES"/>
          </a:p>
        </c:txPr>
        <c:crossAx val="67968384"/>
        <c:crosses val="autoZero"/>
        <c:crossBetween val="between"/>
        <c:majorUnit val="5"/>
        <c:minorUnit val="0.4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0.14286</cdr:x>
      <cdr:y>0.89394</cdr:y>
    </cdr:from>
    <cdr:to>
      <cdr:x>0.95316</cdr:x>
      <cdr:y>0.95745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38200" y="3201557"/>
          <a:ext cx="4754371" cy="227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>
              <a:solidFill>
                <a:srgbClr val="F7DEAB"/>
              </a:solidFill>
              <a:latin typeface="+mn-lt"/>
            </a:rPr>
            <a:t>   2005           2006           2007            2008   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2009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  2010          2011</a:t>
          </a:r>
          <a:endParaRPr lang="es-ES" sz="1400" b="1" dirty="0">
            <a:solidFill>
              <a:srgbClr val="F7DEAB"/>
            </a:solidFill>
            <a:latin typeface="+mn-lt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0.14677</cdr:x>
      <cdr:y>0.89061</cdr:y>
    </cdr:from>
    <cdr:to>
      <cdr:x>0.94409</cdr:x>
      <cdr:y>0.97136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71033" y="2443125"/>
          <a:ext cx="3645342" cy="22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2006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2007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2008         2009       2010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0.11236</cdr:x>
      <cdr:y>0.82925</cdr:y>
    </cdr:from>
    <cdr:to>
      <cdr:x>0.94085</cdr:x>
      <cdr:y>0.90193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62000" y="3330576"/>
          <a:ext cx="5618653" cy="291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>
              <a:solidFill>
                <a:srgbClr val="F7DEAB"/>
              </a:solidFill>
            </a:rPr>
            <a:t>2004   </a:t>
          </a:r>
          <a:r>
            <a:rPr lang="es-ES" sz="1400" b="1" dirty="0" smtClean="0">
              <a:solidFill>
                <a:srgbClr val="F7DEAB"/>
              </a:solidFill>
            </a:rPr>
            <a:t>    2005      2006        2007     2008       2009      2010      2011</a:t>
          </a:r>
          <a:endParaRPr lang="es-ES" sz="1400" b="1" dirty="0">
            <a:solidFill>
              <a:srgbClr val="F7DEAB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0.13224</cdr:x>
      <cdr:y>0.89061</cdr:y>
    </cdr:from>
    <cdr:to>
      <cdr:x>0.96072</cdr:x>
      <cdr:y>0.96651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04579" y="2443126"/>
          <a:ext cx="3787849" cy="208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2004       2005        2006       2007       2008       </a:t>
          </a:r>
          <a:r>
            <a:rPr lang="es-ES" sz="1400" b="1" dirty="0">
              <a:solidFill>
                <a:srgbClr val="F7DEAB"/>
              </a:solidFill>
            </a:rPr>
            <a:t>2009      </a:t>
          </a:r>
          <a:r>
            <a:rPr lang="es-ES" sz="1400" b="1" dirty="0" smtClean="0">
              <a:solidFill>
                <a:srgbClr val="F7DEAB"/>
              </a:solidFill>
            </a:rPr>
            <a:t> 2010   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0.13466</cdr:x>
      <cdr:y>0.89869</cdr:y>
    </cdr:from>
    <cdr:to>
      <cdr:x>0.96315</cdr:x>
      <cdr:y>0.97136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5655" y="2465276"/>
          <a:ext cx="3787849" cy="199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2004       2005       </a:t>
          </a:r>
          <a:r>
            <a:rPr lang="es-ES" sz="1400" b="1" dirty="0">
              <a:solidFill>
                <a:srgbClr val="F7DEAB"/>
              </a:solidFill>
            </a:rPr>
            <a:t>2006     </a:t>
          </a:r>
          <a:r>
            <a:rPr lang="es-ES" sz="1400" b="1" dirty="0" smtClean="0">
              <a:solidFill>
                <a:srgbClr val="F7DEAB"/>
              </a:solidFill>
            </a:rPr>
            <a:t>  </a:t>
          </a:r>
          <a:r>
            <a:rPr lang="es-ES" sz="1400" b="1" dirty="0">
              <a:solidFill>
                <a:srgbClr val="F7DEAB"/>
              </a:solidFill>
            </a:rPr>
            <a:t>2007     </a:t>
          </a:r>
          <a:r>
            <a:rPr lang="es-ES" sz="1400" b="1" dirty="0" smtClean="0">
              <a:solidFill>
                <a:srgbClr val="F7DEAB"/>
              </a:solidFill>
            </a:rPr>
            <a:t>  2008      </a:t>
          </a:r>
          <a:r>
            <a:rPr lang="es-ES" sz="1400" b="1" dirty="0">
              <a:solidFill>
                <a:srgbClr val="F7DEAB"/>
              </a:solidFill>
            </a:rPr>
            <a:t>2009      2010      2011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0.14192</cdr:x>
      <cdr:y>0.89869</cdr:y>
    </cdr:from>
    <cdr:to>
      <cdr:x>0.97041</cdr:x>
      <cdr:y>0.97459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8881" y="2465277"/>
          <a:ext cx="3787849" cy="208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</a:rPr>
            <a:t>2004     </a:t>
          </a:r>
          <a:r>
            <a:rPr lang="es-ES" sz="1400" b="1" dirty="0" smtClean="0">
              <a:solidFill>
                <a:srgbClr val="F7DEAB"/>
              </a:solidFill>
            </a:rPr>
            <a:t>  2005        </a:t>
          </a:r>
          <a:r>
            <a:rPr lang="es-ES" sz="1400" b="1" dirty="0">
              <a:solidFill>
                <a:srgbClr val="F7DEAB"/>
              </a:solidFill>
            </a:rPr>
            <a:t>2006      </a:t>
          </a:r>
          <a:r>
            <a:rPr lang="es-ES" sz="1400" b="1" dirty="0" smtClean="0">
              <a:solidFill>
                <a:srgbClr val="F7DEAB"/>
              </a:solidFill>
            </a:rPr>
            <a:t> 2007         2008       </a:t>
          </a:r>
          <a:r>
            <a:rPr lang="es-ES" sz="1400" b="1" dirty="0">
              <a:solidFill>
                <a:srgbClr val="F7DEAB"/>
              </a:solidFill>
            </a:rPr>
            <a:t>2009      </a:t>
          </a:r>
          <a:r>
            <a:rPr lang="es-ES" sz="1400" b="1" dirty="0" smtClean="0">
              <a:solidFill>
                <a:srgbClr val="F7DEAB"/>
              </a:solidFill>
            </a:rPr>
            <a:t>  2010   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0.13224</cdr:x>
      <cdr:y>0.89061</cdr:y>
    </cdr:from>
    <cdr:to>
      <cdr:x>0.96072</cdr:x>
      <cdr:y>0.96329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04579" y="2443125"/>
          <a:ext cx="3787849" cy="199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2004       2005       2006       2007       2008       </a:t>
          </a:r>
          <a:r>
            <a:rPr lang="es-ES" sz="1400" b="1" dirty="0">
              <a:solidFill>
                <a:srgbClr val="F7DEAB"/>
              </a:solidFill>
            </a:rPr>
            <a:t>2009      </a:t>
          </a:r>
          <a:r>
            <a:rPr lang="es-ES" sz="1400" b="1" dirty="0" smtClean="0">
              <a:solidFill>
                <a:srgbClr val="F7DEAB"/>
              </a:solidFill>
            </a:rPr>
            <a:t> 2010   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0.13466</cdr:x>
      <cdr:y>0.89061</cdr:y>
    </cdr:from>
    <cdr:to>
      <cdr:x>0.96315</cdr:x>
      <cdr:y>0.96651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5654" y="2443126"/>
          <a:ext cx="3787849" cy="208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 2004       2005       2006        2007       2008       </a:t>
          </a:r>
          <a:r>
            <a:rPr lang="es-ES" sz="1400" b="1" dirty="0">
              <a:solidFill>
                <a:srgbClr val="F7DEAB"/>
              </a:solidFill>
            </a:rPr>
            <a:t>2009      </a:t>
          </a:r>
          <a:r>
            <a:rPr lang="es-ES" sz="1400" b="1" dirty="0" smtClean="0">
              <a:solidFill>
                <a:srgbClr val="F7DEAB"/>
              </a:solidFill>
            </a:rPr>
            <a:t>  2010   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0.14147</cdr:x>
      <cdr:y>0.89061</cdr:y>
    </cdr:from>
    <cdr:to>
      <cdr:x>0.95785</cdr:x>
      <cdr:y>0.95422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6814" y="2443125"/>
          <a:ext cx="3732470" cy="174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 2004      2005      2006       2007      </a:t>
          </a:r>
          <a:r>
            <a:rPr lang="es-ES" sz="1400" b="1" dirty="0">
              <a:solidFill>
                <a:srgbClr val="F7DEAB"/>
              </a:solidFill>
            </a:rPr>
            <a:t>2008      </a:t>
          </a:r>
          <a:r>
            <a:rPr lang="es-ES" sz="1400" b="1" dirty="0" smtClean="0">
              <a:solidFill>
                <a:srgbClr val="F7DEAB"/>
              </a:solidFill>
            </a:rPr>
            <a:t> 2009      2010      2011</a:t>
          </a:r>
          <a:endParaRPr lang="es-ES" sz="1400" b="1" dirty="0">
            <a:solidFill>
              <a:srgbClr val="F7DEAB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0.14192</cdr:x>
      <cdr:y>0.89869</cdr:y>
    </cdr:from>
    <cdr:to>
      <cdr:x>0.9583</cdr:x>
      <cdr:y>0.96512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8881" y="2465277"/>
          <a:ext cx="3732470" cy="182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</a:rPr>
            <a:t>2004       2005     </a:t>
          </a:r>
          <a:r>
            <a:rPr lang="es-ES" sz="1400" b="1" dirty="0" smtClean="0">
              <a:solidFill>
                <a:srgbClr val="F7DEAB"/>
              </a:solidFill>
            </a:rPr>
            <a:t>  2006       2007        2008      </a:t>
          </a:r>
          <a:r>
            <a:rPr lang="es-ES" sz="1400" b="1" dirty="0">
              <a:solidFill>
                <a:srgbClr val="F7DEAB"/>
              </a:solidFill>
            </a:rPr>
            <a:t>2009     </a:t>
          </a:r>
          <a:r>
            <a:rPr lang="es-ES" sz="1400" b="1" dirty="0" smtClean="0">
              <a:solidFill>
                <a:srgbClr val="F7DEAB"/>
              </a:solidFill>
            </a:rPr>
            <a:t>   2010   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0.13708</cdr:x>
      <cdr:y>0.90272</cdr:y>
    </cdr:from>
    <cdr:to>
      <cdr:x>0.96557</cdr:x>
      <cdr:y>0.9754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26731" y="2476352"/>
          <a:ext cx="3787849" cy="199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</a:rPr>
            <a:t>2004     2005      2006      2007     2008       2009      2010      2011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0.15162</cdr:x>
      <cdr:y>0.89465</cdr:y>
    </cdr:from>
    <cdr:to>
      <cdr:x>0.94619</cdr:x>
      <cdr:y>0.97136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93184" y="2454201"/>
          <a:ext cx="3632791" cy="210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2006            2007          2008            2009   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2010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2011</a:t>
          </a:r>
          <a:endParaRPr lang="es-ES" sz="1400" b="1" dirty="0">
            <a:solidFill>
              <a:srgbClr val="F7DEAB"/>
            </a:solidFill>
            <a:latin typeface="+mn-lt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0.13708</cdr:x>
      <cdr:y>0.89465</cdr:y>
    </cdr:from>
    <cdr:to>
      <cdr:x>0.96557</cdr:x>
      <cdr:y>0.97055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626731" y="2454201"/>
          <a:ext cx="3787849" cy="208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F7DEAB"/>
              </a:solidFill>
            </a:rPr>
            <a:t> 2004        2005        2006       </a:t>
          </a:r>
          <a:r>
            <a:rPr lang="es-ES" sz="1400" b="1" dirty="0">
              <a:solidFill>
                <a:srgbClr val="F7DEAB"/>
              </a:solidFill>
            </a:rPr>
            <a:t>2007     </a:t>
          </a:r>
          <a:r>
            <a:rPr lang="es-ES" sz="1400" b="1" dirty="0" smtClean="0">
              <a:solidFill>
                <a:srgbClr val="F7DEAB"/>
              </a:solidFill>
            </a:rPr>
            <a:t>  2008        2009        </a:t>
          </a:r>
          <a:r>
            <a:rPr lang="es-ES" sz="1400" b="1" dirty="0">
              <a:solidFill>
                <a:srgbClr val="F7DEAB"/>
              </a:solidFill>
            </a:rPr>
            <a:t>2010      </a:t>
          </a:r>
          <a:r>
            <a:rPr lang="es-ES" sz="1400" b="1" dirty="0" smtClean="0">
              <a:solidFill>
                <a:srgbClr val="F7DEAB"/>
              </a:solidFill>
            </a:rPr>
            <a:t> 2011</a:t>
          </a:r>
          <a:endParaRPr lang="es-ES" sz="1400" b="1" dirty="0">
            <a:solidFill>
              <a:srgbClr val="F7DEAB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0.11628</cdr:x>
      <cdr:y>0.89091</cdr:y>
    </cdr:from>
    <cdr:to>
      <cdr:x>0.93023</cdr:x>
      <cdr:y>0.96762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62000" y="3733800"/>
          <a:ext cx="5334000" cy="321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>
              <a:solidFill>
                <a:srgbClr val="F7DEAB"/>
              </a:solidFill>
            </a:rPr>
            <a:t>  </a:t>
          </a:r>
          <a:r>
            <a:rPr lang="es-ES" sz="1400" b="1" dirty="0" smtClean="0">
              <a:solidFill>
                <a:srgbClr val="F7DEAB"/>
              </a:solidFill>
            </a:rPr>
            <a:t> 2005       </a:t>
          </a:r>
          <a:r>
            <a:rPr lang="es-ES" sz="1400" b="1" dirty="0">
              <a:solidFill>
                <a:srgbClr val="F7DEAB"/>
              </a:solidFill>
            </a:rPr>
            <a:t>2006      </a:t>
          </a:r>
          <a:r>
            <a:rPr lang="es-ES" sz="1400" b="1" dirty="0" smtClean="0">
              <a:solidFill>
                <a:srgbClr val="F7DEAB"/>
              </a:solidFill>
            </a:rPr>
            <a:t>  2007       </a:t>
          </a:r>
          <a:r>
            <a:rPr lang="es-ES" sz="1400" b="1" dirty="0">
              <a:solidFill>
                <a:srgbClr val="F7DEAB"/>
              </a:solidFill>
            </a:rPr>
            <a:t>2008      </a:t>
          </a:r>
          <a:r>
            <a:rPr lang="es-ES" sz="1400" b="1" dirty="0" smtClean="0">
              <a:solidFill>
                <a:srgbClr val="F7DEAB"/>
              </a:solidFill>
            </a:rPr>
            <a:t> 2009       </a:t>
          </a:r>
          <a:r>
            <a:rPr lang="es-ES" sz="1400" b="1" dirty="0">
              <a:solidFill>
                <a:srgbClr val="F7DEAB"/>
              </a:solidFill>
            </a:rPr>
            <a:t>2010    </a:t>
          </a:r>
          <a:r>
            <a:rPr lang="es-ES" sz="1400" b="1" dirty="0" smtClean="0">
              <a:solidFill>
                <a:srgbClr val="F7DEAB"/>
              </a:solidFill>
            </a:rPr>
            <a:t>   </a:t>
          </a:r>
          <a:r>
            <a:rPr lang="es-ES" sz="1400" b="1" dirty="0">
              <a:solidFill>
                <a:srgbClr val="F7DEAB"/>
              </a:solidFill>
            </a:rPr>
            <a:t>2011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0.13421</cdr:x>
      <cdr:y>0.90577</cdr:y>
    </cdr:from>
    <cdr:to>
      <cdr:x>0.97238</cdr:x>
      <cdr:y>0.99055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3588" y="2484697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>
              <a:solidFill>
                <a:schemeClr val="accent3">
                  <a:lumMod val="95000"/>
                </a:schemeClr>
              </a:solidFill>
            </a:rPr>
            <a:t>2004      2005      2006      2007      2008      2009       2010      2011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0.12739</cdr:x>
      <cdr:y>0.89465</cdr:y>
    </cdr:from>
    <cdr:to>
      <cdr:x>0.96557</cdr:x>
      <cdr:y>0.97944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82428" y="2454201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accent3">
                  <a:lumMod val="95000"/>
                </a:schemeClr>
              </a:solidFill>
            </a:rPr>
            <a:t>  2004      2005       2006       2007      2008       2009       </a:t>
          </a:r>
          <a:r>
            <a:rPr lang="es-ES" sz="1400" b="1" dirty="0">
              <a:solidFill>
                <a:schemeClr val="accent3">
                  <a:lumMod val="95000"/>
                </a:schemeClr>
              </a:solidFill>
            </a:rPr>
            <a:t>2010 </a:t>
          </a:r>
          <a:r>
            <a:rPr lang="es-ES" sz="1400" b="1" dirty="0" smtClean="0">
              <a:solidFill>
                <a:schemeClr val="accent3">
                  <a:lumMod val="95000"/>
                </a:schemeClr>
              </a:solidFill>
            </a:rPr>
            <a:t>    </a:t>
          </a:r>
          <a:r>
            <a:rPr lang="es-ES" sz="1400" b="1" dirty="0">
              <a:solidFill>
                <a:schemeClr val="accent3">
                  <a:lumMod val="95000"/>
                </a:schemeClr>
              </a:solidFill>
            </a:rPr>
            <a:t>2011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0.12981</cdr:x>
      <cdr:y>0.89465</cdr:y>
    </cdr:from>
    <cdr:to>
      <cdr:x>0.96799</cdr:x>
      <cdr:y>0.97944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3503" y="2454201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2004          2005         2006          2007   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2008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   2009         2010        2011</a:t>
          </a:r>
          <a:endParaRPr lang="es-ES" sz="1400" b="1" dirty="0">
            <a:solidFill>
              <a:schemeClr val="bg1">
                <a:lumMod val="95000"/>
              </a:schemeClr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0.13466</cdr:x>
      <cdr:y>0.89061</cdr:y>
    </cdr:from>
    <cdr:to>
      <cdr:x>0.97284</cdr:x>
      <cdr:y>0.9754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5654" y="2443126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2005       2006       2007       2008       2009 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2010      2011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0.1413</cdr:x>
      <cdr:y>0.89091</cdr:y>
    </cdr:from>
    <cdr:to>
      <cdr:x>0.97948</cdr:x>
      <cdr:y>0.9757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90600" y="3733800"/>
          <a:ext cx="5875977" cy="355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2005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2006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2007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2008       2009 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2010      2011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0.12981</cdr:x>
      <cdr:y>0.89465</cdr:y>
    </cdr:from>
    <cdr:to>
      <cdr:x>0.96799</cdr:x>
      <cdr:y>0.97944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93504" y="2454201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2004        2005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2006      2007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2008       2009 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2010      2011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0.14286</cdr:x>
      <cdr:y>0.88889</cdr:y>
    </cdr:from>
    <cdr:to>
      <cdr:x>0.98104</cdr:x>
      <cdr:y>0.97368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90600" y="3657600"/>
          <a:ext cx="5812107" cy="348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2005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2006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2007       2008       2009 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2010      2011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0.13466</cdr:x>
      <cdr:y>0.89869</cdr:y>
    </cdr:from>
    <cdr:to>
      <cdr:x>0.97284</cdr:x>
      <cdr:y>0.98347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5655" y="2465277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2 005    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2006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2007      2008      2009     </a:t>
          </a:r>
          <a:r>
            <a:rPr lang="es-ES" sz="1400" b="1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2010      2011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0.14688</cdr:x>
      <cdr:y>0.88479</cdr:y>
    </cdr:from>
    <cdr:to>
      <cdr:x>0.96667</cdr:x>
      <cdr:y>0.9646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7303" y="3859596"/>
          <a:ext cx="5622097" cy="348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2005         2006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2007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2008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2009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2010        2011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0.13466</cdr:x>
      <cdr:y>0.89465</cdr:y>
    </cdr:from>
    <cdr:to>
      <cdr:x>0.97284</cdr:x>
      <cdr:y>0.97944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15654" y="2454201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2004      2005      2006      2007      2008      2009       2010      2011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0.13224</cdr:x>
      <cdr:y>0.89465</cdr:y>
    </cdr:from>
    <cdr:to>
      <cdr:x>0.97041</cdr:x>
      <cdr:y>0.97944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04579" y="2454201"/>
          <a:ext cx="3832151" cy="23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chemeClr val="bg1">
                  <a:lumMod val="95000"/>
                </a:schemeClr>
              </a:solidFill>
            </a:rPr>
            <a:t>2004      2005      2006      2007      2008      2009       2010      2011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0.15404</cdr:x>
      <cdr:y>0.90272</cdr:y>
    </cdr:from>
    <cdr:to>
      <cdr:x>0.94861</cdr:x>
      <cdr:y>0.97944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704259" y="2476352"/>
          <a:ext cx="3632791" cy="210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rgbClr val="F7DEAB"/>
              </a:solidFill>
              <a:latin typeface="+mn-lt"/>
            </a:rPr>
            <a:t>2005       </a:t>
          </a:r>
          <a:r>
            <a:rPr lang="es-ES" sz="16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600" b="1" dirty="0">
              <a:solidFill>
                <a:srgbClr val="F7DEAB"/>
              </a:solidFill>
              <a:latin typeface="+mn-lt"/>
            </a:rPr>
            <a:t>2006        </a:t>
          </a:r>
          <a:r>
            <a:rPr lang="es-ES" sz="16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600" b="1" dirty="0">
              <a:solidFill>
                <a:srgbClr val="F7DEAB"/>
              </a:solidFill>
              <a:latin typeface="+mn-lt"/>
            </a:rPr>
            <a:t>2007         2008         </a:t>
          </a:r>
          <a:r>
            <a:rPr lang="es-ES" sz="1600" b="1" dirty="0" smtClean="0">
              <a:solidFill>
                <a:srgbClr val="F7DEAB"/>
              </a:solidFill>
              <a:latin typeface="+mn-lt"/>
            </a:rPr>
            <a:t>2009          </a:t>
          </a:r>
          <a:r>
            <a:rPr lang="es-ES" sz="1600" b="1" dirty="0">
              <a:solidFill>
                <a:srgbClr val="F7DEAB"/>
              </a:solidFill>
              <a:latin typeface="+mn-lt"/>
            </a:rPr>
            <a:t>2010    </a:t>
          </a:r>
          <a:r>
            <a:rPr lang="es-ES" sz="1600" b="1" dirty="0" smtClean="0">
              <a:solidFill>
                <a:srgbClr val="F7DEAB"/>
              </a:solidFill>
              <a:latin typeface="+mn-lt"/>
            </a:rPr>
            <a:t>   </a:t>
          </a:r>
          <a:r>
            <a:rPr lang="es-ES" sz="16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0.14688</cdr:x>
      <cdr:y>0.89627</cdr:y>
    </cdr:from>
    <cdr:to>
      <cdr:x>0.96667</cdr:x>
      <cdr:y>0.97608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7303" y="4083518"/>
          <a:ext cx="5622097" cy="363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2005         2006 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2007 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2008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2009         2010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0.14677</cdr:x>
      <cdr:y>0.90676</cdr:y>
    </cdr:from>
    <cdr:to>
      <cdr:x>0.94134</cdr:x>
      <cdr:y>0.98347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71033" y="2487428"/>
          <a:ext cx="3632791" cy="210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2005         2006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2007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2008         2009        2010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0.15416</cdr:x>
      <cdr:y>0.87447</cdr:y>
    </cdr:from>
    <cdr:to>
      <cdr:x>0.95209</cdr:x>
      <cdr:y>0.95485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04260" y="2409899"/>
          <a:ext cx="3645342" cy="22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2005         2006          2007         2008          2009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2010        2011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0.15162</cdr:x>
      <cdr:y>0.89869</cdr:y>
    </cdr:from>
    <cdr:to>
      <cdr:x>0.94619</cdr:x>
      <cdr:y>0.9754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93184" y="2465277"/>
          <a:ext cx="3632791" cy="210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2006 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2007        2008 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2009  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2010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0.14668</cdr:x>
      <cdr:y>0.89744</cdr:y>
    </cdr:from>
    <cdr:to>
      <cdr:x>0.95455</cdr:x>
      <cdr:y>0.97918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83576" y="3877995"/>
          <a:ext cx="5417223" cy="353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>
              <a:solidFill>
                <a:srgbClr val="F7DEAB"/>
              </a:solidFill>
              <a:latin typeface="+mn-lt"/>
            </a:rPr>
            <a:t>2005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2006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2007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2008        </a:t>
          </a:r>
          <a:r>
            <a:rPr lang="es-ES" sz="1400" b="1" dirty="0" smtClean="0">
              <a:solidFill>
                <a:srgbClr val="F7DEAB"/>
              </a:solidFill>
              <a:latin typeface="+mn-lt"/>
            </a:rPr>
            <a:t>2009         2010        </a:t>
          </a:r>
          <a:r>
            <a:rPr lang="es-ES" sz="1400" b="1" dirty="0">
              <a:solidFill>
                <a:srgbClr val="F7DEAB"/>
              </a:solidFill>
              <a:latin typeface="+mn-lt"/>
            </a:rPr>
            <a:t>2011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57E27F-AA92-492E-BFE7-45A222BA24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089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726F7E-BE72-4872-800D-243732F954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71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47C89-D57C-4284-BC2D-74659778025B}" type="slidenum">
              <a:rPr lang="es-ES" smtClean="0"/>
              <a:pPr/>
              <a:t>1</a:t>
            </a:fld>
            <a:endParaRPr lang="es-E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1AA6A-11AA-436C-8A44-5F875539FD70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CF9FD-C72E-433F-A176-D2BC52F50283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67AE6-1C9E-46F9-AF47-DE07DC4839B9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0885B-61C7-46BF-8E11-17126C0DC4BD}" type="slidenum">
              <a:rPr lang="es-ES" smtClean="0"/>
              <a:pPr/>
              <a:t>20</a:t>
            </a:fld>
            <a:endParaRPr lang="es-E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B1DB9-AE45-4A1B-AB3E-8A6A04499322}" type="slidenum">
              <a:rPr lang="es-ES" smtClean="0"/>
              <a:pPr/>
              <a:t>23</a:t>
            </a:fld>
            <a:endParaRPr lang="es-E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F9521-0037-48CF-8093-CBABD8F91C6B}" type="slidenum">
              <a:rPr lang="es-ES" smtClean="0"/>
              <a:pPr/>
              <a:t>26</a:t>
            </a:fld>
            <a:endParaRPr lang="es-E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2CA6C-E7D8-452C-9D5C-D914B31A6BED}" type="slidenum">
              <a:rPr lang="es-ES" smtClean="0"/>
              <a:pPr/>
              <a:t>27</a:t>
            </a:fld>
            <a:endParaRPr lang="es-E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9E27F-5501-4413-91D2-ADE07904EFD5}" type="slidenum">
              <a:rPr lang="es-ES" smtClean="0"/>
              <a:pPr/>
              <a:t>29</a:t>
            </a:fld>
            <a:endParaRPr lang="es-E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7B2E-2BE3-481F-8202-99BB8B5A809E}" type="slidenum">
              <a:rPr lang="es-ES" smtClean="0"/>
              <a:pPr/>
              <a:t>30</a:t>
            </a:fld>
            <a:endParaRPr 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24D877-9C18-4F03-AF12-09BA76BA8CED}" type="slidenum">
              <a:rPr lang="es-ES" smtClean="0"/>
              <a:pPr/>
              <a:t>32</a:t>
            </a:fld>
            <a:endParaRPr lang="es-E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3650D-7D9B-41F4-936D-260E0E13C432}" type="slidenum">
              <a:rPr lang="es-ES" smtClean="0"/>
              <a:pPr/>
              <a:t>2</a:t>
            </a:fld>
            <a:endParaRPr lang="es-E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7B2E-2BE3-481F-8202-99BB8B5A809E}" type="slidenum">
              <a:rPr lang="es-ES" smtClean="0"/>
              <a:pPr/>
              <a:t>33</a:t>
            </a:fld>
            <a:endParaRPr 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25D4A-419E-46BA-9C21-ACC11C461A54}" type="slidenum">
              <a:rPr lang="es-ES" smtClean="0"/>
              <a:pPr/>
              <a:t>35</a:t>
            </a:fld>
            <a:endParaRPr lang="es-E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0943E-613E-44CF-9ED9-950DD735DB0C}" type="slidenum">
              <a:rPr lang="es-ES" smtClean="0"/>
              <a:pPr/>
              <a:t>37</a:t>
            </a:fld>
            <a:endParaRPr lang="es-E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D236B-62B0-47B6-811E-B64805CB314C}" type="slidenum">
              <a:rPr lang="es-ES" smtClean="0"/>
              <a:pPr/>
              <a:t>40</a:t>
            </a:fld>
            <a:endParaRPr lang="es-E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A5EE5-BC2D-43E8-9E1F-2D563CD168C8}" type="slidenum">
              <a:rPr lang="es-ES" smtClean="0"/>
              <a:pPr/>
              <a:t>43</a:t>
            </a:fld>
            <a:endParaRPr lang="es-E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9D91C-A996-405C-BE9E-BF5694BE8AD0}" type="slidenum">
              <a:rPr lang="es-ES" smtClean="0"/>
              <a:pPr/>
              <a:t>46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9D91C-A996-405C-BE9E-BF5694BE8AD0}" type="slidenum">
              <a:rPr lang="es-ES" smtClean="0"/>
              <a:pPr/>
              <a:t>49</a:t>
            </a:fld>
            <a:endParaRPr lang="es-E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E5A56-B9CF-4C97-AC00-45D9F605BAEB}" type="slidenum">
              <a:rPr lang="es-ES" smtClean="0"/>
              <a:pPr/>
              <a:t>3</a:t>
            </a:fld>
            <a:endParaRPr lang="es-E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626167-D35C-43E1-8348-5C004E105115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9648-0115-4BA4-A450-E6C52E03A283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93C6A-DCCD-4B22-A681-627F1D2BF2E5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39AE3-D33C-4EE5-BA55-D51D69C66FCC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5CA75-8690-4BB2-807F-6D8032138275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EA160-84B8-4478-AC3B-AC6F5FEC7F3A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4101A-C0AC-4592-AB03-1A42ADA974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F0AB9-8BBA-47EB-B5BE-1A1E9501B1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1520-0AAD-4277-BFAA-AB329AF9E0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F691-09AE-4374-91D4-393BAB3A46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F833-8970-4F8B-B59A-1900BFCDE6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93DFD-7BC2-4DCC-B139-7335EB7EF0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7DEA-E242-464A-8C41-C3C20A2443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4FEF-2D30-4771-AA5C-8CA280A8A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C60B0-11F7-4034-A173-2B4149C8F8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F658-1441-4381-AFEA-17B6CA0475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B161F-64B4-4C33-9276-0721F124B8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90F5-4EF3-4259-A798-FF05909EF4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B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FE556-0A60-4C5C-8C55-95FCB07892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9FB928-9FB5-4949-B1C6-C26AD453AD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2133600"/>
          </a:xfrm>
        </p:spPr>
        <p:txBody>
          <a:bodyPr/>
          <a:lstStyle/>
          <a:p>
            <a:pPr eaLnBrk="1" hangingPunct="1"/>
            <a:r>
              <a:rPr lang="es-ES" sz="3200" b="1" dirty="0" smtClean="0">
                <a:solidFill>
                  <a:srgbClr val="F7DEAB"/>
                </a:solidFill>
                <a:latin typeface="Franklin Gothic Demi" pitchFamily="34" charset="0"/>
              </a:rPr>
              <a:t>RESUMEN: </a:t>
            </a:r>
            <a:br>
              <a:rPr lang="es-ES" sz="3200" b="1" dirty="0" smtClean="0">
                <a:solidFill>
                  <a:srgbClr val="F7DEAB"/>
                </a:solidFill>
                <a:latin typeface="Franklin Gothic Demi" pitchFamily="34" charset="0"/>
              </a:rPr>
            </a:br>
            <a:r>
              <a:rPr lang="es-ES" sz="1400" b="1" dirty="0" smtClean="0">
                <a:solidFill>
                  <a:srgbClr val="F7DEAB"/>
                </a:solidFill>
                <a:latin typeface="Franklin Gothic Demi" pitchFamily="34" charset="0"/>
              </a:rPr>
              <a:t/>
            </a:r>
            <a:br>
              <a:rPr lang="es-ES" sz="1400" b="1" dirty="0" smtClean="0">
                <a:solidFill>
                  <a:srgbClr val="F7DEAB"/>
                </a:solidFill>
                <a:latin typeface="Franklin Gothic Demi" pitchFamily="34" charset="0"/>
              </a:rPr>
            </a:br>
            <a:r>
              <a:rPr lang="es-ES" sz="3200" b="1" dirty="0" smtClean="0">
                <a:solidFill>
                  <a:srgbClr val="F7DEAB"/>
                </a:solidFill>
                <a:latin typeface="Franklin Gothic Demi" pitchFamily="34" charset="0"/>
              </a:rPr>
              <a:t>2004 – 2011</a:t>
            </a:r>
            <a:br>
              <a:rPr lang="es-ES" sz="3200" b="1" dirty="0" smtClean="0">
                <a:solidFill>
                  <a:srgbClr val="F7DEAB"/>
                </a:solidFill>
                <a:latin typeface="Franklin Gothic Demi" pitchFamily="34" charset="0"/>
              </a:rPr>
            </a:br>
            <a:r>
              <a:rPr lang="es-ES" sz="1400" b="1" dirty="0" smtClean="0">
                <a:solidFill>
                  <a:srgbClr val="F7DEAB"/>
                </a:solidFill>
                <a:latin typeface="Franklin Gothic Demi" pitchFamily="34" charset="0"/>
              </a:rPr>
              <a:t/>
            </a:r>
            <a:br>
              <a:rPr lang="es-ES" sz="1400" b="1" dirty="0" smtClean="0">
                <a:solidFill>
                  <a:srgbClr val="F7DEAB"/>
                </a:solidFill>
                <a:latin typeface="Franklin Gothic Demi" pitchFamily="34" charset="0"/>
              </a:rPr>
            </a:br>
            <a:r>
              <a:rPr lang="es-ES" sz="3200" b="1" dirty="0" smtClean="0">
                <a:solidFill>
                  <a:srgbClr val="F7DEAB"/>
                </a:solidFill>
                <a:latin typeface="Franklin Gothic Demi" pitchFamily="34" charset="0"/>
              </a:rPr>
              <a:t>PUNTAJES OBTENIDOS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838200"/>
          </a:xfrm>
        </p:spPr>
        <p:txBody>
          <a:bodyPr/>
          <a:lstStyle/>
          <a:p>
            <a:pPr eaLnBrk="1" hangingPunct="1"/>
            <a:r>
              <a:rPr lang="es-ES" sz="4400" b="1" dirty="0" smtClean="0">
                <a:solidFill>
                  <a:srgbClr val="F7DEAB"/>
                </a:solidFill>
                <a:latin typeface="Franklin Gothic Demi" pitchFamily="34" charset="0"/>
              </a:rPr>
              <a:t>Piense I y Piense II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800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800" b="1" dirty="0">
                <a:solidFill>
                  <a:srgbClr val="F7DEAB"/>
                </a:solidFill>
                <a:latin typeface="Franklin Gothic Demi" pitchFamily="34" charset="0"/>
              </a:rPr>
              <a:t>COLEGIO TIQUIPAYA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371600" y="4953000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 dirty="0">
                <a:solidFill>
                  <a:srgbClr val="F7DEAB"/>
                </a:solidFill>
                <a:latin typeface="Franklin Gothic Demi" pitchFamily="34" charset="0"/>
              </a:rPr>
              <a:t>DEPARTAMENTO DE </a:t>
            </a:r>
            <a:r>
              <a:rPr lang="es-MX" sz="2400" b="1" dirty="0" smtClean="0">
                <a:solidFill>
                  <a:srgbClr val="F7DEAB"/>
                </a:solidFill>
                <a:latin typeface="Franklin Gothic Demi" pitchFamily="34" charset="0"/>
              </a:rPr>
              <a:t>ASESORIA ACADÉMICA</a:t>
            </a:r>
            <a:endParaRPr lang="es-MX" sz="2400" b="1" dirty="0">
              <a:solidFill>
                <a:srgbClr val="F7DEAB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716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7" name="2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31477"/>
              </p:ext>
            </p:extLst>
          </p:nvPr>
        </p:nvGraphicFramePr>
        <p:xfrm>
          <a:off x="1143000" y="1094048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495453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  <p:extLst>
      <p:ext uri="{BB962C8B-B14F-4D97-AF65-F5344CB8AC3E}">
        <p14:creationId xmlns:p14="http://schemas.microsoft.com/office/powerpoint/2010/main" val="26279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6to. de </a:t>
            </a: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Primaria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352800" y="1752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ESPAÑOL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207518"/>
              </p:ext>
            </p:extLst>
          </p:nvPr>
        </p:nvGraphicFramePr>
        <p:xfrm>
          <a:off x="1371600" y="2743200"/>
          <a:ext cx="6324597" cy="2285999"/>
        </p:xfrm>
        <a:graphic>
          <a:graphicData uri="http://schemas.openxmlformats.org/drawingml/2006/table">
            <a:tbl>
              <a:tblPr firstRow="1" firstCol="1" bandRow="1"/>
              <a:tblGrid>
                <a:gridCol w="1494905"/>
                <a:gridCol w="689956"/>
                <a:gridCol w="689956"/>
                <a:gridCol w="689956"/>
                <a:gridCol w="689956"/>
                <a:gridCol w="689956"/>
                <a:gridCol w="689956"/>
                <a:gridCol w="689956"/>
              </a:tblGrid>
              <a:tr h="49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56234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856299"/>
              </p:ext>
            </p:extLst>
          </p:nvPr>
        </p:nvGraphicFramePr>
        <p:xfrm>
          <a:off x="1219200" y="1006474"/>
          <a:ext cx="6858000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66170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6" name="2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087559"/>
              </p:ext>
            </p:extLst>
          </p:nvPr>
        </p:nvGraphicFramePr>
        <p:xfrm>
          <a:off x="1143000" y="1143000"/>
          <a:ext cx="6858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638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  <p:extLst>
      <p:ext uri="{BB962C8B-B14F-4D97-AF65-F5344CB8AC3E}">
        <p14:creationId xmlns:p14="http://schemas.microsoft.com/office/powerpoint/2010/main" val="24711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6to. de </a:t>
            </a: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Primaria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124200" y="175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MATEMÁTICAS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88702"/>
              </p:ext>
            </p:extLst>
          </p:nvPr>
        </p:nvGraphicFramePr>
        <p:xfrm>
          <a:off x="1295400" y="2619247"/>
          <a:ext cx="6400799" cy="2181354"/>
        </p:xfrm>
        <a:graphic>
          <a:graphicData uri="http://schemas.openxmlformats.org/drawingml/2006/table">
            <a:tbl>
              <a:tblPr firstRow="1" firstCol="1" bandRow="1"/>
              <a:tblGrid>
                <a:gridCol w="1512916"/>
                <a:gridCol w="698269"/>
                <a:gridCol w="698269"/>
                <a:gridCol w="698269"/>
                <a:gridCol w="698269"/>
                <a:gridCol w="698269"/>
                <a:gridCol w="698269"/>
                <a:gridCol w="698269"/>
              </a:tblGrid>
              <a:tr h="473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35349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408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408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408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973712"/>
              </p:ext>
            </p:extLst>
          </p:nvPr>
        </p:nvGraphicFramePr>
        <p:xfrm>
          <a:off x="762000" y="1006475"/>
          <a:ext cx="7162800" cy="440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17436" y="5410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6" name="2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143157"/>
              </p:ext>
            </p:extLst>
          </p:nvPr>
        </p:nvGraphicFramePr>
        <p:xfrm>
          <a:off x="914400" y="1006475"/>
          <a:ext cx="7010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56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  <p:extLst>
      <p:ext uri="{BB962C8B-B14F-4D97-AF65-F5344CB8AC3E}">
        <p14:creationId xmlns:p14="http://schemas.microsoft.com/office/powerpoint/2010/main" val="30569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6to. de </a:t>
            </a: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Primaria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INGLÉS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16877"/>
              </p:ext>
            </p:extLst>
          </p:nvPr>
        </p:nvGraphicFramePr>
        <p:xfrm>
          <a:off x="1371600" y="2514600"/>
          <a:ext cx="6324597" cy="2209799"/>
        </p:xfrm>
        <a:graphic>
          <a:graphicData uri="http://schemas.openxmlformats.org/drawingml/2006/table">
            <a:tbl>
              <a:tblPr firstRow="1" firstCol="1" bandRow="1"/>
              <a:tblGrid>
                <a:gridCol w="1494905"/>
                <a:gridCol w="689956"/>
                <a:gridCol w="689956"/>
                <a:gridCol w="689956"/>
                <a:gridCol w="689956"/>
                <a:gridCol w="689956"/>
                <a:gridCol w="689956"/>
                <a:gridCol w="689956"/>
              </a:tblGrid>
              <a:tr h="479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41026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961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961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9611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27406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045147"/>
              </p:ext>
            </p:extLst>
          </p:nvPr>
        </p:nvGraphicFramePr>
        <p:xfrm>
          <a:off x="1181100" y="965921"/>
          <a:ext cx="6705600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52073" y="5410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38400" y="3048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" name="2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453365"/>
              </p:ext>
            </p:extLst>
          </p:nvPr>
        </p:nvGraphicFramePr>
        <p:xfrm>
          <a:off x="1181100" y="1041258"/>
          <a:ext cx="6705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  <p:extLst>
      <p:ext uri="{BB962C8B-B14F-4D97-AF65-F5344CB8AC3E}">
        <p14:creationId xmlns:p14="http://schemas.microsoft.com/office/powerpoint/2010/main" val="10429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05000" y="685800"/>
            <a:ext cx="51704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s-MX" sz="4000" b="1" dirty="0">
                <a:solidFill>
                  <a:srgbClr val="F7DEAB"/>
                </a:solidFill>
                <a:latin typeface="Comic Sans MS" pitchFamily="66" charset="0"/>
              </a:rPr>
              <a:t>¿Qué es PIENSE I?</a:t>
            </a:r>
            <a:endParaRPr kumimoji="1" lang="es-ES" sz="4000" b="1" dirty="0">
              <a:solidFill>
                <a:srgbClr val="F7DEAB"/>
              </a:solidFill>
              <a:latin typeface="Comic Sans MS" pitchFamily="66" charset="0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7467600" cy="3387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FFCC00"/>
              </a:buClr>
              <a:buSzPct val="90000"/>
              <a:buFont typeface="Wingdings" pitchFamily="2" charset="2"/>
              <a:buNone/>
            </a:pPr>
            <a:r>
              <a:rPr lang="es-BO" altLang="en-US" sz="3600" b="1" dirty="0">
                <a:solidFill>
                  <a:srgbClr val="F7DEAB"/>
                </a:solidFill>
                <a:latin typeface="Comic Sans MS" pitchFamily="66" charset="0"/>
              </a:rPr>
              <a:t>Prueba que evalúa las habilidades de pensamiento, razonamiento y conocimientos básicos de estudiantes que se encuentran </a:t>
            </a:r>
            <a:r>
              <a:rPr lang="es-BO" altLang="en-US" sz="3600" b="1" dirty="0" smtClean="0">
                <a:solidFill>
                  <a:srgbClr val="F7DEAB"/>
                </a:solidFill>
                <a:latin typeface="Comic Sans MS" pitchFamily="66" charset="0"/>
              </a:rPr>
              <a:t>en 6to Primaria. </a:t>
            </a:r>
            <a:r>
              <a:rPr lang="en-US" altLang="en-US" sz="3600" b="1" dirty="0">
                <a:solidFill>
                  <a:srgbClr val="F7DEAB"/>
                </a:solidFill>
                <a:latin typeface="Comic Sans MS" pitchFamily="66" charset="0"/>
              </a:rPr>
              <a:t>y</a:t>
            </a:r>
            <a:r>
              <a:rPr lang="es-BO" altLang="en-US" sz="3600" b="1" dirty="0">
                <a:solidFill>
                  <a:srgbClr val="F7DEAB"/>
                </a:solidFill>
                <a:latin typeface="Comic Sans MS" pitchFamily="66" charset="0"/>
              </a:rPr>
              <a:t> </a:t>
            </a:r>
            <a:r>
              <a:rPr lang="es-BO" altLang="en-US" sz="3600" b="1" dirty="0" smtClean="0">
                <a:solidFill>
                  <a:srgbClr val="F7DEAB"/>
                </a:solidFill>
                <a:latin typeface="Comic Sans MS" pitchFamily="66" charset="0"/>
              </a:rPr>
              <a:t>2do </a:t>
            </a:r>
            <a:r>
              <a:rPr lang="es-BO" altLang="en-US" sz="3600" b="1" dirty="0">
                <a:solidFill>
                  <a:srgbClr val="F7DEAB"/>
                </a:solidFill>
                <a:latin typeface="Comic Sans MS" pitchFamily="66" charset="0"/>
              </a:rPr>
              <a:t>de </a:t>
            </a:r>
            <a:r>
              <a:rPr lang="es-BO" altLang="en-US" sz="3600" b="1" dirty="0" smtClean="0">
                <a:solidFill>
                  <a:srgbClr val="F7DEAB"/>
                </a:solidFill>
                <a:latin typeface="Comic Sans MS" pitchFamily="66" charset="0"/>
              </a:rPr>
              <a:t>Secundaria</a:t>
            </a:r>
            <a:r>
              <a:rPr lang="es-BO" altLang="en-US" sz="3600" b="1" dirty="0">
                <a:solidFill>
                  <a:srgbClr val="F7DEAB"/>
                </a:solidFill>
                <a:latin typeface="Comic Sans MS" pitchFamily="66" charset="0"/>
              </a:rPr>
              <a:t>.</a:t>
            </a:r>
            <a:endParaRPr kumimoji="1" lang="es-ES" sz="3600" b="1" dirty="0">
              <a:solidFill>
                <a:srgbClr val="F7DEA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</a:t>
            </a:r>
            <a:r>
              <a:rPr lang="en-US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2º </a:t>
            </a:r>
            <a:r>
              <a:rPr lang="en-US" sz="2400" b="1" i="1" dirty="0" err="1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</a:t>
            </a:r>
            <a:endParaRPr lang="es-ES_tradnl" sz="24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905000" y="1752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COGNOSCITIVO</a:t>
            </a:r>
            <a:r>
              <a:rPr lang="es-ES" sz="2400" dirty="0">
                <a:solidFill>
                  <a:srgbClr val="F7DEAB"/>
                </a:solidFill>
              </a:rPr>
              <a:t> 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076363"/>
              </p:ext>
            </p:extLst>
          </p:nvPr>
        </p:nvGraphicFramePr>
        <p:xfrm>
          <a:off x="1219201" y="2514600"/>
          <a:ext cx="6705597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1241778"/>
                <a:gridCol w="827852"/>
                <a:gridCol w="662281"/>
                <a:gridCol w="662281"/>
                <a:gridCol w="662281"/>
                <a:gridCol w="662281"/>
                <a:gridCol w="662281"/>
                <a:gridCol w="662281"/>
                <a:gridCol w="662281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200428"/>
              </p:ext>
            </p:extLst>
          </p:nvPr>
        </p:nvGraphicFramePr>
        <p:xfrm>
          <a:off x="1219200" y="1089025"/>
          <a:ext cx="6781800" cy="401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3360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  <p:graphicFrame>
        <p:nvGraphicFramePr>
          <p:cNvPr id="7" name="2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717598"/>
              </p:ext>
            </p:extLst>
          </p:nvPr>
        </p:nvGraphicFramePr>
        <p:xfrm>
          <a:off x="1066800" y="1116734"/>
          <a:ext cx="7086600" cy="398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6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</a:t>
            </a:r>
            <a:r>
              <a:rPr lang="en-US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2º </a:t>
            </a:r>
            <a:r>
              <a:rPr lang="en-US" sz="2400" b="1" i="1" dirty="0" err="1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</a:t>
            </a:r>
            <a:r>
              <a:rPr lang="es-ES_tradnl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aria</a:t>
            </a:r>
            <a:endParaRPr lang="es-ES_tradnl" sz="24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905000" y="1752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RENDIMIENTO ACADÉMICO</a:t>
            </a:r>
            <a:r>
              <a:rPr lang="es-ES" sz="2400" dirty="0">
                <a:solidFill>
                  <a:srgbClr val="F7DEAB"/>
                </a:solidFill>
              </a:rPr>
              <a:t> 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073"/>
              </p:ext>
            </p:extLst>
          </p:nvPr>
        </p:nvGraphicFramePr>
        <p:xfrm>
          <a:off x="1340167" y="2729544"/>
          <a:ext cx="6660835" cy="2071055"/>
        </p:xfrm>
        <a:graphic>
          <a:graphicData uri="http://schemas.openxmlformats.org/drawingml/2006/table">
            <a:tbl>
              <a:tblPr firstRow="1" firstCol="1" bandRow="1"/>
              <a:tblGrid>
                <a:gridCol w="1107849"/>
                <a:gridCol w="693632"/>
                <a:gridCol w="693632"/>
                <a:gridCol w="694287"/>
                <a:gridCol w="694287"/>
                <a:gridCol w="694287"/>
                <a:gridCol w="694287"/>
                <a:gridCol w="694287"/>
                <a:gridCol w="694287"/>
              </a:tblGrid>
              <a:tr h="4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43018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303385"/>
              </p:ext>
            </p:extLst>
          </p:nvPr>
        </p:nvGraphicFramePr>
        <p:xfrm>
          <a:off x="1143000" y="1143000"/>
          <a:ext cx="7086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18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2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262217"/>
              </p:ext>
            </p:extLst>
          </p:nvPr>
        </p:nvGraphicFramePr>
        <p:xfrm>
          <a:off x="914400" y="1143000"/>
          <a:ext cx="7315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133600" y="518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2º </a:t>
            </a:r>
            <a:r>
              <a:rPr lang="en-US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</a:t>
            </a:r>
            <a:endParaRPr lang="es-ES_tradnl" sz="24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352800" y="1752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ESPAÑOL</a:t>
            </a:r>
            <a:endParaRPr lang="es-ES_tradnl" sz="240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46247"/>
              </p:ext>
            </p:extLst>
          </p:nvPr>
        </p:nvGraphicFramePr>
        <p:xfrm>
          <a:off x="1371599" y="2514600"/>
          <a:ext cx="6705600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1115294"/>
                <a:gridCol w="698294"/>
                <a:gridCol w="698294"/>
                <a:gridCol w="698953"/>
                <a:gridCol w="698953"/>
                <a:gridCol w="698953"/>
                <a:gridCol w="698953"/>
                <a:gridCol w="698953"/>
                <a:gridCol w="698953"/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275981"/>
              </p:ext>
            </p:extLst>
          </p:nvPr>
        </p:nvGraphicFramePr>
        <p:xfrm>
          <a:off x="1143000" y="991321"/>
          <a:ext cx="7010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8400" y="283296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2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90546"/>
              </p:ext>
            </p:extLst>
          </p:nvPr>
        </p:nvGraphicFramePr>
        <p:xfrm>
          <a:off x="914400" y="1219200"/>
          <a:ext cx="7239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133600" y="518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2º </a:t>
            </a:r>
            <a:r>
              <a:rPr lang="en-US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</a:t>
            </a:r>
            <a:endParaRPr lang="es-ES_tradnl" sz="24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124200" y="175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MATEMÁTICAS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90458"/>
              </p:ext>
            </p:extLst>
          </p:nvPr>
        </p:nvGraphicFramePr>
        <p:xfrm>
          <a:off x="1263650" y="2590800"/>
          <a:ext cx="6661147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1108447"/>
                <a:gridCol w="693597"/>
                <a:gridCol w="693597"/>
                <a:gridCol w="694251"/>
                <a:gridCol w="694251"/>
                <a:gridCol w="694251"/>
                <a:gridCol w="694251"/>
                <a:gridCol w="694251"/>
                <a:gridCol w="694251"/>
              </a:tblGrid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838200" y="346507"/>
            <a:ext cx="7471917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s-MX" sz="3200" b="1" dirty="0">
                <a:solidFill>
                  <a:srgbClr val="F7DEAB"/>
                </a:solidFill>
                <a:latin typeface="Comic Sans MS" pitchFamily="66" charset="0"/>
              </a:rPr>
              <a:t>¿Qué mide PIENSE </a:t>
            </a:r>
            <a:r>
              <a:rPr kumimoji="1" lang="es-MX" sz="3200" b="1" dirty="0" smtClean="0">
                <a:solidFill>
                  <a:srgbClr val="F7DEAB"/>
                </a:solidFill>
                <a:latin typeface="Comic Sans MS" pitchFamily="66" charset="0"/>
              </a:rPr>
              <a:t>I y PIENSE II?</a:t>
            </a:r>
            <a:endParaRPr kumimoji="1" lang="es-ES" sz="3200" b="1" dirty="0">
              <a:solidFill>
                <a:srgbClr val="F7DEAB"/>
              </a:solidFill>
              <a:latin typeface="Comic Sans MS" pitchFamily="66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533400" y="1048182"/>
            <a:ext cx="8153400" cy="4465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45000"/>
              </a:lnSpc>
              <a:buClr>
                <a:srgbClr val="FFCC00"/>
              </a:buClr>
              <a:buSzPct val="90000"/>
              <a:buFont typeface="Wingdings" pitchFamily="2" charset="2"/>
              <a:buChar char="ü"/>
            </a:pPr>
            <a:r>
              <a:rPr lang="es-BO" altLang="en-US" sz="2000" b="1" dirty="0">
                <a:solidFill>
                  <a:srgbClr val="F7DEAB"/>
                </a:solidFill>
                <a:latin typeface="Comic Sans MS" pitchFamily="66" charset="0"/>
              </a:rPr>
              <a:t> </a:t>
            </a:r>
            <a:r>
              <a:rPr lang="es-BO" altLang="en-US" sz="2400" b="1" dirty="0">
                <a:solidFill>
                  <a:srgbClr val="7AFA7D"/>
                </a:solidFill>
                <a:latin typeface="Comic Sans MS" pitchFamily="66" charset="0"/>
              </a:rPr>
              <a:t>Habilidad Co</a:t>
            </a:r>
            <a:r>
              <a:rPr lang="es-ES" altLang="en-US" sz="2400" b="1" dirty="0" smtClean="0">
                <a:solidFill>
                  <a:srgbClr val="7AFA7D"/>
                </a:solidFill>
                <a:latin typeface="Comic Sans MS" pitchFamily="66" charset="0"/>
              </a:rPr>
              <a:t>gnoscitiva</a:t>
            </a:r>
            <a:r>
              <a:rPr lang="es-ES" altLang="en-US" sz="2000" b="1" dirty="0" smtClean="0">
                <a:solidFill>
                  <a:srgbClr val="7AFA7D"/>
                </a:solidFill>
                <a:latin typeface="Comic Sans MS" pitchFamily="66" charset="0"/>
              </a:rPr>
              <a:t>: Determina destrezas de 				pensamiento, lógica y razonamiento 				en contextos verbales y numéricos.</a:t>
            </a:r>
            <a:endParaRPr lang="es-ES" altLang="en-US" sz="2000" b="1" dirty="0">
              <a:solidFill>
                <a:srgbClr val="7AFA7D"/>
              </a:solidFill>
              <a:latin typeface="Comic Sans MS" pitchFamily="66" charset="0"/>
            </a:endParaRPr>
          </a:p>
          <a:p>
            <a:pPr algn="just" eaLnBrk="0" hangingPunct="0">
              <a:lnSpc>
                <a:spcPct val="145000"/>
              </a:lnSpc>
              <a:buClr>
                <a:srgbClr val="FFCC00"/>
              </a:buClr>
              <a:buSzPct val="9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7DEAB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Conocimiento </a:t>
            </a:r>
            <a:r>
              <a:rPr lang="en-US" altLang="en-US" sz="2400" b="1" dirty="0">
                <a:solidFill>
                  <a:srgbClr val="FFFF00"/>
                </a:solidFill>
                <a:latin typeface="Comic Sans MS" pitchFamily="66" charset="0"/>
              </a:rPr>
              <a:t>de </a:t>
            </a:r>
            <a:r>
              <a:rPr lang="en-US" alt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Español</a:t>
            </a:r>
            <a:r>
              <a:rPr lang="en-US" altLang="en-US" sz="2000" b="1" dirty="0" smtClean="0">
                <a:solidFill>
                  <a:srgbClr val="FFFF00"/>
                </a:solidFill>
                <a:latin typeface="Comic Sans MS" pitchFamily="66" charset="0"/>
              </a:rPr>
              <a:t>: Evalua destrezas de lectura, 			vocabulario y uso correcto del lenguaje.</a:t>
            </a:r>
            <a:endParaRPr lang="en-US" altLang="en-US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just" eaLnBrk="0" hangingPunct="0">
              <a:lnSpc>
                <a:spcPct val="145000"/>
              </a:lnSpc>
              <a:buClr>
                <a:srgbClr val="FFCC00"/>
              </a:buClr>
              <a:buSzPct val="9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7DEAB"/>
                </a:solidFill>
                <a:latin typeface="Comic Sans MS" pitchFamily="66" charset="0"/>
              </a:rPr>
              <a:t> </a:t>
            </a:r>
            <a:r>
              <a:rPr lang="en-US" altLang="en-US" sz="2400" b="1" dirty="0">
                <a:solidFill>
                  <a:srgbClr val="A3B9FF"/>
                </a:solidFill>
                <a:latin typeface="Comic Sans MS" pitchFamily="66" charset="0"/>
              </a:rPr>
              <a:t>Conocimientos de </a:t>
            </a:r>
            <a:r>
              <a:rPr lang="en-US" altLang="en-US" sz="2400" b="1" dirty="0" smtClean="0">
                <a:solidFill>
                  <a:srgbClr val="A3B9FF"/>
                </a:solidFill>
                <a:latin typeface="Comic Sans MS" pitchFamily="66" charset="0"/>
              </a:rPr>
              <a:t>Matemáticas</a:t>
            </a:r>
            <a:r>
              <a:rPr lang="en-US" altLang="en-US" sz="2000" b="1" dirty="0" smtClean="0">
                <a:solidFill>
                  <a:srgbClr val="A3B9FF"/>
                </a:solidFill>
                <a:latin typeface="Comic Sans MS" pitchFamily="66" charset="0"/>
              </a:rPr>
              <a:t>: Evalúa destrezas de 			aritmética, algebra y geometría.</a:t>
            </a:r>
            <a:endParaRPr lang="en-US" altLang="en-US" sz="2000" b="1" dirty="0">
              <a:solidFill>
                <a:srgbClr val="A3B9FF"/>
              </a:solidFill>
              <a:latin typeface="Comic Sans MS" pitchFamily="66" charset="0"/>
            </a:endParaRPr>
          </a:p>
          <a:p>
            <a:pPr algn="just" eaLnBrk="0" hangingPunct="0">
              <a:lnSpc>
                <a:spcPct val="145000"/>
              </a:lnSpc>
              <a:buClr>
                <a:srgbClr val="FFCC00"/>
              </a:buClr>
              <a:buSzPct val="9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7DEAB"/>
                </a:solidFill>
                <a:latin typeface="Comic Sans MS" pitchFamily="66" charset="0"/>
              </a:rPr>
              <a:t> </a:t>
            </a:r>
            <a:r>
              <a:rPr lang="en-US" altLang="en-US" sz="2400" b="1" dirty="0">
                <a:solidFill>
                  <a:srgbClr val="F694D5"/>
                </a:solidFill>
                <a:latin typeface="Comic Sans MS" pitchFamily="66" charset="0"/>
              </a:rPr>
              <a:t>Conocimientos de </a:t>
            </a:r>
            <a:r>
              <a:rPr lang="en-US" altLang="en-US" sz="2400" b="1" dirty="0" smtClean="0">
                <a:solidFill>
                  <a:srgbClr val="F694D5"/>
                </a:solidFill>
                <a:latin typeface="Comic Sans MS" pitchFamily="66" charset="0"/>
              </a:rPr>
              <a:t>Inglés</a:t>
            </a:r>
            <a:r>
              <a:rPr lang="en-US" altLang="en-US" sz="2000" b="1" dirty="0" smtClean="0">
                <a:solidFill>
                  <a:srgbClr val="F694D5"/>
                </a:solidFill>
                <a:latin typeface="Comic Sans MS" pitchFamily="66" charset="0"/>
              </a:rPr>
              <a:t>: Evalúa destrezas de lectura, 			vocabulario y uso correcto del lenguaje.</a:t>
            </a:r>
            <a:endParaRPr lang="en-US" altLang="en-US" sz="2000" b="1" dirty="0">
              <a:solidFill>
                <a:srgbClr val="F694D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148686"/>
              </p:ext>
            </p:extLst>
          </p:nvPr>
        </p:nvGraphicFramePr>
        <p:xfrm>
          <a:off x="1104900" y="1061316"/>
          <a:ext cx="6858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3600" y="5257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70 – 80: MUY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70727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2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226478"/>
              </p:ext>
            </p:extLst>
          </p:nvPr>
        </p:nvGraphicFramePr>
        <p:xfrm>
          <a:off x="1022927" y="1219200"/>
          <a:ext cx="7086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133600" y="5181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70 – 80: MUY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2º </a:t>
            </a:r>
            <a:r>
              <a:rPr lang="en-US" sz="2400" b="1" i="1" dirty="0" smtClean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</a:t>
            </a:r>
            <a:endParaRPr lang="es-ES_tradnl" sz="24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124200" y="175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INGLÉS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68181"/>
              </p:ext>
            </p:extLst>
          </p:nvPr>
        </p:nvGraphicFramePr>
        <p:xfrm>
          <a:off x="1371600" y="2514600"/>
          <a:ext cx="6553196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1090938"/>
                <a:gridCol w="651778"/>
                <a:gridCol w="651778"/>
                <a:gridCol w="693117"/>
                <a:gridCol w="693117"/>
                <a:gridCol w="693117"/>
                <a:gridCol w="693117"/>
                <a:gridCol w="693117"/>
                <a:gridCol w="693117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809273"/>
              </p:ext>
            </p:extLst>
          </p:nvPr>
        </p:nvGraphicFramePr>
        <p:xfrm>
          <a:off x="1181100" y="972848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38400" y="264823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3600" y="518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_tradnl" sz="4000" b="1" i="1" dirty="0">
              <a:solidFill>
                <a:srgbClr val="F7DEA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  <p:graphicFrame>
        <p:nvGraphicFramePr>
          <p:cNvPr id="8" name="2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39561"/>
              </p:ext>
            </p:extLst>
          </p:nvPr>
        </p:nvGraphicFramePr>
        <p:xfrm>
          <a:off x="914400" y="1143000"/>
          <a:ext cx="7315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6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077200" cy="5334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2800" b="1" dirty="0" smtClean="0">
                <a:solidFill>
                  <a:srgbClr val="F7DEAB"/>
                </a:solidFill>
              </a:rPr>
              <a:t>COMPARATIVOS: PIENSE I</a:t>
            </a:r>
            <a:endParaRPr lang="es-ES" b="1" dirty="0" smtClean="0">
              <a:solidFill>
                <a:srgbClr val="F7DEAB"/>
              </a:solidFill>
              <a:latin typeface="Comic Sans MS" pitchFamily="66" charset="0"/>
            </a:endParaRPr>
          </a:p>
        </p:txBody>
      </p:sp>
      <p:graphicFrame>
        <p:nvGraphicFramePr>
          <p:cNvPr id="7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571099"/>
              </p:ext>
            </p:extLst>
          </p:nvPr>
        </p:nvGraphicFramePr>
        <p:xfrm>
          <a:off x="1371600" y="1012195"/>
          <a:ext cx="6553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7660410" y="3430587"/>
            <a:ext cx="76200" cy="762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7DEAB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651174" y="3200400"/>
            <a:ext cx="76200" cy="76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7DEAB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731991" y="3107695"/>
            <a:ext cx="774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rgbClr val="F7DEAB"/>
                </a:solidFill>
              </a:rPr>
              <a:t>6º </a:t>
            </a:r>
            <a:r>
              <a:rPr lang="es-ES" sz="1100" b="1" dirty="0" smtClean="0">
                <a:solidFill>
                  <a:srgbClr val="FFFF00"/>
                </a:solidFill>
              </a:rPr>
              <a:t>PRIM</a:t>
            </a:r>
            <a:endParaRPr lang="es-ES" sz="1100" b="1" dirty="0">
              <a:solidFill>
                <a:srgbClr val="FFFF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759700" y="3337882"/>
            <a:ext cx="774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2º SEC</a:t>
            </a:r>
            <a:endParaRPr lang="es-ES" sz="11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981200" y="1295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COGNOSCITIVO</a:t>
            </a:r>
            <a:r>
              <a:rPr lang="es-ES" sz="24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endParaRPr lang="es-ES_tradnl" sz="24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4to </a:t>
            </a:r>
            <a:r>
              <a:rPr lang="en-US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SECUNDARIA: PIENSE II</a:t>
            </a:r>
            <a:endParaRPr lang="es-ES" sz="3200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70676"/>
              </p:ext>
            </p:extLst>
          </p:nvPr>
        </p:nvGraphicFramePr>
        <p:xfrm>
          <a:off x="1219200" y="2209800"/>
          <a:ext cx="6553203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1153723"/>
                <a:gridCol w="644287"/>
                <a:gridCol w="644287"/>
                <a:gridCol w="685151"/>
                <a:gridCol w="685151"/>
                <a:gridCol w="685151"/>
                <a:gridCol w="685151"/>
                <a:gridCol w="685151"/>
                <a:gridCol w="685151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600200" y="319881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6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102603"/>
              </p:ext>
            </p:extLst>
          </p:nvPr>
        </p:nvGraphicFramePr>
        <p:xfrm>
          <a:off x="1257300" y="990600"/>
          <a:ext cx="6781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18673" y="338354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5" name="3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421409"/>
              </p:ext>
            </p:extLst>
          </p:nvPr>
        </p:nvGraphicFramePr>
        <p:xfrm>
          <a:off x="1237673" y="990600"/>
          <a:ext cx="6858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4to </a:t>
            </a:r>
            <a:r>
              <a:rPr lang="en-US" sz="3200" b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SECUNDARIA: PIENSE II</a:t>
            </a:r>
            <a:endParaRPr lang="es-ES" sz="32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125166" name="Text Box 238"/>
          <p:cNvSpPr txBox="1">
            <a:spLocks noChangeArrowheads="1"/>
          </p:cNvSpPr>
          <p:nvPr/>
        </p:nvSpPr>
        <p:spPr bwMode="auto">
          <a:xfrm>
            <a:off x="1981200" y="1295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RENDIMIENTO ACADÉMICO</a:t>
            </a:r>
            <a:r>
              <a:rPr lang="es-ES" sz="24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endParaRPr lang="es-ES_tradnl" sz="2400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98484"/>
              </p:ext>
            </p:extLst>
          </p:nvPr>
        </p:nvGraphicFramePr>
        <p:xfrm>
          <a:off x="1143001" y="2286000"/>
          <a:ext cx="6705600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1180554"/>
                <a:gridCol w="659271"/>
                <a:gridCol w="659271"/>
                <a:gridCol w="701084"/>
                <a:gridCol w="701084"/>
                <a:gridCol w="701084"/>
                <a:gridCol w="701084"/>
                <a:gridCol w="701084"/>
                <a:gridCol w="701084"/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2362200" y="10668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kumimoji="1" lang="es-MX" sz="2800" b="1" dirty="0">
                <a:solidFill>
                  <a:srgbClr val="F7DEAB"/>
                </a:solidFill>
                <a:latin typeface="Comic Sans MS" pitchFamily="66" charset="0"/>
              </a:rPr>
              <a:t>Escala de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kumimoji="1" lang="es-MX" sz="2800" b="1" dirty="0">
                <a:solidFill>
                  <a:srgbClr val="F7DEAB"/>
                </a:solidFill>
                <a:latin typeface="Comic Sans MS" pitchFamily="66" charset="0"/>
              </a:rPr>
              <a:t> interpretación</a:t>
            </a:r>
            <a:endParaRPr kumimoji="1" lang="es-ES" sz="3400" b="1" dirty="0">
              <a:solidFill>
                <a:srgbClr val="F7DEAB"/>
              </a:solidFill>
              <a:latin typeface="Comic Sans MS" pitchFamily="66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057400" y="2057400"/>
            <a:ext cx="5334000" cy="236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 b="1" dirty="0">
              <a:solidFill>
                <a:srgbClr val="F7DEAB"/>
              </a:solidFill>
              <a:latin typeface="Book Antiqua" pitchFamily="18" charset="0"/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2209800" y="2209800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70 – 80 .......... </a:t>
            </a:r>
            <a:r>
              <a:rPr kumimoji="1" lang="en-US" sz="2400" b="1" dirty="0" err="1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Muy</a:t>
            </a:r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 Alta</a:t>
            </a:r>
          </a:p>
          <a:p>
            <a:pPr eaLnBrk="0" hangingPunct="0"/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60 – 69 .......... Alta</a:t>
            </a:r>
          </a:p>
          <a:p>
            <a:pPr eaLnBrk="0" hangingPunct="0"/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40 – 59 .......... </a:t>
            </a:r>
            <a:r>
              <a:rPr kumimoji="1" lang="en-US" sz="2400" b="1" dirty="0" err="1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Satisfactorio</a:t>
            </a:r>
            <a:endParaRPr kumimoji="1" lang="en-US" sz="2400" b="1" dirty="0">
              <a:solidFill>
                <a:srgbClr val="F7DEAB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30 – 39 .......... Baja</a:t>
            </a:r>
          </a:p>
          <a:p>
            <a:pPr eaLnBrk="0" hangingPunct="0"/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20 – 29 .......... </a:t>
            </a:r>
            <a:r>
              <a:rPr kumimoji="1" lang="en-US" sz="2400" b="1" dirty="0" err="1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Muy</a:t>
            </a:r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  <a:cs typeface="Times New Roman" pitchFamily="18" charset="0"/>
              </a:rPr>
              <a:t> Baja</a:t>
            </a:r>
            <a:r>
              <a:rPr kumimoji="1" lang="en-US" sz="2400" b="1" dirty="0">
                <a:solidFill>
                  <a:srgbClr val="F7DEAB"/>
                </a:solidFill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3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accent3">
                  <a:lumMod val="95000"/>
                </a:schemeClr>
              </a:solidFill>
            </a:endParaRPr>
          </a:p>
        </p:txBody>
      </p:sp>
      <p:graphicFrame>
        <p:nvGraphicFramePr>
          <p:cNvPr id="7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95975"/>
              </p:ext>
            </p:extLst>
          </p:nvPr>
        </p:nvGraphicFramePr>
        <p:xfrm>
          <a:off x="1066800" y="960438"/>
          <a:ext cx="7010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3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808791"/>
              </p:ext>
            </p:extLst>
          </p:nvPr>
        </p:nvGraphicFramePr>
        <p:xfrm>
          <a:off x="1104900" y="960438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1981200" y="1295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i="1" dirty="0">
                <a:solidFill>
                  <a:schemeClr val="bg1">
                    <a:lumMod val="95000"/>
                  </a:schemeClr>
                </a:solidFill>
              </a:rPr>
              <a:t>ESPAÑOL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4to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SECUNDARIA: 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80264"/>
              </p:ext>
            </p:extLst>
          </p:nvPr>
        </p:nvGraphicFramePr>
        <p:xfrm>
          <a:off x="1295400" y="2362200"/>
          <a:ext cx="6705598" cy="1905000"/>
        </p:xfrm>
        <a:graphic>
          <a:graphicData uri="http://schemas.openxmlformats.org/drawingml/2006/table">
            <a:tbl>
              <a:tblPr firstRow="1" firstCol="1" bandRow="1"/>
              <a:tblGrid>
                <a:gridCol w="1180554"/>
                <a:gridCol w="659270"/>
                <a:gridCol w="659270"/>
                <a:gridCol w="701084"/>
                <a:gridCol w="701084"/>
                <a:gridCol w="701084"/>
                <a:gridCol w="701084"/>
                <a:gridCol w="701084"/>
                <a:gridCol w="701084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083823"/>
              </p:ext>
            </p:extLst>
          </p:nvPr>
        </p:nvGraphicFramePr>
        <p:xfrm>
          <a:off x="1066800" y="960438"/>
          <a:ext cx="7010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3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424102"/>
              </p:ext>
            </p:extLst>
          </p:nvPr>
        </p:nvGraphicFramePr>
        <p:xfrm>
          <a:off x="1143000" y="960438"/>
          <a:ext cx="6858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chemeClr val="bg1">
                    <a:lumMod val="95000"/>
                  </a:schemeClr>
                </a:solidFill>
              </a:rPr>
              <a:t>MATEMÁTICAS </a:t>
            </a:r>
            <a:endParaRPr lang="es-ES_tradnl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4to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SECUNDARIA: 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31394"/>
              </p:ext>
            </p:extLst>
          </p:nvPr>
        </p:nvGraphicFramePr>
        <p:xfrm>
          <a:off x="1295400" y="2438400"/>
          <a:ext cx="6629396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1167138"/>
                <a:gridCol w="651778"/>
                <a:gridCol w="651778"/>
                <a:gridCol w="693117"/>
                <a:gridCol w="693117"/>
                <a:gridCol w="693117"/>
                <a:gridCol w="693117"/>
                <a:gridCol w="693117"/>
                <a:gridCol w="693117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1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249548"/>
              </p:ext>
            </p:extLst>
          </p:nvPr>
        </p:nvGraphicFramePr>
        <p:xfrm>
          <a:off x="1104900" y="960438"/>
          <a:ext cx="6934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0527" y="5105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3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873610"/>
              </p:ext>
            </p:extLst>
          </p:nvPr>
        </p:nvGraphicFramePr>
        <p:xfrm>
          <a:off x="1295400" y="960438"/>
          <a:ext cx="6705600" cy="437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chemeClr val="bg1">
                    <a:lumMod val="95000"/>
                  </a:schemeClr>
                </a:solidFill>
              </a:rPr>
              <a:t>INGLÉS </a:t>
            </a:r>
            <a:endParaRPr lang="es-ES_tradnl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4to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SECUNDARIA: 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57917"/>
              </p:ext>
            </p:extLst>
          </p:nvPr>
        </p:nvGraphicFramePr>
        <p:xfrm>
          <a:off x="1066799" y="2133600"/>
          <a:ext cx="7010401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1234215"/>
                <a:gridCol w="689237"/>
                <a:gridCol w="689237"/>
                <a:gridCol w="732952"/>
                <a:gridCol w="732952"/>
                <a:gridCol w="732952"/>
                <a:gridCol w="732952"/>
                <a:gridCol w="732952"/>
                <a:gridCol w="732952"/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65D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18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0" y="2286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1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075212"/>
              </p:ext>
            </p:extLst>
          </p:nvPr>
        </p:nvGraphicFramePr>
        <p:xfrm>
          <a:off x="1257300" y="808038"/>
          <a:ext cx="6629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010834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65" name="Text Box 217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6to. de </a:t>
            </a: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Primaria</a:t>
            </a:r>
          </a:p>
        </p:txBody>
      </p:sp>
      <p:sp>
        <p:nvSpPr>
          <p:cNvPr id="79066" name="Text Box 218"/>
          <p:cNvSpPr txBox="1">
            <a:spLocks noChangeArrowheads="1"/>
          </p:cNvSpPr>
          <p:nvPr/>
        </p:nvSpPr>
        <p:spPr bwMode="auto">
          <a:xfrm>
            <a:off x="1905000" y="1752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COGNOSCITIVO</a:t>
            </a:r>
            <a:r>
              <a:rPr lang="es-ES" sz="2400" dirty="0">
                <a:solidFill>
                  <a:srgbClr val="F7DEAB"/>
                </a:solidFill>
              </a:rPr>
              <a:t> </a:t>
            </a:r>
            <a:endParaRPr lang="es-ES_tradnl" sz="2400" dirty="0">
              <a:solidFill>
                <a:srgbClr val="F7DEAB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12357"/>
              </p:ext>
            </p:extLst>
          </p:nvPr>
        </p:nvGraphicFramePr>
        <p:xfrm>
          <a:off x="1371600" y="2819400"/>
          <a:ext cx="6324597" cy="2285999"/>
        </p:xfrm>
        <a:graphic>
          <a:graphicData uri="http://schemas.openxmlformats.org/drawingml/2006/table">
            <a:tbl>
              <a:tblPr firstRow="1" firstCol="1" bandRow="1"/>
              <a:tblGrid>
                <a:gridCol w="1494905"/>
                <a:gridCol w="689956"/>
                <a:gridCol w="689956"/>
                <a:gridCol w="689956"/>
                <a:gridCol w="689956"/>
                <a:gridCol w="689956"/>
                <a:gridCol w="689956"/>
                <a:gridCol w="689956"/>
              </a:tblGrid>
              <a:tr h="49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56234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44425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II</a:t>
            </a:r>
            <a:endParaRPr lang="es-ES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3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087997"/>
              </p:ext>
            </p:extLst>
          </p:nvPr>
        </p:nvGraphicFramePr>
        <p:xfrm>
          <a:off x="1295400" y="93042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chemeClr val="accent3">
                    <a:lumMod val="95000"/>
                  </a:schemeClr>
                </a:solidFill>
              </a:rPr>
              <a:t>60 – 69: ALTA</a:t>
            </a:r>
            <a:endParaRPr lang="es-ES" b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914400" y="24384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chemeClr val="bg1">
                    <a:lumMod val="95000"/>
                  </a:schemeClr>
                </a:solidFill>
              </a:rPr>
              <a:t>¡</a:t>
            </a:r>
            <a:r>
              <a:rPr lang="es-ES_tradnl" sz="3600" b="1" dirty="0" smtClean="0">
                <a:solidFill>
                  <a:schemeClr val="bg1">
                    <a:lumMod val="95000"/>
                  </a:schemeClr>
                </a:solidFill>
              </a:rPr>
              <a:t>GRACIAS POR SU  ATENCIÓN!</a:t>
            </a:r>
            <a:endParaRPr lang="es-ES_tradnl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590800" y="47244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>
                <a:solidFill>
                  <a:schemeClr val="bg1">
                    <a:lumMod val="95000"/>
                  </a:schemeClr>
                </a:solidFill>
              </a:rPr>
              <a:t>TIQUIPAYA, </a:t>
            </a:r>
            <a:r>
              <a:rPr lang="es-ES_tradnl" b="1" dirty="0" smtClean="0">
                <a:solidFill>
                  <a:schemeClr val="bg1">
                    <a:lumMod val="95000"/>
                  </a:schemeClr>
                </a:solidFill>
              </a:rPr>
              <a:t>MARZO DE 2012</a:t>
            </a:r>
            <a:endParaRPr lang="es-ES_tradnl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141304"/>
              </p:ext>
            </p:extLst>
          </p:nvPr>
        </p:nvGraphicFramePr>
        <p:xfrm>
          <a:off x="1066800" y="1219200"/>
          <a:ext cx="6934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7" name="2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52916"/>
              </p:ext>
            </p:extLst>
          </p:nvPr>
        </p:nvGraphicFramePr>
        <p:xfrm>
          <a:off x="1219200" y="1371600"/>
          <a:ext cx="6705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  <a:p>
            <a:r>
              <a:rPr lang="es-ES" b="1" dirty="0" smtClean="0">
                <a:solidFill>
                  <a:srgbClr val="F7DEAB"/>
                </a:solidFill>
              </a:rPr>
              <a:t>60 – 69: ALTA</a:t>
            </a:r>
            <a:endParaRPr lang="es-ES" b="1" dirty="0">
              <a:solidFill>
                <a:srgbClr val="F7DE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362200" y="99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I: 6to. de </a:t>
            </a:r>
            <a:r>
              <a:rPr lang="es-ES_tradnl" sz="24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Primaria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905000" y="1752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RENDIMIENTO ACADÉMICO</a:t>
            </a:r>
            <a:r>
              <a:rPr lang="es-ES" sz="2400">
                <a:solidFill>
                  <a:srgbClr val="F7DEAB"/>
                </a:solidFill>
              </a:rPr>
              <a:t> </a:t>
            </a:r>
            <a:endParaRPr lang="es-ES_tradnl" sz="2400">
              <a:solidFill>
                <a:srgbClr val="F7DEAB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98648"/>
              </p:ext>
            </p:extLst>
          </p:nvPr>
        </p:nvGraphicFramePr>
        <p:xfrm>
          <a:off x="1447800" y="2819400"/>
          <a:ext cx="6248403" cy="2133599"/>
        </p:xfrm>
        <a:graphic>
          <a:graphicData uri="http://schemas.openxmlformats.org/drawingml/2006/table">
            <a:tbl>
              <a:tblPr firstRow="1" firstCol="1" bandRow="1"/>
              <a:tblGrid>
                <a:gridCol w="1476895"/>
                <a:gridCol w="681644"/>
                <a:gridCol w="681644"/>
                <a:gridCol w="681644"/>
                <a:gridCol w="681644"/>
                <a:gridCol w="681644"/>
                <a:gridCol w="681644"/>
                <a:gridCol w="681644"/>
              </a:tblGrid>
              <a:tr h="46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GESTIÓN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A8FA"/>
                    </a:solidFill>
                  </a:tcPr>
                </a:tc>
              </a:tr>
              <a:tr h="425818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797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797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Máximo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14797">
                <a:tc>
                  <a:txBody>
                    <a:bodyPr/>
                    <a:lstStyle/>
                    <a:p>
                      <a:pPr indent="144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Mínimo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3716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F7DEA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PIENSE I</a:t>
            </a:r>
            <a:endParaRPr lang="es-ES" sz="4000" dirty="0">
              <a:solidFill>
                <a:srgbClr val="F7DEAB"/>
              </a:solidFill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868480"/>
              </p:ext>
            </p:extLst>
          </p:nvPr>
        </p:nvGraphicFramePr>
        <p:xfrm>
          <a:off x="1219200" y="1048039"/>
          <a:ext cx="6858000" cy="4362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33600" y="5334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7DEAB"/>
                </a:solidFill>
              </a:rPr>
              <a:t>40 – 59: SATISFACTORIO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1684</Words>
  <Application>Microsoft Office PowerPoint</Application>
  <PresentationFormat>Presentación en pantalla (4:3)</PresentationFormat>
  <Paragraphs>938</Paragraphs>
  <Slides>51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Diseño predeterminado</vt:lpstr>
      <vt:lpstr>RESUMEN:   2004 – 2011  PUNTAJES OBTENIDOS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JuanCarlos</dc:creator>
  <cp:lastModifiedBy>jcmv</cp:lastModifiedBy>
  <cp:revision>129</cp:revision>
  <cp:lastPrinted>1601-01-01T00:00:00Z</cp:lastPrinted>
  <dcterms:created xsi:type="dcterms:W3CDTF">1601-01-01T00:00:00Z</dcterms:created>
  <dcterms:modified xsi:type="dcterms:W3CDTF">2012-03-08T21:22:21Z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