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70" r:id="rId15"/>
    <p:sldId id="273" r:id="rId16"/>
    <p:sldId id="280" r:id="rId17"/>
    <p:sldId id="281" r:id="rId18"/>
    <p:sldId id="279" r:id="rId19"/>
    <p:sldId id="274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0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6EA3177-0F29-4350-BA14-A467502D773C}" type="datetimeFigureOut">
              <a:rPr lang="es-PA" smtClean="0"/>
              <a:pPr/>
              <a:t>11/22/2011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9FE67B-1B88-4AB5-96AB-DDFB08374830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newsflash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q=Pregnancy:&amp;hl=es&amp;gbv=2&amp;biw=1024&amp;bih=506&amp;tbm=isch&amp;tbnid=_EYxmAZn8TA7iM:&amp;imgrefurl=http://babygearworld.com/dealing-with-plus-size-pregnancy&amp;docid=nj0K3UJd-IEvPM&amp;imgurl=http://babygearworld.com/wp-content/uploads/2010/06/Dealing-With-Plus-Size-Pregnancy.jpg&amp;w=425&amp;h=282&amp;ei=pYi1TuzVJ4mtgwfPkL23BA&amp;zoom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es/imgres?q=first+aid+treatment+about+internal+bleeding&amp;hl=es&amp;gbv=2&amp;biw=1024&amp;bih=506&amp;tbm=isch&amp;tbnid=NDt2PzpoKa1QwM:&amp;imgrefurl=http://ak47boyz90.wordpress.com/2009/09/12/l4-first-aid-of-poly-traumatized-patient/&amp;docid=3kumG5_VHQn7jM&amp;imgurl=http://ak47boyz90.files.wordpress.com/2009/09/picture117.jpg?w=600&amp;h=427&amp;w=600&amp;h=427&amp;ei=Poa1Tr_SF8LBgAesxuC1BA&amp;zoom=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pire\Videos\15%20First%20Aid%20Bleeding%20Control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l_bleeding" TargetMode="External"/><Relationship Id="rId2" Type="http://schemas.openxmlformats.org/officeDocument/2006/relationships/hyperlink" Target="http://www.medicinenet.com/internal_bleeding/article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irstaid.webmd.com/cuts-or-lacerations-treatment" TargetMode="External"/><Relationship Id="rId5" Type="http://schemas.openxmlformats.org/officeDocument/2006/relationships/hyperlink" Target="http://en.wikibooks.org/wiki/First_Aid/Internal_Bleeding" TargetMode="External"/><Relationship Id="rId4" Type="http://schemas.openxmlformats.org/officeDocument/2006/relationships/hyperlink" Target="http://www.medicinenet.com/internal_bleeding/page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20688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b="1" dirty="0" smtClean="0"/>
              <a:t>Universidad Autónoma de Chiriquí</a:t>
            </a:r>
          </a:p>
          <a:p>
            <a:pPr algn="ctr"/>
            <a:r>
              <a:rPr lang="es-PA" sz="1400" b="1" dirty="0" smtClean="0"/>
              <a:t>Medicine </a:t>
            </a:r>
            <a:r>
              <a:rPr lang="es-PA" sz="1400" b="1" dirty="0" err="1" smtClean="0"/>
              <a:t>Faculty</a:t>
            </a:r>
            <a:endParaRPr lang="es-PA" sz="1400" b="1" dirty="0" smtClean="0"/>
          </a:p>
          <a:p>
            <a:pPr algn="ctr"/>
            <a:r>
              <a:rPr lang="es-PA" sz="1400" b="1" dirty="0" smtClean="0"/>
              <a:t>Medical Emergencies </a:t>
            </a:r>
            <a:r>
              <a:rPr lang="es-PA" sz="1400" b="1" dirty="0" err="1" smtClean="0"/>
              <a:t>School</a:t>
            </a:r>
            <a:endParaRPr lang="es-PA" sz="1400" b="1" dirty="0" smtClean="0"/>
          </a:p>
          <a:p>
            <a:pPr algn="ctr"/>
            <a:endParaRPr lang="es-PA" sz="1400" b="1" dirty="0"/>
          </a:p>
          <a:p>
            <a:pPr algn="ctr"/>
            <a:r>
              <a:rPr lang="en-US" sz="1400" b="1" dirty="0" smtClean="0"/>
              <a:t>Subject:</a:t>
            </a:r>
          </a:p>
          <a:p>
            <a:pPr algn="ctr"/>
            <a:r>
              <a:rPr lang="en-US" sz="1400" b="1" dirty="0" smtClean="0"/>
              <a:t>Scientific English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Abbreviation: </a:t>
            </a:r>
          </a:p>
          <a:p>
            <a:pPr algn="ctr"/>
            <a:r>
              <a:rPr lang="en-US" sz="1400" b="1" dirty="0" smtClean="0"/>
              <a:t>120B</a:t>
            </a:r>
          </a:p>
          <a:p>
            <a:pPr algn="ctr"/>
            <a:endParaRPr lang="es-PA" sz="1400" b="1" dirty="0"/>
          </a:p>
          <a:p>
            <a:pPr algn="ctr"/>
            <a:r>
              <a:rPr lang="es-PA" sz="1400" b="1" dirty="0" smtClean="0"/>
              <a:t>Instructor:</a:t>
            </a:r>
          </a:p>
          <a:p>
            <a:pPr algn="ctr"/>
            <a:r>
              <a:rPr lang="es-PA" sz="1400" b="1" dirty="0" smtClean="0"/>
              <a:t>Marisol Barraza </a:t>
            </a:r>
            <a:r>
              <a:rPr lang="es-PA" sz="1400" b="1" dirty="0" err="1" smtClean="0"/>
              <a:t>M.Sc</a:t>
            </a:r>
            <a:r>
              <a:rPr lang="es-PA" sz="1400" b="1" dirty="0" smtClean="0"/>
              <a:t>.</a:t>
            </a:r>
          </a:p>
          <a:p>
            <a:pPr algn="ctr"/>
            <a:endParaRPr lang="es-PA" sz="1400" b="1" dirty="0"/>
          </a:p>
          <a:p>
            <a:pPr algn="ctr"/>
            <a:r>
              <a:rPr lang="en-US" sz="1400" b="1" dirty="0" smtClean="0"/>
              <a:t>Students:</a:t>
            </a:r>
          </a:p>
          <a:p>
            <a:pPr algn="ctr"/>
            <a:r>
              <a:rPr lang="en-US" sz="1400" b="1" dirty="0" err="1" smtClean="0"/>
              <a:t>Giovana</a:t>
            </a:r>
            <a:r>
              <a:rPr lang="en-US" sz="1400" b="1" dirty="0" smtClean="0"/>
              <a:t> Della Sera 4-764-2423</a:t>
            </a:r>
          </a:p>
          <a:p>
            <a:pPr algn="ctr"/>
            <a:r>
              <a:rPr lang="en-US" sz="1400" b="1" dirty="0" err="1" smtClean="0"/>
              <a:t>María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Sáenz</a:t>
            </a:r>
            <a:r>
              <a:rPr lang="en-US" sz="1400" b="1" dirty="0" smtClean="0"/>
              <a:t> 4-764-2020</a:t>
            </a:r>
          </a:p>
          <a:p>
            <a:pPr algn="ctr"/>
            <a:r>
              <a:rPr lang="en-US" sz="1400" b="1" dirty="0" smtClean="0"/>
              <a:t>Alvaro Gómez 4-763-152</a:t>
            </a:r>
          </a:p>
          <a:p>
            <a:pPr algn="ctr"/>
            <a:r>
              <a:rPr lang="en-US" sz="1400" b="1" dirty="0" smtClean="0"/>
              <a:t>Angie </a:t>
            </a:r>
            <a:r>
              <a:rPr lang="en-US" sz="1400" b="1" dirty="0" err="1" smtClean="0"/>
              <a:t>Cedeño</a:t>
            </a:r>
            <a:r>
              <a:rPr lang="en-US" sz="1400" b="1" dirty="0" smtClean="0"/>
              <a:t> 4-766-585</a:t>
            </a:r>
          </a:p>
          <a:p>
            <a:pPr algn="ctr"/>
            <a:endParaRPr lang="es-PA" sz="1400" b="1" dirty="0"/>
          </a:p>
          <a:p>
            <a:pPr algn="ctr"/>
            <a:r>
              <a:rPr lang="es-PA" sz="1400" b="1" dirty="0" err="1" smtClean="0"/>
              <a:t>Presentation</a:t>
            </a:r>
            <a:r>
              <a:rPr lang="es-PA" sz="1400" b="1" dirty="0" smtClean="0"/>
              <a:t> </a:t>
            </a:r>
            <a:r>
              <a:rPr lang="es-PA" sz="1400" b="1" dirty="0" err="1" smtClean="0"/>
              <a:t>group</a:t>
            </a:r>
            <a:r>
              <a:rPr lang="es-PA" sz="1400" b="1" dirty="0" smtClean="0"/>
              <a:t> </a:t>
            </a:r>
            <a:r>
              <a:rPr lang="es-PA" sz="1400" b="1" dirty="0" err="1" smtClean="0"/>
              <a:t>project</a:t>
            </a:r>
            <a:r>
              <a:rPr lang="es-PA" sz="1400" b="1" dirty="0" smtClean="0"/>
              <a:t>:</a:t>
            </a:r>
          </a:p>
          <a:p>
            <a:pPr algn="ctr"/>
            <a:r>
              <a:rPr lang="es-PA" sz="1400" b="1" dirty="0" smtClean="0"/>
              <a:t>“</a:t>
            </a:r>
            <a:r>
              <a:rPr lang="es-PA" sz="1400" b="1" dirty="0" err="1" smtClean="0"/>
              <a:t>Bleeding</a:t>
            </a:r>
            <a:r>
              <a:rPr lang="es-PA" sz="1400" b="1" dirty="0" smtClean="0"/>
              <a:t>”</a:t>
            </a:r>
            <a:endParaRPr lang="es-PA" sz="1400" b="1" dirty="0"/>
          </a:p>
          <a:p>
            <a:pPr algn="ctr"/>
            <a:r>
              <a:rPr lang="en-US" sz="1400" b="1" dirty="0" smtClean="0"/>
              <a:t>Date:</a:t>
            </a:r>
          </a:p>
          <a:p>
            <a:pPr algn="ctr"/>
            <a:r>
              <a:rPr lang="en-US" sz="1400" b="1" dirty="0" smtClean="0"/>
              <a:t>November 14, 2011 </a:t>
            </a:r>
            <a:endParaRPr lang="es-PA" sz="1400" b="1" dirty="0"/>
          </a:p>
          <a:p>
            <a:pPr algn="ctr"/>
            <a:r>
              <a:rPr lang="en-US" sz="1400" b="1" dirty="0" smtClean="0"/>
              <a:t> </a:t>
            </a:r>
          </a:p>
          <a:p>
            <a:pPr algn="ctr"/>
            <a:r>
              <a:rPr lang="en-US" sz="1400" b="1" dirty="0" smtClean="0"/>
              <a:t> </a:t>
            </a:r>
          </a:p>
          <a:p>
            <a:pPr algn="ctr"/>
            <a:endParaRPr lang="es-PA" sz="1400" b="1" dirty="0"/>
          </a:p>
        </p:txBody>
      </p:sp>
    </p:spTree>
    <p:extLst>
      <p:ext uri="{BB962C8B-B14F-4D97-AF65-F5344CB8AC3E}">
        <p14:creationId xmlns:p14="http://schemas.microsoft.com/office/powerpoint/2010/main" val="14183253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28600"/>
            <a:ext cx="6781800" cy="1296144"/>
          </a:xfrm>
        </p:spPr>
        <p:txBody>
          <a:bodyPr/>
          <a:lstStyle/>
          <a:p>
            <a:r>
              <a:rPr lang="en-US" dirty="0" smtClean="0"/>
              <a:t>First Aid Treatment 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1000100" y="1500174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/>
              <a:t>While wearing gloves, remove any obvious dirt from the wound.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/>
              <a:t>Apply pressure directly on the wound until the bleeding stops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Don't remove the gauze or bandage.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Squeeze a main artery if necessary.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Immobilize the injured body part.</a:t>
            </a:r>
            <a:endParaRPr lang="en-US" sz="2000" dirty="0" smtClean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52" name="Picture 4" descr="http://www.estrucplan.com.ar/contenidos/shml/PAuxilios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9066"/>
            <a:ext cx="2905125" cy="20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5684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Internal</a:t>
            </a:r>
            <a:r>
              <a:rPr lang="es-PA" dirty="0" smtClean="0"/>
              <a:t> </a:t>
            </a:r>
            <a:r>
              <a:rPr lang="es-PA" dirty="0" err="1" smtClean="0"/>
              <a:t>Bleeding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( Hemorragia interna)</a:t>
            </a:r>
            <a:endParaRPr lang="es-PA" dirty="0"/>
          </a:p>
        </p:txBody>
      </p:sp>
      <p:pic>
        <p:nvPicPr>
          <p:cNvPr id="4" name="il_fi" descr="http://www.firstaid.ph/images/first-aid-procedures/internal-bleeding/inter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318246" cy="251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6986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1800" cy="1600200"/>
          </a:xfrm>
        </p:spPr>
        <p:txBody>
          <a:bodyPr/>
          <a:lstStyle/>
          <a:p>
            <a:r>
              <a:rPr lang="en-US" dirty="0" smtClean="0"/>
              <a:t>Internal</a:t>
            </a:r>
            <a:r>
              <a:rPr lang="es-PA" dirty="0" smtClean="0"/>
              <a:t> </a:t>
            </a:r>
            <a:r>
              <a:rPr lang="es-PA" dirty="0" err="1" smtClean="0"/>
              <a:t>bleeding</a:t>
            </a:r>
            <a:endParaRPr lang="es-PA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143117"/>
            <a:ext cx="69847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2000" dirty="0" smtClean="0"/>
              <a:t>  </a:t>
            </a:r>
            <a:r>
              <a:rPr lang="en-US" sz="2000" dirty="0" smtClean="0"/>
              <a:t>It is</a:t>
            </a:r>
            <a:r>
              <a:rPr lang="es-PA" sz="2000" dirty="0" smtClean="0"/>
              <a:t> </a:t>
            </a:r>
            <a:r>
              <a:rPr lang="en-US" sz="2000" dirty="0" smtClean="0"/>
              <a:t>when</a:t>
            </a:r>
            <a:r>
              <a:rPr lang="es-PA" sz="2000" dirty="0" smtClean="0"/>
              <a:t> </a:t>
            </a:r>
            <a:r>
              <a:rPr lang="en-US" sz="2000" dirty="0" smtClean="0"/>
              <a:t>damage</a:t>
            </a:r>
            <a:r>
              <a:rPr lang="es-PA" sz="2000" dirty="0" smtClean="0"/>
              <a:t> </a:t>
            </a:r>
            <a:r>
              <a:rPr lang="es-PA" sz="2000" dirty="0" err="1" smtClean="0"/>
              <a:t>occurs</a:t>
            </a:r>
            <a:r>
              <a:rPr lang="es-PA" sz="2000" dirty="0" smtClean="0"/>
              <a:t> in </a:t>
            </a:r>
            <a:r>
              <a:rPr lang="es-PA" sz="2000" dirty="0" err="1" smtClean="0"/>
              <a:t>an</a:t>
            </a:r>
            <a:r>
              <a:rPr lang="es-PA" sz="2000" dirty="0" smtClean="0"/>
              <a:t>  </a:t>
            </a:r>
            <a:r>
              <a:rPr lang="es-PA" sz="2000" dirty="0" err="1" smtClean="0"/>
              <a:t>artery</a:t>
            </a:r>
            <a:r>
              <a:rPr lang="es-PA" sz="2000" dirty="0" smtClean="0"/>
              <a:t> </a:t>
            </a:r>
            <a:r>
              <a:rPr lang="es-PA" sz="2000" dirty="0" err="1" smtClean="0"/>
              <a:t>or</a:t>
            </a:r>
            <a:r>
              <a:rPr lang="es-PA" sz="2000" dirty="0" smtClean="0"/>
              <a:t> </a:t>
            </a:r>
            <a:r>
              <a:rPr lang="es-PA" sz="2000" dirty="0" err="1" smtClean="0"/>
              <a:t>vein</a:t>
            </a:r>
            <a:r>
              <a:rPr lang="es-PA" sz="2000" dirty="0" smtClean="0"/>
              <a:t> </a:t>
            </a:r>
            <a:r>
              <a:rPr lang="es-PA" sz="2000" dirty="0" err="1" smtClean="0"/>
              <a:t>to</a:t>
            </a:r>
            <a:r>
              <a:rPr lang="es-PA" sz="2000" dirty="0" smtClean="0"/>
              <a:t> </a:t>
            </a:r>
            <a:r>
              <a:rPr lang="es-PA" sz="2000" dirty="0" err="1" smtClean="0"/>
              <a:t>allow</a:t>
            </a:r>
            <a:r>
              <a:rPr lang="es-PA" sz="2000" dirty="0" smtClean="0"/>
              <a:t> </a:t>
            </a:r>
            <a:r>
              <a:rPr lang="es-PA" sz="2000" dirty="0" err="1" smtClean="0"/>
              <a:t>blood</a:t>
            </a:r>
            <a:r>
              <a:rPr lang="es-PA" sz="2000" dirty="0" smtClean="0"/>
              <a:t> </a:t>
            </a:r>
            <a:r>
              <a:rPr lang="es-PA" sz="2000" dirty="0" err="1" smtClean="0"/>
              <a:t>to</a:t>
            </a:r>
            <a:r>
              <a:rPr lang="es-PA" sz="2000" dirty="0" smtClean="0"/>
              <a:t> escape </a:t>
            </a:r>
            <a:r>
              <a:rPr lang="es-PA" sz="2000" dirty="0" err="1" smtClean="0"/>
              <a:t>the</a:t>
            </a:r>
            <a:r>
              <a:rPr lang="es-PA" sz="2000" dirty="0" smtClean="0"/>
              <a:t> </a:t>
            </a:r>
            <a:r>
              <a:rPr lang="es-PA" sz="2000" dirty="0" err="1" smtClean="0"/>
              <a:t>bloodstream</a:t>
            </a:r>
            <a:r>
              <a:rPr lang="es-PA" sz="2000" dirty="0" smtClean="0"/>
              <a:t> and </a:t>
            </a:r>
            <a:r>
              <a:rPr lang="es-PA" sz="2000" dirty="0" err="1" smtClean="0"/>
              <a:t>accumulate</a:t>
            </a:r>
            <a:r>
              <a:rPr lang="es-PA" sz="2000" dirty="0" smtClean="0"/>
              <a:t> </a:t>
            </a:r>
            <a:r>
              <a:rPr lang="es-PA" sz="2000" dirty="0" err="1" smtClean="0"/>
              <a:t>inside</a:t>
            </a:r>
            <a:r>
              <a:rPr lang="es-PA" sz="2000" dirty="0" smtClean="0"/>
              <a:t> </a:t>
            </a:r>
            <a:r>
              <a:rPr lang="es-PA" sz="2000" dirty="0" err="1" smtClean="0"/>
              <a:t>the</a:t>
            </a:r>
            <a:r>
              <a:rPr lang="es-PA" sz="2000" dirty="0" smtClean="0"/>
              <a:t> </a:t>
            </a:r>
            <a:r>
              <a:rPr lang="es-PA" sz="2000" dirty="0" err="1" smtClean="0"/>
              <a:t>body</a:t>
            </a:r>
            <a:r>
              <a:rPr lang="es-PA" sz="2000" dirty="0" smtClean="0"/>
              <a:t>.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 It can be a serious medical emergency depending on where it occurs (e.g. brain, stomach, lungs).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can potentially cause death and cardiac arrest if proper medical treatment is not received quickly.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s-PA" sz="2000" dirty="0" smtClean="0"/>
          </a:p>
          <a:p>
            <a:endParaRPr lang="es-PA" dirty="0"/>
          </a:p>
        </p:txBody>
      </p:sp>
      <p:pic>
        <p:nvPicPr>
          <p:cNvPr id="10242" name="Picture 2" descr="http://t3.gstatic.com/images?q=tbn:ANd9GcSjQOPWHWPnz_UbDJEfeX3Ue0MB1249vWNSa3xHJESpohF6by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857628"/>
            <a:ext cx="1847850" cy="246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0595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6781800" cy="1600200"/>
          </a:xfrm>
        </p:spPr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84482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When </a:t>
            </a:r>
            <a:r>
              <a:rPr lang="en-US" sz="2000" dirty="0"/>
              <a:t>it does not stop spontaneously, the loss of blood will cause </a:t>
            </a:r>
            <a:r>
              <a:rPr lang="en-US" sz="2000" dirty="0" smtClean="0"/>
              <a:t>           hemorrhagic</a:t>
            </a:r>
            <a:r>
              <a:rPr lang="en-US" sz="2000" dirty="0"/>
              <a:t> </a:t>
            </a:r>
            <a:r>
              <a:rPr lang="en-US" sz="2000" dirty="0" smtClean="0"/>
              <a:t>shock</a:t>
            </a:r>
            <a:r>
              <a:rPr lang="en-US" sz="2000" dirty="0"/>
              <a:t> which can lead to brain damage and death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Bleeding from body cavities.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Vomiting or coughing up blood.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Bruising on neck, chest, abdomen or side.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Abdominal tenderness, possibly accompanied by rigidity or spasm of abdominal muscles.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Blood is in the urine.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Pain over vital organs.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s-PA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53364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6781800" cy="1600200"/>
          </a:xfrm>
        </p:spPr>
        <p:txBody>
          <a:bodyPr/>
          <a:lstStyle/>
          <a:p>
            <a:r>
              <a:rPr lang="es-PA" dirty="0" err="1" smtClean="0"/>
              <a:t>Most</a:t>
            </a:r>
            <a:r>
              <a:rPr lang="es-PA" dirty="0" smtClean="0"/>
              <a:t> </a:t>
            </a:r>
            <a:r>
              <a:rPr lang="en-US" dirty="0" smtClean="0"/>
              <a:t>common causes </a:t>
            </a:r>
            <a:endParaRPr lang="es-PA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412776"/>
            <a:ext cx="698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most common cause of internal bleeding is carcinoma (cancer</a:t>
            </a:r>
            <a:r>
              <a:rPr lang="en-US" sz="2000" dirty="0" smtClean="0"/>
              <a:t>), either of the gastro-intestinal tract or of the lung, or more rarely of other organs such as the prostate, pancreas or kidney.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Fracture: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Bleeding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may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occur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with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broken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bones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s-PA" sz="2000" dirty="0" smtClean="0"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PA" sz="2000" dirty="0" err="1" smtClean="0">
                <a:ea typeface="Calibri" pitchFamily="34" charset="0"/>
                <a:cs typeface="Times New Roman" pitchFamily="18" charset="0"/>
              </a:rPr>
              <a:t>Pregnancy</a:t>
            </a:r>
            <a:r>
              <a:rPr lang="es-PA" sz="2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Bleeding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pregnancy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never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normalis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potential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PA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miscarriage</a:t>
            </a:r>
            <a:r>
              <a:rPr lang="es-P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es-P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err="1" smtClean="0"/>
              <a:t>Spontaneous</a:t>
            </a:r>
            <a:r>
              <a:rPr lang="es-ES" sz="2000" dirty="0" smtClean="0"/>
              <a:t> </a:t>
            </a:r>
            <a:r>
              <a:rPr lang="es-ES" sz="2000" dirty="0" err="1" smtClean="0"/>
              <a:t>bleeding</a:t>
            </a:r>
            <a:r>
              <a:rPr lang="es-P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/>
              <a:t>ccur especially in those </a:t>
            </a:r>
          </a:p>
          <a:p>
            <a:r>
              <a:rPr lang="en-US" sz="2000" dirty="0" smtClean="0"/>
              <a:t>people who take anticoagulation  medications. 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 speed deceleration in an automobile </a:t>
            </a:r>
          </a:p>
          <a:p>
            <a:r>
              <a:rPr lang="en-US" sz="2000" dirty="0" smtClean="0"/>
              <a:t>accident (contusions) </a:t>
            </a:r>
            <a:endParaRPr lang="es-P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s-P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s-PA" sz="2000" dirty="0"/>
          </a:p>
        </p:txBody>
      </p:sp>
      <p:pic>
        <p:nvPicPr>
          <p:cNvPr id="4" name="il_fi" descr="http://www.nlm.nih.gov/medlineplus/images/fractu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500306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Descripción: http://t1.gstatic.com/images?q=tbn:ANd9GcQ83Zoe1Xfp84b2gGbveH6zJXVHxpoVfndbmjouQDq1I-_YKeV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571876"/>
            <a:ext cx="1719112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data:image/jpeg;base64,/9j/4AAQSkZJRgABAQAAAQABAAD/2wCEAAkGBhAQDxMQEBAQEBAQEBIPFREQEBAQFRAQExQVFRQQFRIYGyYeGBkjGRISHy8gIycpLCwsFR4xNTAqNSYrLCkBCQoKDgwOGg8PGjUkHBwpLCwtKSksKSwpKSkpKSwpKSkpKSkvLCwsKSwsLCwpKSkpKSkpLCwpKSwpLCwsKSkpKf/AABEIALUBFgMBIgACEQEDEQH/xAAcAAEAAgMBAQEAAAAAAAAAAAAABQYBAwQHAgj/xABAEAACAQMCAwQGBgkDBQEAAAAAAQIDBBEFIRIxUQZBYXEHEyKBkbEjMlKhwdEUFTNCYnKCkpNTc/A0Q6Ky0iT/xAAaAQEAAwEBAQAAAAAAAAAAAAAAAQIDBAUG/8QAJREBAAICAQMFAQEBAQAAAAAAAAECAxEEITFBEhMUMlFhInEF/9oADAMBAAIRAxEAPwD3EAAAAAAAAAAAAAAAAAAAAAAAAAAAAAAAAAAAAAAAAAADDPmpVjFOUmoxSy22kkurZVdS7STrPgt8wp8nV5Sn4RT5Lx5lL3ikblemO151C2Jg5dLjijBfwoFonasxqdOsAEoAAAAAAAAAAAAAAAAAAAAAAAAAAAAAAAAAAAAAA5dQ1CnQpupUkoxXXm33RS72+5Gb+9hRpyqVHwxist/JLq30KNVuql5U9bVXDCL+jpd0F1fWXV+7lzyy5IpH9bYsU5J/jbeX1W8nmeadFPMaXXpKp1fhyXjzOilRSPqnTSNyR50zNp3L04rFI1CyWf7OPkBZfs4+QPSjs8m3eXSADRQAOW71CFPCk25PlGKy8dcdy8WRM6TETPZ1AiK/aGKXs05yfjiKXi3uao9opd9B/wBNSP4pGc5aR5aezf8AE4CKp6/F86dSPn6t/KR8V+0SXKlJ/wA0or5ZE5afqIxXnwmAQtLtRS/fjOD8lPPljf7juttVo1PqVIPwzh+XC9y0XrbtKJpaveHYDGTJdQAAAAAAAAAAAAAAAAAAAHzOaSy2kl3t4IS/7UQjmNFetlyysqK9/f7itrRXutWs2nUJudRJZbSS5tvCXvIC/wC19OPs0IuvLqvZgv6u/wB3xIitRrXD4q83Jc1BbRj5RX45N9OwjE5L8iZ+rspxoj7Sj7j1txPjrz4scoL2YR8o9fFnVQgorwNV5xL6uxAaldVlHDk9+hyzMzO5epiwbiIhYauo00/rLY+Z6pHuKFmo5c3jJN2m2MsNb8aKRuZepaZLNGD8AfOlfsIfyoyepXs+bt9pdpqr3EYJym1GK5tnzd3caUHOTwl7230S72Va+1N1p5l7FNbxjnOOsn3cXyK5MkUhfDhnLPTslrjW2/2aUV9qazL3Q/P4HCoSbcnlt85S5sgbrtZRpTUIJznLZRinOTfhFbnxCrqty/oradOH2qzVNfB7nDNsmV6EYqYv5/1YIRedpfFI+3GXVES+z2p01nioVn0jOUGv7lh9Dkne6hSeKlnWa6wSmv8AxyUnFePC0XpbtZYXBvvSPipbbbvJDWvaaFTbZPk09mn0a7jqq6n7OU8+Bn08tYrbw21bfo3joVrVY1HL2U8J7bElV1+MMJ7vltvg2Q1GM2sblOzqxxNesxtDWmu3dKSjxTUc90m0vcyzUNfu8J8al4Spxfywa3bQnziuefea7/UIUo9y+BeMt47Splpjy9qdUou0lxj6lPzxPn5cRohrV3F5clJfZlCOPdwpNfEjNO12E452Z2Svk+4192/647celJ1NXVW7eKk0qtvNZ74NSX34M2/pHtZvHBWX9EX8mRN61Ui4vG5BU9IkqjaXsrljvLxyLtacPBavXpL0an2rtn+9NedOX4JnRHtBbP8A70V55j80VizoxaW2Nu83ytI+fkaRyLeYcVuLSJ6SssdYt3uq9L/JH8x+taH+tS/yQ/MpmoUYQg3w52KPcUk6mXt4tbon5M/jow/+Z7sb9T2n9dW3+vR/yQ/Mytatv9el/kj+ZQ9D0yEqaeF7+pKrSIdB8mZ8ML8OtJ16lup3dOX1Zwl/LKL+RsyUmeiQf7qNbsnTXs1a0PCNSePhkn5P7DP4v5K63F5Cms1JxgusmkQl12si/ZoQdR/almEfPq/uKz+iri4pTc5dZtyfxZKWdFJfiZ25Mz9V68WsdbdStGtXea1RtZzwLaK/p/PJvo2sY8kaauoQg8NpeZ9Q1CEtoyTZlM77un0TWOkOlvoY8zXKsl5nLWuyFXTWnHG+5X75cb5YRvuNQSXMiLjU0VmXRjtNWZWcEvaOGvdpPCZy3mptkTVum3jxIheb2nu967Pyza0n/Aga+zL/APx0f9uIPWr2eBf7S69QsI1qbpyyk9047OLXKUX3Mp996O69WX/XyVPoqWJY8+LH3F6AmlbdZhNMt6fWULoHZK2s19FDNRrEq0/bqS8OLuXgiZSMgtrSkzMzuQw0ZBKETq3Ze2ud6kEp5z6yGIT/ALlzXmed9qdDubKtilKdSjPeLlu843i/H8GetEX2hoQnbzVTZLDT6TT9nHjnb3mOSkTDowZrUtH48auKtXlOLW+cJEp2crv1nC09y01tGhUh7UcSx70cdOypUd1zXezzJ0+kjPWaelK1JKCxyKF2uuXx5juiU1ftJGKeWiC0+wvNRm/0ek5RTw6k3w045/ifN+CyTTHNp6OfHmrhndjRL5Q5yS8MnfcdqKUduNfHJY9L9DdJe1d151ZfYpfRRXv3b+47q3oe02S2VePiq2f/AGTN/jWlzZuditbcPOqnaxZ2l9xJ6f2oT/eJvUPQlTxmhcy4u5VYRaf9UcfIp2pdgr213nSnwp/Xh7cfPK5e8zthvVWvJpZdLbWYtcyRpatHqjyundVqXM7rbXJd+TPcx3aaiXpFS6jPZlfv9K4pNxj7LfPJF0tafczsjrjwS2xXtj+qwaOnTjwvlsS8Lkp8NdS5s6qWtZ7yYljkibTuVm/TEuW5w31ZvkR61BdcmHqy5bZEyrWk+HNXrSySVpecMOpEXd0uZild+yU7NHLqlKrXbmlwbnNpVarSqZf3nfWv0ljv+RG3N+i+2/vbr6dJyprGfBnDcar4kBVv31OWV233lNsNQlbnUM95wVrs58t/8ydum6LWry4aVOdSX8KzjzfJF645spbJWrgnJs69M0WtXmo04SnLoly8W+5eZetD9GEniVzJQX2IYlJro5cl95fdN0mjbw4KMFBfFt9W3uzrpx/1x5OV4qxpFo6VCnTljMIKLx1B2A63n72yACQAAAxkyyH1nWlS+jhj1jWW3ypx+0/HoitrRWNytWs3nUO2+1GnRSc3u9oxW8pPwRC3d26j4p7RW8YLu8X1ZGfrClFuUpOU5Lect28cvd4EDqnaduSpUYynUm+GMILicn4I4Mmab/5q9LFxop1slNW7QQpReXjBWrKF7qc3G2jw0k8SrT2hH3/vPwRadG9HPrGqt/Lja3VvB+yv9yX7z8Ft5l5traFOKhTjGEIrCjFJJLokjTFx/NlMvK10op+i+i21pNTuHK7qc/pFwwT8IJ7+/JcaNvGEVGEYxiuUYpRS8kjYDsiIjs4LWm3WQAEqhhoyAIvUuzVpcftaEJP7SXDL4rcqmo+iWjJt0Ks6f8M0pr4rD+ZfwUtjrbvC9clq9peNah6Ob+jlxhGtFd9KWX58Lwyr6h6+k+FwlFrmpJxfwZ+jDVXtoTXDOEZp90oqS+DMZ49fDqxcy1J3PV+bqV7Uz7SJKlftLc9kvOwen1edvGLffTbh8tiJuPRTay+rVrQ8G4S+aMp40+HTfn1v4ecPV3jGSPray+LOcYPSp+iGGdrqSXjSj+Zz1PQxFtNXb/wr/wCivxrNcfPx1hTbfWVOPM3frHbCZcaHoZor611Vf8sIR/MnNP8ARnp9Jb051n1qzb+5YRMcafLHJzKb/wAw8sqXDf8AzBplb1J/VjKX8sXL5HuVr2ctKW9O2oxfVU4t/FkgoJbLbyNI40eWE8yfEPCbHsXe3G8KFTh6yXq18ZYLDp3onuJP6WpTpLwzVfwWF956uDWuGsMbci9lS0v0a2dLDqcVeX8b4Y/2R/HJZ7e0hTio04RhFd0Uor4I3A1iIhhNpnuwZAJQAAAAAAAAwzyjtLqijVqesc41ONtwUsb5xGOF0SivE9YOKrotvKsq8qNOVZJJVJQTksct2Z5Mfrb4MvtTvTyrTuyOp3jzJfo1HZqdbacovpBb/HB6D2Y7GULFOUc1a0vrVqiXE19mP2Y+CLBgYJrjrXsjJnvk7yIyAXYgAAAAAAAAMJjIGQMjIAGMmcgAAAAAAAAAAAAAAAAAAAAAAAAAAAAAAAAAAAAAA03rSpzbcklCWXDPElh5ccd/Q3ADzXhq0aXq40o3E6NfTZ07ilGVL9Jgq6ahVjhqFZJS4nyall45Epc69VyqlF8TlbWz9ZK2ampTu1TqQlHG2Iyk+HuxkuwAqGpXVSrpdx6zMpwrVKSapuLkqdwlCfClzaSeVsZlr1zKVbgdNSpTqU/UShOMlw11GnP1jjwpTpbpvKzJckmW4AU601yq628XCFR2qnWlRUJ01OhUl7fNfXjGOd0uLHejVQ7Q3rqR9ZiMVK0jKPqHiarVK8Jz4ua9mnSnju4t+ZdgBD9mtSq1qcnWi1OM1F4S4GnGLUqcljMd+9Jrk+RM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hAQDxMQEBAQEBAQEBIPFREQEBAQFRAQExQVFRQQFRIYGyYeGBkjGRISHy8gIycpLCwsFR4xNTAqNSYrLCkBCQoKDgwOGg8PGjUkHBwpLCwtKSksKSwpKSkpKSwpKSkpKSkvLCwsKSwsLCwpKSkpKSkpLCwpKSwpLCwsKSkpKf/AABEIALUBFgMBIgACEQEDEQH/xAAcAAEAAgMBAQEAAAAAAAAAAAAABQYBAwQHAgj/xABAEAACAQMCAwQGBgkDBQEAAAAAAQIDBBEFIRIxUQZBYXEHEyKBkbEjMlKhwdEUFTNCYnKCkpNTc/A0Q6Ky0iT/xAAaAQEAAwEBAQAAAAAAAAAAAAAAAQIDBAUG/8QAJREBAAICAQMFAQEBAQAAAAAAAAECAxEEITFBEhMUMlFhInEF/9oADAMBAAIRAxEAPwD3EAAAAAAAAAAAAAAAAAAAAAAAAAAAAAAAAAAAAAAAAAADDPmpVjFOUmoxSy22kkurZVdS7STrPgt8wp8nV5Sn4RT5Lx5lL3ikblemO151C2Jg5dLjijBfwoFonasxqdOsAEoAAAAAAAAAAAAAAAAAAAAAAAAAAAAAAAAAAAAAA5dQ1CnQpupUkoxXXm33RS72+5Gb+9hRpyqVHwxist/JLq30KNVuql5U9bVXDCL+jpd0F1fWXV+7lzyy5IpH9bYsU5J/jbeX1W8nmeadFPMaXXpKp1fhyXjzOilRSPqnTSNyR50zNp3L04rFI1CyWf7OPkBZfs4+QPSjs8m3eXSADRQAOW71CFPCk25PlGKy8dcdy8WRM6TETPZ1AiK/aGKXs05yfjiKXi3uao9opd9B/wBNSP4pGc5aR5aezf8AE4CKp6/F86dSPn6t/KR8V+0SXKlJ/wA0or5ZE5afqIxXnwmAQtLtRS/fjOD8lPPljf7juttVo1PqVIPwzh+XC9y0XrbtKJpaveHYDGTJdQAAAAAAAAAAAAAAAAAAAHzOaSy2kl3t4IS/7UQjmNFetlyysqK9/f7itrRXutWs2nUJudRJZbSS5tvCXvIC/wC19OPs0IuvLqvZgv6u/wB3xIitRrXD4q83Jc1BbRj5RX45N9OwjE5L8iZ+rspxoj7Sj7j1txPjrz4scoL2YR8o9fFnVQgorwNV5xL6uxAaldVlHDk9+hyzMzO5epiwbiIhYauo00/rLY+Z6pHuKFmo5c3jJN2m2MsNb8aKRuZepaZLNGD8AfOlfsIfyoyepXs+bt9pdpqr3EYJym1GK5tnzd3caUHOTwl7230S72Va+1N1p5l7FNbxjnOOsn3cXyK5MkUhfDhnLPTslrjW2/2aUV9qazL3Q/P4HCoSbcnlt85S5sgbrtZRpTUIJznLZRinOTfhFbnxCrqty/oradOH2qzVNfB7nDNsmV6EYqYv5/1YIRedpfFI+3GXVES+z2p01nioVn0jOUGv7lh9Dkne6hSeKlnWa6wSmv8AxyUnFePC0XpbtZYXBvvSPipbbbvJDWvaaFTbZPk09mn0a7jqq6n7OU8+Bn08tYrbw21bfo3joVrVY1HL2U8J7bElV1+MMJ7vltvg2Q1GM2sblOzqxxNesxtDWmu3dKSjxTUc90m0vcyzUNfu8J8al4Spxfywa3bQnziuefea7/UIUo9y+BeMt47Splpjy9qdUou0lxj6lPzxPn5cRohrV3F5clJfZlCOPdwpNfEjNO12E452Z2Svk+4192/647celJ1NXVW7eKk0qtvNZ74NSX34M2/pHtZvHBWX9EX8mRN61Ui4vG5BU9IkqjaXsrljvLxyLtacPBavXpL0an2rtn+9NedOX4JnRHtBbP8A70V55j80VizoxaW2Nu83ytI+fkaRyLeYcVuLSJ6SssdYt3uq9L/JH8x+taH+tS/yQ/MpmoUYQg3w52KPcUk6mXt4tbon5M/jow/+Z7sb9T2n9dW3+vR/yQ/Mytatv9el/kj+ZQ9D0yEqaeF7+pKrSIdB8mZ8ML8OtJ16lup3dOX1Zwl/LKL+RsyUmeiQf7qNbsnTXs1a0PCNSePhkn5P7DP4v5K63F5Cms1JxgusmkQl12si/ZoQdR/almEfPq/uKz+iri4pTc5dZtyfxZKWdFJfiZ25Mz9V68WsdbdStGtXea1RtZzwLaK/p/PJvo2sY8kaauoQg8NpeZ9Q1CEtoyTZlM77un0TWOkOlvoY8zXKsl5nLWuyFXTWnHG+5X75cb5YRvuNQSXMiLjU0VmXRjtNWZWcEvaOGvdpPCZy3mptkTVum3jxIheb2nu967Pyza0n/Aga+zL/APx0f9uIPWr2eBf7S69QsI1qbpyyk9047OLXKUX3Mp996O69WX/XyVPoqWJY8+LH3F6AmlbdZhNMt6fWULoHZK2s19FDNRrEq0/bqS8OLuXgiZSMgtrSkzMzuQw0ZBKETq3Ze2ud6kEp5z6yGIT/ALlzXmed9qdDubKtilKdSjPeLlu843i/H8GetEX2hoQnbzVTZLDT6TT9nHjnb3mOSkTDowZrUtH48auKtXlOLW+cJEp2crv1nC09y01tGhUh7UcSx70cdOypUd1zXezzJ0+kjPWaelK1JKCxyKF2uuXx5juiU1ftJGKeWiC0+wvNRm/0ek5RTw6k3w045/ifN+CyTTHNp6OfHmrhndjRL5Q5yS8MnfcdqKUduNfHJY9L9DdJe1d151ZfYpfRRXv3b+47q3oe02S2VePiq2f/AGTN/jWlzZuditbcPOqnaxZ2l9xJ6f2oT/eJvUPQlTxmhcy4u5VYRaf9UcfIp2pdgr213nSnwp/Xh7cfPK5e8zthvVWvJpZdLbWYtcyRpatHqjyundVqXM7rbXJd+TPcx3aaiXpFS6jPZlfv9K4pNxj7LfPJF0tafczsjrjwS2xXtj+qwaOnTjwvlsS8Lkp8NdS5s6qWtZ7yYljkibTuVm/TEuW5w31ZvkR61BdcmHqy5bZEyrWk+HNXrSySVpecMOpEXd0uZild+yU7NHLqlKrXbmlwbnNpVarSqZf3nfWv0ljv+RG3N+i+2/vbr6dJyprGfBnDcar4kBVv31OWV233lNsNQlbnUM95wVrs58t/8ydum6LWry4aVOdSX8KzjzfJF645spbJWrgnJs69M0WtXmo04SnLoly8W+5eZetD9GEniVzJQX2IYlJro5cl95fdN0mjbw4KMFBfFt9W3uzrpx/1x5OV4qxpFo6VCnTljMIKLx1B2A63n72yACQAAAxkyyH1nWlS+jhj1jWW3ypx+0/HoitrRWNytWs3nUO2+1GnRSc3u9oxW8pPwRC3d26j4p7RW8YLu8X1ZGfrClFuUpOU5Lect28cvd4EDqnaduSpUYynUm+GMILicn4I4Mmab/5q9LFxop1slNW7QQpReXjBWrKF7qc3G2jw0k8SrT2hH3/vPwRadG9HPrGqt/Lja3VvB+yv9yX7z8Ft5l5traFOKhTjGEIrCjFJJLokjTFx/NlMvK10op+i+i21pNTuHK7qc/pFwwT8IJ7+/JcaNvGEVGEYxiuUYpRS8kjYDsiIjs4LWm3WQAEqhhoyAIvUuzVpcftaEJP7SXDL4rcqmo+iWjJt0Ks6f8M0pr4rD+ZfwUtjrbvC9clq9peNah6Ob+jlxhGtFd9KWX58Lwyr6h6+k+FwlFrmpJxfwZ+jDVXtoTXDOEZp90oqS+DMZ49fDqxcy1J3PV+bqV7Uz7SJKlftLc9kvOwen1edvGLffTbh8tiJuPRTay+rVrQ8G4S+aMp40+HTfn1v4ecPV3jGSPray+LOcYPSp+iGGdrqSXjSj+Zz1PQxFtNXb/wr/wCivxrNcfPx1hTbfWVOPM3frHbCZcaHoZor611Vf8sIR/MnNP8ARnp9Jb051n1qzb+5YRMcafLHJzKb/wAw8sqXDf8AzBplb1J/VjKX8sXL5HuVr2ctKW9O2oxfVU4t/FkgoJbLbyNI40eWE8yfEPCbHsXe3G8KFTh6yXq18ZYLDp3onuJP6WpTpLwzVfwWF956uDWuGsMbci9lS0v0a2dLDqcVeX8b4Y/2R/HJZ7e0hTio04RhFd0Uor4I3A1iIhhNpnuwZAJQAAAAAAAAwzyjtLqijVqesc41ONtwUsb5xGOF0SivE9YOKrotvKsq8qNOVZJJVJQTksct2Z5Mfrb4MvtTvTyrTuyOp3jzJfo1HZqdbacovpBb/HB6D2Y7GULFOUc1a0vrVqiXE19mP2Y+CLBgYJrjrXsjJnvk7yIyAXYgAAAAAAAAMJjIGQMjIAGMmcgAAAAAAAAAAAAAAAAAAAAAAAAAAAAAAAAAAAAAA03rSpzbcklCWXDPElh5ccd/Q3ADzXhq0aXq40o3E6NfTZ07ilGVL9Jgq6ahVjhqFZJS4nyall45Epc69VyqlF8TlbWz9ZK2ampTu1TqQlHG2Iyk+HuxkuwAqGpXVSrpdx6zMpwrVKSapuLkqdwlCfClzaSeVsZlr1zKVbgdNSpTqU/UShOMlw11GnP1jjwpTpbpvKzJckmW4AU601yq628XCFR2qnWlRUJ01OhUl7fNfXjGOd0uLHejVQ7Q3rqR9ZiMVK0jKPqHiarVK8Jz4ua9mnSnju4t+ZdgBD9mtSq1qcnWi1OM1F4S4GnGLUqcljMd+9Jrk+RM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0" name="Picture 6" descr="http://www.vnacne.org/healthGate/images/si13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857760"/>
            <a:ext cx="1785950" cy="116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39653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1015008"/>
          </a:xfrm>
        </p:spPr>
        <p:txBody>
          <a:bodyPr/>
          <a:lstStyle/>
          <a:p>
            <a:r>
              <a:rPr lang="es-PA" dirty="0" err="1" smtClean="0"/>
              <a:t>First</a:t>
            </a:r>
            <a:r>
              <a:rPr lang="es-PA" dirty="0" smtClean="0"/>
              <a:t> </a:t>
            </a:r>
            <a:r>
              <a:rPr lang="es-PA" dirty="0" err="1" smtClean="0"/>
              <a:t>Aid</a:t>
            </a:r>
            <a:r>
              <a:rPr lang="es-PA" dirty="0" smtClean="0"/>
              <a:t> </a:t>
            </a:r>
            <a:r>
              <a:rPr lang="es-PA" dirty="0" err="1" smtClean="0"/>
              <a:t>Treatment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3" name="2 CuadroTexto"/>
          <p:cNvSpPr txBox="1"/>
          <p:nvPr/>
        </p:nvSpPr>
        <p:spPr>
          <a:xfrm>
            <a:off x="1142976" y="1785926"/>
            <a:ext cx="6192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initial treatment plan of any patient with internal bleeding begins with assessing the patient's stability and making certain the ABCs are well </a:t>
            </a:r>
            <a:r>
              <a:rPr lang="en-US" sz="2000" dirty="0" smtClean="0"/>
              <a:t>maintained.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Call an ambulance.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Treat for shock.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Assist the victim into the most comfortable position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Monitor ABCs and vitals until the ambulance arrives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0"/>
            <a:endParaRPr lang="es-PA" sz="2000" dirty="0"/>
          </a:p>
          <a:p>
            <a:endParaRPr lang="es-PA" sz="2000" dirty="0"/>
          </a:p>
        </p:txBody>
      </p:sp>
      <p:pic>
        <p:nvPicPr>
          <p:cNvPr id="4" name="rg_hi" descr="http://t2.gstatic.com/images?q=tbn:ANd9GcTLi6-DUoS9OdXFRS1F9gpVt5sNhYpBxI9gskJStRp7zOXBjb-0lNNUqXLn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330968" cy="19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2781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First Aid Bleeding Contro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8143932" cy="5086364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781800" cy="1143008"/>
          </a:xfrm>
        </p:spPr>
        <p:txBody>
          <a:bodyPr/>
          <a:lstStyle/>
          <a:p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Aid</a:t>
            </a:r>
            <a:r>
              <a:rPr lang="es-ES_tradnl" dirty="0" smtClean="0"/>
              <a:t> </a:t>
            </a:r>
            <a:r>
              <a:rPr lang="es-ES_tradnl" dirty="0" err="1" smtClean="0"/>
              <a:t>Treatment</a:t>
            </a:r>
            <a:r>
              <a:rPr lang="es-ES_tradnl" dirty="0" smtClean="0"/>
              <a:t> 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29552" cy="1571636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Equipment</a:t>
            </a:r>
            <a:r>
              <a:rPr lang="es-ES_tradnl" dirty="0" smtClean="0"/>
              <a:t> and </a:t>
            </a:r>
            <a:r>
              <a:rPr lang="es-ES_tradnl" dirty="0" err="1" smtClean="0"/>
              <a:t>Medication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(Equipo y medicación)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1857364"/>
            <a:ext cx="7286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Dressing: Used for application to a wound to promote healing          </a:t>
            </a:r>
          </a:p>
          <a:p>
            <a:r>
              <a:rPr lang="en-US" dirty="0" smtClean="0"/>
              <a:t>   and/or prevent further harm.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Bandage: used either to support a medical device such as a dressing or splint, or on its own to provide support to the body.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Adhesive bandage: Used to treat minor injuries.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s-ES_tradnl" dirty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Acentaminophen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ibuprofen</a:t>
            </a:r>
            <a:r>
              <a:rPr lang="es-ES_tradnl" dirty="0" smtClean="0"/>
              <a:t>: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n-US" dirty="0" smtClean="0"/>
              <a:t>pain</a:t>
            </a:r>
            <a:r>
              <a:rPr lang="es-ES_tradnl" dirty="0" smtClean="0"/>
              <a:t> </a:t>
            </a:r>
            <a:r>
              <a:rPr lang="en-US" dirty="0" smtClean="0"/>
              <a:t>relief and 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endParaRPr lang="es-ES_tradnl" dirty="0" smtClean="0"/>
          </a:p>
          <a:p>
            <a:r>
              <a:rPr lang="en-US" dirty="0" err="1" smtClean="0"/>
              <a:t>inflammartory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Antiseptic</a:t>
            </a:r>
            <a:r>
              <a:rPr lang="es-ES" dirty="0" smtClean="0"/>
              <a:t> </a:t>
            </a:r>
            <a:r>
              <a:rPr lang="es-ES" dirty="0" err="1" smtClean="0"/>
              <a:t>Healing</a:t>
            </a:r>
            <a:r>
              <a:rPr lang="es-ES" dirty="0" smtClean="0"/>
              <a:t> </a:t>
            </a:r>
            <a:r>
              <a:rPr lang="es-ES" dirty="0" err="1" smtClean="0"/>
              <a:t>Ointment</a:t>
            </a:r>
            <a:r>
              <a:rPr lang="es-ES" dirty="0" smtClean="0"/>
              <a:t>: Use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clean</a:t>
            </a:r>
            <a:r>
              <a:rPr lang="es-ES" dirty="0" smtClean="0"/>
              <a:t> and </a:t>
            </a:r>
            <a:r>
              <a:rPr lang="es-ES" dirty="0" err="1" smtClean="0"/>
              <a:t>prevent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infection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wound</a:t>
            </a:r>
            <a:r>
              <a:rPr lang="es-ES" dirty="0" smtClean="0"/>
              <a:t>.</a:t>
            </a:r>
          </a:p>
          <a:p>
            <a:r>
              <a:rPr lang="es-ES_tradnl" dirty="0" smtClean="0"/>
              <a:t> 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31746" name="Picture 2" descr="http://www.grpharmaa.net/products/COMPRESSION%20BAND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714620"/>
            <a:ext cx="1695281" cy="1000132"/>
          </a:xfrm>
          <a:prstGeom prst="rect">
            <a:avLst/>
          </a:prstGeom>
          <a:noFill/>
        </p:spPr>
      </p:pic>
      <p:pic>
        <p:nvPicPr>
          <p:cNvPr id="31748" name="Picture 4" descr="http://2.imimg.com/data2/UU/AV/MY-44280/wound4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357298"/>
            <a:ext cx="1643074" cy="1101835"/>
          </a:xfrm>
          <a:prstGeom prst="rect">
            <a:avLst/>
          </a:prstGeom>
          <a:noFill/>
        </p:spPr>
      </p:pic>
      <p:pic>
        <p:nvPicPr>
          <p:cNvPr id="7" name="6 Imagen" descr="Archivo:Sparadrap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857628"/>
            <a:ext cx="1571636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http://images.mylot.com/userImages/images/postphotos/2122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786322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di1-2.shoppingshadow.com/images/pi/2b/d0/a0/30601151-260x260-0-0_Bike+Brave+Soldier+Antiseptic+Healing+Oint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629546"/>
            <a:ext cx="1357322" cy="11386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aina-renee-muche.webs.com/thank_yo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2879"/>
            <a:ext cx="6338765" cy="4630634"/>
          </a:xfrm>
          <a:prstGeom prst="rect">
            <a:avLst/>
          </a:prstGeom>
          <a:noFill/>
        </p:spPr>
      </p:pic>
      <p:pic>
        <p:nvPicPr>
          <p:cNvPr id="2052" name="Picture 4" descr="http://www.freelists.org/archives/ampex/03-2006/gifW0BuQRox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714644" cy="33118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81800" cy="1600200"/>
          </a:xfrm>
        </p:spPr>
        <p:txBody>
          <a:bodyPr/>
          <a:lstStyle/>
          <a:p>
            <a:pPr algn="ctr"/>
            <a:r>
              <a:rPr lang="es-PA" dirty="0" err="1" smtClean="0"/>
              <a:t>Bibliography</a:t>
            </a:r>
            <a:endParaRPr lang="es-PA" dirty="0"/>
          </a:p>
        </p:txBody>
      </p:sp>
      <p:sp>
        <p:nvSpPr>
          <p:cNvPr id="3" name="2 CuadroTexto"/>
          <p:cNvSpPr txBox="1"/>
          <p:nvPr/>
        </p:nvSpPr>
        <p:spPr>
          <a:xfrm>
            <a:off x="1428728" y="1928802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i="1" dirty="0">
                <a:hlinkClick r:id="rId2"/>
              </a:rPr>
              <a:t>http://</a:t>
            </a:r>
            <a:r>
              <a:rPr lang="es-PA" i="1" dirty="0" smtClean="0">
                <a:hlinkClick r:id="rId2"/>
              </a:rPr>
              <a:t>www.medicinenet.com/internal_bleeding/article.htm</a:t>
            </a:r>
            <a:r>
              <a:rPr lang="es-PA" i="1" dirty="0" smtClean="0"/>
              <a:t> </a:t>
            </a:r>
            <a:r>
              <a:rPr lang="es-PA" i="1" dirty="0" err="1" smtClean="0"/>
              <a:t>internal</a:t>
            </a:r>
            <a:r>
              <a:rPr lang="es-PA" i="1" dirty="0" smtClean="0"/>
              <a:t> </a:t>
            </a:r>
            <a:r>
              <a:rPr lang="es-PA" i="1" dirty="0" err="1" smtClean="0"/>
              <a:t>bleeding</a:t>
            </a:r>
            <a:endParaRPr lang="es-PA" i="1" dirty="0" smtClean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en.wikipedia.org/wiki/Internal_bleeding</a:t>
            </a:r>
            <a:r>
              <a:rPr lang="en-US" u="sng" dirty="0" smtClean="0"/>
              <a:t> internal bleeding</a:t>
            </a:r>
            <a:endParaRPr lang="es-PA" dirty="0"/>
          </a:p>
          <a:p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www.medicinenet.com/internal_bleeding/page5.htm</a:t>
            </a:r>
            <a:r>
              <a:rPr lang="en-US" u="sng" dirty="0" smtClean="0"/>
              <a:t> external bleeding</a:t>
            </a:r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en.wikibooks.org/wiki/First_Aid/Internal_Bleeding</a:t>
            </a:r>
            <a:r>
              <a:rPr lang="en-US" u="sng" dirty="0" smtClean="0"/>
              <a:t> First aid for treatment.</a:t>
            </a:r>
          </a:p>
          <a:p>
            <a:r>
              <a:rPr lang="es-ES" dirty="0" smtClean="0">
                <a:hlinkClick r:id="rId2"/>
              </a:rPr>
              <a:t>http://www.medicinenet.com/internal_bleeding/article.htm</a:t>
            </a:r>
            <a:r>
              <a:rPr lang="es-ES" dirty="0" smtClean="0"/>
              <a:t> Causes of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bleeding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http://firstaid.webmd.com/cuts-or-lacerations-treatment</a:t>
            </a:r>
            <a:r>
              <a:rPr lang="es-ES" dirty="0" smtClean="0"/>
              <a:t> </a:t>
            </a:r>
            <a:r>
              <a:rPr lang="es-ES" dirty="0" err="1" smtClean="0"/>
              <a:t>medications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bleeding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719634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err="1" smtClean="0"/>
              <a:t>Bleeding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PA" dirty="0" err="1" smtClean="0"/>
              <a:t>Internal</a:t>
            </a:r>
            <a:r>
              <a:rPr lang="es-PA" dirty="0" smtClean="0"/>
              <a:t> and </a:t>
            </a:r>
            <a:r>
              <a:rPr lang="es-PA" dirty="0" err="1" smtClean="0"/>
              <a:t>External</a:t>
            </a:r>
            <a:r>
              <a:rPr lang="es-PA" dirty="0" smtClean="0"/>
              <a:t> </a:t>
            </a:r>
            <a:r>
              <a:rPr lang="es-PA" dirty="0" err="1" smtClean="0"/>
              <a:t>Bleeding</a:t>
            </a:r>
            <a:endParaRPr lang="es-PA" dirty="0" smtClean="0"/>
          </a:p>
          <a:p>
            <a:r>
              <a:rPr lang="es-PA" dirty="0" smtClean="0"/>
              <a:t>(Hemorragias internas y externas)</a:t>
            </a:r>
            <a:endParaRPr lang="es-PA" dirty="0"/>
          </a:p>
        </p:txBody>
      </p:sp>
      <p:sp>
        <p:nvSpPr>
          <p:cNvPr id="4" name="AutoShape 2" descr="data:image/jpg;base64,/9j/4AAQSkZJRgABAQAAAQABAAD/2wCEAAkGBhQSERUUExQWFRUWGBcXGBgYGBYYFRgVGBgXGBoYHhYcHCYeHB0jGRgXHy8gIycpLCwsGB4xNTAqNSYrLCkBCQoKDgwOGg8PGikcHCQsLCkpLCwpKSkpLCksLCkpLCwpLCksLCwpKSwpKSkpKSwpLCkpKSksKSwpLCwsLCwpKf/AABEIAMIBAwMBIgACEQEDEQH/xAAcAAACAgMBAQAAAAAAAAAAAAAEBQMGAAIHAQj/xABBEAABAgQEAwYDBgQFAwUAAAABAhEAAwQhBRIxQSJRYQYTcYGRoTKxwSNCUnLR8AcUYuEVJDOy8YKSojREVMLS/8QAGQEAAwEBAQAAAAAAAAAAAAAAAQIDAAQF/8QAMBEAAgICAgECBQIEBwAAAAAAAAECEQMhEjFBBFETImFxgTJCBaHw8RQjNJGxwdH/2gAMAwEAAhEDEQA/AOPplcOaw1822jaRRrJGUEk6DSNJVKtV8pI5sW9dInKpiCglKmScwBfKdHhG/CEbHFOuYmSZSpYyrBSFDUEnU872hcMPKklXw5SbEF8umukGTMaCyCBxqXmvZKPDmTzieo7VGZJ7pSWvdQNm24dHO7xzR5rx2JFMVrkpFwX6h/cGNKdThiNdD84b4FhoqCEgpSeMqBP3EoUt0jc8LecYKcOAbM7e0XSsoo2L5FBMUhaksoIISfxAqdm56GCpEpSQ5/uDBtBNSiVNSDdS5ZHJk5n/ANwjTUqB5Fm5sGg8RlEknz+Egc9fHaIMNWXVpop/BhGi51mbXrHktuR9dTDUUs1Sp4lK+H0HvELAAm/OPUzHD6XHzjGNJqDYBR316eEQS0ELTb5wUoXgiWq22m/jBcgUGU15Sx4GBULa0T0q+FTbsPeNQzdXvE2yqQ3p1PKT4/pE8me2X8wiGhIMu/MRvNSL2NlD3MJLoZDGtqRlSPM+8DYat5wvZ7+EaVksEDX/AIeJsDowVg/1b+UQl+krHsNrZye8QBdntF+7HD/LD8y/9xii18llICWf30aL32KH+US/Nf8AuMUxfrYmT9KH8kXFo2xkfYenyMaydRG2Mf6Pp9Y60ckzn+IJUNACNgztAUymmLCALWL7feLaQ5qZBUWeJ5FO2kQlkUeiuH0znuWkB4dhARc8SuZ+ghmkARjRqY5pSb7PVjFQVI2zRrmtGpj0mCkBs1UY8IjZ4imzQIqkI2eZIyBFVofWMg8ReSOeU0qURKlghCctwd9yW57QJj60ZwoKHdoSQnK7g78O784rlVjczRJYMzsCWZt4JXiYMtKhlCgBm4QfdmeOf4c75HguLRFOTKL5XCtL2c2DgPbePB2cWUqYXSMzkj4bbc7j1grB8VlCYCsEFRIzEBgSRfpo3nDKr7WCWuYJaAvNwqKiwIFrADQ6wzlOL4pD21oQUXBMdRMpn0BJBy8n0Js/ImC5yiXa51t5RJQVyc576VnBSRuCLFleRY+UZLlcYSORD+Rjqg/crFaB6Qskvz+oifvWKnc+Ba9oxBGSZa7oY+BU8QTpgHrDlCZb7J941lzCogAHS7trG5NvSI8PTc+BjWNRrMnFm9dI8CreY+cbolFRYAk3LAOWAcm3S8eCVwk8yIIp6raJU6DwiJSdPOJ5VMtZQlCSpRsEpBJJ6AXgNDIlpVWI6j5xq9zF+7PfwiqJgzVCkyEn7rZ5nmkFk+sOJn8GJX/yl+ctP/6ibQ6kih4ZdDf1fpBBAuOo+Zi9Uv8ACUyh/wCqBDv/AKZf0zGGNJ/CuU5MydMU5dkhKL+bmFqzKSOdTVa9PrBGELKVBxqQodR+wY6HUfwtkqfLNmJfmEq6chCjFv4crkjvJUzvWAzJKWUyRqlix8IlPFLjopHJGxBXE94LEOx6sY6B2VS1OGFsy/8AcYodfLKpwyhRUQzBydNgI6X2dwpUqQlMyyrkjk5JuY2HUnZs1UgySg5haBsaVNUnKlByjU2JPkNBDFU0o+6SP6bn/t1iRE4KDi4MdDlejnTp3VlKEtukbFTQ9x2hdJWkXFz1H6iKqupjllGj1ceRTjYZ3kaGZAonxFMq2jJGlINVOiNdRCediYG8LKzHwN4qokXMsU/EAIr+KdpEp3itYl2jKna0LqDJMmHvpploCVKcDMpRTohI0ClaXiiVdkJZBlM7TKcxkXLs7gMg0soqp6MkpzEzJqxM4nIzDLqxjIPJEubH+KdgaOoLzJCCfxAZVeqWiu1f8GKYv3a5qH2cKHuH946S0ahMStnS4xfaORH+DC0ElE5C7FgtKksSG1BPyhHV/wAJ69OiZcxt0rAP/kBHegiMMqDZN4IHDsN7FVGYIqZExKL8YD5bFuJL7tCKop1IWMyVJbmCPnH0QqXEM2WkjiAPjeCp0ZYEfOaRwzP+n5xrM0NuUd8m9naaY+aRKL/0Jv7QLO7BUSv/AG6PJx8jDfFQvwGcSya+Xygzs1hEyoniVKDrW4A0GhLk7COqVP8ADWmV8KFJfktWvm8WXsf/AA/p6ElaMy5pDFai7A7ABgPnDQakJkjwWwjsh2Lk0MrKkBUxV1zCBmJa4BaydWES1PYiimKzLppRP5W9gwh6IwxQgcs7Q/wWClhVJMCElQzIW5CQdSlWpb8J9Yt3ZnsfIw9DShnmEcUw/Geg/Cl9h7xY1CId/rCSYyB5spStwn3Mey5CU6jMetz6RIg5rg2+cSFhfT5wi2NZifSMXMjxIJvoPePSoCGARSpxJZrc7/WJCYEq68AawpPaBL6wq0GrHVHToQSEpSkqJLgMSd3gklv3aK9PxkZcwOgeGdBiYmywob6+cEDDguB58xmL62Psx9YjmTWv1/f0hZiWJZJaTuQsgczwpH/koQrdoIZUVlr6afrHPqmdkWpL/Coj0ME4v2kyzSjd7tzb9YpGPY8ROmAfiMSSstilxssdTjCU7wjrO0Y2itmqXMUAMylHQAEk+AEGTMAmyyk1AVKQWzWClpTzyP7G8VUUhpZbNazG1HeDcC7MTauZLStaZKZubIpZuvI2YJRqdd2gnFcKo0IR3alETEKUia7nOlTOQGAHNIDi0JcTVOp5qcxyzZRC0sXSdFBQPUN4xnJp6WiLlZfMe7NU1BRzjLQZkwJCDNXxKBmaFI0S3S99Y5tPlgypJTrx5racVr72joHaLtD3+FTJoTeomJDfhCAkn3HvHO/5hkNyHzgSlpCsmkJmqSCEqI2I0tb6Rke09XwpZKbAD4RtaPI3BGs+jO9jbvITy8QEEIqomd9DLPG4MApnxKidBsDiEGXEKpDxMJkeZ4wFaIu6j3u42K48KoA1muSNaftElClIXZjY+QiQmAcTwxM5BSbPuNXjKTi9CygpaY+p8Wlr0MFCYDHOZfYpSS6KiYn98naJamkrJCcyKkKZrKR9QYusq8kf8M26TLVimKrlKbK4NwenhG9IFLSFzHD6J0LdYrGFY/UTipM2SleTVSVN7FvnGuL9pQFZZq+5yhyLOeTRCbV8k7+gZYZwfFrZbjOHkIlkDNxHTYfWOZ4V27TUVUuQhbSyriWp3ypBJD8yA3nF6r8dlgWWkDxEZT9xJ42nQyn1YFoUV2KuGRxKJYDeKbj3blCVd2hTrVazk+gh32UqESxnUiYVncpI9Abw6lye2H4TSugTtNKqJUvvFuEbs1vEat1igrxRjZXvHS+0+N/zCe4RmQVWOYZQUlwb6nwjnsz+Hk5N0rQvxdP6wZcV0x4451tHiccWQQ50aLr2OxH7MJJ1SoeYBI+UUo9m50scSCeZFx7QbSYn3QTzGe3XKQPciGW0Qkn5L3i+MhEkN8SlgJHUgfWKZ2s7SNPShBcSQEdDM1UfAFj5QtqcXmzFpKCBlKignTMBr1IA9YXpw1KcpVMBmEZyhXwkE2ZehUWLg6vCSkkTsinVxmTFKTzck6AdTCtWGrXOACkLCuLMVFKC+vFtezw/qwhSVKyBCgC4TwpflkNgeTWPKKuKgoWTpuRuk/l5GJpvwN0h1MWukLFOQH7yClTKTcFKxqx68/CLArHZNVKCVEJVpNUA4yrA4wH1CttniqyT3qSrMosOJBukjmBt5QrmEylBctRKVWYvp+Ew8ZqQptiajKVlCyyFlknQu3EPzBnEbYtiBmpl80oyvzAJI9AW8olxuYhZlTAAAtCQpLvlUnhL9d4XiSovLSCT8QYPbc+DQ/ZhlT44pNL3JujLMCeillDn0EJwHPQAnzjZUkgJI3uBq7xogl2a7+fhASowMKxQsNIyI5yhmPjGRSwHVqXtQOcN6btEDvHJDXFLZgoWD2sP7QXKxMjeI0d8csWdkpsZB3hjKxEc44zTdoFp3hvS9sCNYFFLTOsoresTCqjnlF2uSd4byO0AO8YDLd/MR538V2Xi4O8SjEoAB930Z30KEYgI3FaIARr38B4xO+xUeTfOBxVwNic7NJmJG6T6s8Bj4386J+yi/sSo6qUTAuN9kk1E3OVAAs9nNrWgbslW/wCVRfdXzh1/Pxl0Vzv/ADZMT9luyUmXLmMAVlS05jdSWsPA7wIOwU5avtJ7J/p+I+0MMIxDLOny/wCsLH5Vh/n8ocivHOBpi5G1Iq9N2TlSK6WJabZcxJuSRmcknrFx7gRX8VqgKinW7Ooof3H1EO/5qNSHyO4xf0BMZwVM5DaLF0KGqVRHgk8zZQKhxpJSv8ybH11g/wDmBCygWJdTNRtMaanx0V7/ADjULGXKLi/uhgqn5QBXYSiZZaArxF/XWG6VCMmS4bfgmULHuzJYGWCQA2UahOrAb76XiqV0pWTMlCVkEJKbuUtwlSGcMrn0jrs+VFV7S9nDNGaUrJMGhIcEcjuPEQKOeeBdo5lKnTpKszODqnM9vDUHlEdVVpmEl0vc7hTWfMTbVy7w2eb3uSbLUhYJZWUpSSNHOhvv1hFMmJQslZUFXzDKC6t9SG5+kUj9Tjpp7JZkyWEyu7KgpiFXsVg2ykWAKWtzBj1NYnMlCkOle4soqc6/SNkiUmWgheUnMFApJQokuk9G00jSfT5khRABGpQbH10/XaEtJjHlOrO6FgAi4s2lj/xG+GVHd1CNXfLrqlYII5b6dIT1mIzAsElyku+xce528onVTLWtOV868qkN+J9PIg+kVWlYhBMSULUN0uRfprGyJw2JJI18YZYvhRkhImrSZrFwAfhN7noSR4Qto5SAl1FLjYqKSRzFiD4GCmpK0EhWhD31jIyZRqcsHGxt+sZD6BQ3xGdnPHyAsLn8IFtL+0QVIQE2UVEgvYi/R+Ub1dRtLVns6i3mTfl0gX+YOUPch2e9vD9Y5opvZJENPJUEmYLp+F3sFEOOrsDHkurUBzL+0TBVgTr6MeXvEKZ7F3Hp5fWLjKTGMorSAtQPdnQjq+/kdYZSahYWUpWCQkK+Jg1rObO+0CYdiRTKWFoCkqGUcwpIOUs9hdvOJZc9BSgKQEsgJSrZRBYm29hrGUbGjlmhhK7QrSWOohhJ7U84p9RMClkpDPy948S7P5RvhHQs/uX2V2oHODJfaVJ3jm8ypKWblG8mtJgfDY6zI6antAOcSpx0c45l/iTbxKnE/wCqF4sZZEXbA8Vyd5LJ+FZI/Kq4+sMzjY5xzNVYSrMlXEPccjEgxZWbKXCuRheJSWVSdl0q8ZyT0TAbKHdq+afdx5wwHaEc455PnKUllAsf3YxHKqZjfiA3BD26QOJpZk6svuMYxnlcJGZBC0+KbtDKh7TpmJCgdQ/9vWOZoqlEZrgdbexiGXVqQXQ+U6gHQ8xA4mWdOPE6+MbHOBsRxRgmaNZasx/IbLHoX/6Y5pJxxexeC5XaJRDKuC4PhoYziPDKkzsdLWhWhhjLm2jnfZPG88sJJ4k8J8tD5iLtSVLwE6HbDJiYDqJMHAxHNRBBZVccwfvUHKooWNFD5EbiOZYxOYlM+QlShZf3ZltFJmJsoHqC0dnny4qXavAlTU5pRyzE6HYj8J+h2hk6IZsV7RzanpkWSTMCFXAWwYbEKBZXtA9VJXLVlcgH4VA78j5WieupKhKSJiuAl3LqSDzfUQZRUyJ6UyytLFgo3CUnmCWaNyVcuzjUXdIQzlTJZL2ccQYFKho7e0P+zxVIkGryhaAru0vYgqDlQ8wB5wXW9mpiU/GiaE/CpIvpvdiDvC7Ha8CVLp0FkykgtsVquo+pt4QvNZPlRuNdgFTiZmzEqmXuvN4L/R4U1Nibv/aCJZfpt0fxjSso8qgkEEkZrGwfYxeNLQvYXRYhTpQBMkrWu7qEwgG5azcmj2BU4LMIcAEdCGjINx9zUMu6AcZgBfiIPF03beAJ00nh+6m/g4veGsmqluFGW4Qfh2J0v0DiBsXxNM0JyyxLYHMzMp22AiEG7qhKAVTw3whzodxGFFgR4R7TSVqVwXID6aCPa1GUkHUFj484ugeSSiqQCCrmLcw4v9IfV8pEpPdlT6KSSADxXJB5aP1itySq3oBs+0OFKMxOQrSSiwzapzC7Hk9ukbpg82BpRlV+29Y8BsIN/wAIWJSJhUgJJOhdnLB20gafSKTciz2Ox6jmIZTR1LFKcOcUQTxp4RvISyg+4eNZpHjaMlloayJpOVcCPAuxjZr6RFUkJ5vyjWYnpLq8A8M5VcFuCS5tmf2/ZhTThQ4ggn2hhhtTkClEZF2yb35t9YSaTRhtIpsoBnkoSb5VXWobEJuw3cgCIlIlMSAehYcQ52J08ogmqUolS1asQHJcO2/V9YOxUoW4LpKPvWANhoLRzU32BKxeZhUWSB0AHLz0PziJFMSDlS7k5gDcdMvkYmrcOI43CgWLBQB0csPCMXiEtKc3dLzaZu8Zez3CAeUFL2ESAaUICnWCrXKgHKSdsxF0jwuemsCzqwkubNsLADoNoczu1DjKZcpejmYlUxY5XKokocfXMNkSkAAlapcuXLKRpmz5SeXMxSxyLsxXLTOBvls5Y6E847Dg81wI51J7tb/aVSSlw6yTLV8m8G2i79mq0LQC/mIk+ztwSbVMtktUbKMQS5kSZoJ0bIp0uFlTIhuVQLUIjUMc87Y00yWkzparD40tmBHPQkdY5/WVqVKzyuFW6WZT7s3CodGEdrrqcEEEODYjmI5B2owQ0k5woiStyjpzS/TboYMIRu1pnHmhW0R9n1iZPl5jl4w4DpBSniUTsGAMQ4tUqnKKigDMolBSzZSbJt5RJKw2bkM1RGREsjPzMx+Eb5mU/SF9LWnvEaJloOYgchv1J0huKtyRF9UFdpqISBLlBZUpio8g+kQ43UcaCGBMqWbOR8AB88wMB4xiPfTM/TRgG6PvEXfnIhx8JIDj7pvr0L+sUhGkr7EMTXrb4lesZEBjIfgjWWU4kpAORuLMm48HPiWEK0pTbMbXsOY6Q2VSoS5VmWnNokNc7P5QvxIArJSnKksW6EPrHPBx/aKgdNYQQUuALWt+/Ax7JQqYoE6KU3iRdvGB5SLw2wpR+0WlZ4EgpSBcrNkno3OLdAYLSUjrUlQUCNja5Yhwb+kSCRMJWQQVMCzB21LbDaDP8NJmHvVjvLKJckuz67W+UNp9GyypGXO2YTHAF3s3S9/CIzycWWxyTrkvl8iGiUkqJV95mABZ9C7G3OH9NR51LZkLHCUJGZAFtAbO3KNCEgkpsp+NTauzn26bx7RYgrMChIAUFWF2JG56av1iMpuS0VXqFiXGG/f+99kEzAVd4oApy3NtBpro3hA9ZRlDpDE6hQTb3+cMgMpzrJGbVwTtoB1sbxPTKLqEu4JclQAUxueY2gxyvyLCeKffy+/n/YrZp3cd4pxqAGEbyMP4wDc69Yb1FGnOtbtmIdI2I5bHZ40fKeE8XofWOmM1JWTca+xAqVlt+sYhpd1EebEe/wBI8qJt+JYD+Z9TE9BgCpt0S8zn4joPPaGMBYjjSVkFDuAz6O23MQyqAqXKStSc2ZIOrM/Mc4XzMH4iSOEONSz6OCHcQ1rJq+6TLKkZX2F8rdXt1tEpV4Ela2hJNnZ7FKT1SxI9S5iIpUEhwFIBJCk7OACCnUacoKrcNSlQABUVc7dNG94mwbAZk3Oy5ctKQ5MwuNfwkXgpexq8oWS6TvFBKfiJYG/F0ZneLZLwiTSSB3qtwpRTqsp0HNs20C4WhMgEpImTVOymy8IsVAagWbnrygOaozpgzDOHYkg5WPKIybk68AbS7JsPrgqYQMoSElauFgLaFZJUW5iLL2GxJJdAKuFgSrUm7nlc7RXabBJIzZlFGcMwuvK7nolw4c3YwfQ1iUzCuUjKAoFRZ1KKjzck3vy1h20VxTSkdVkzLR7OnsIX0NU6QRuI3mzXEI2emiWmxDM7QStTiKjLr+7qlI2UkL9yD9IslPPcQYhaNJgvCTFaRwQAjMxKCtIUErIIzMdw7xYZqXEJsSUz9NDBsSUeSOa49UiUBLSv7OWkgOfjWScyynck7jQWisTp6TJCUNmJzLUbKPJI/pHuT0h92ywIom96SrIs2ADsoapZ7Dl4xpRdn0Kp503VSEEhDM1+JRu9g8VjpbPOkmmB9k8ETNUZky4QQAn8RufQcoKx/HJD5UoTMI0P3H5dfKA5tcZVCiULGcSskalCTlA8CQfSK7uxhVj5z5yf2BaSo3yx7HgmxkdAhaK2tzZ0L4WOZIHCAX8HJ0iBNakAlSXcAAhiOEAC1vWDMTkpAzKUO8ZmLElIOpB0Ow3hFVAhL3IO+w5D0iMVHwBUiGarfTpDSl/0wA9zZQLEa2Nr3IPgY0wzAu+TqJe4KyWUGu1m9C/SHKsMQkLKprABIAEpRKVjQ3YMxNzr6Qs8kVoSTokk0pKErWAVpDEsCdG534WPrGJGaWFK3zJfQ3Ty8QI9XKCEslw33rEKtrl23tAyZiWAuwUVAaOG0jkuyFkks/ZHhdRS5JNgmwKme6iSNdNtY1pyAEgPd3A4SzWLn92jeVJSVArNzc3cBIDt4kD5QOlAuvR33sHdhfYC0GzEq6nORmKiS5zKubn4r9A0T01UyVf1EZr3bx5eERlAU75iolItps9zezAecb0dHmIASCCSACcgYA3fXr7QG1QzjJPoKpqgLuLADK+Wz83OnIRv/hgmJ5XYG227g/SNJOGZiM0zKhOgQFEK6liPbrFupMTRKSmWp12AfXoAzkcopHa0z0MWHJlhrpfgAw3sy6EqypfXMsJVzDAB/eGyMNPdhJCVcmKkpb8ibmBarFQSTKSUkFiydy+oGmmsa0eJFBSySVqtdYKX5sS/lFLH+FJR5Voc01OCnKZaWGjgfIiK72swtaQkypblyHD+mQfPaLEpExYDzcn5Bf1Lx4inEs8OYvqpRc+D7eUPxIvZTZWEzVEqWgpfUkF1eADn5QvxSiuEkTE7sUqSPM/3joipo3YRHOmIUMqiCDsH+kGkZPwczk0OZQCUO7gBIY+OYwVNBlC4KiAQGIKAol3JGpa0WarwRIIMoTAX0Z0kcidQIgVTTZCS8pSnHEog5ByZIv5mB2ZxTK0s5hmmqKEl1MHMxY6A2bqWA6xtPmlVMUgMSomWPvKAYl1amxflaJ/8AXNeYSMyiCbPuSSb8mDOIPOGIR3b/ECDZRypLuWu5PSFaS6E+Hsd9kK5RlIStwoJGtnGj+FotXcvpFOpqqZ3oWpCZcv4Eh+NRN35+sXKnnhoTTPRxu4lK7bKVKmS1pHxcHUkmw+cG9lu0QncI2sX2MFdt6LvKdRABKeIPzG8U2jCqcGaopl73ISFDQBubDW/lDUmgyy8Wk+jqouIV4pREoPgYg7O46maAQXiwTkBQgFCm4/S/wCVWWcpHeo/MkP8hFZwuiUKOuNn7iVLc24ljvFEnxX7ResQkgy1oPIt4EH9+cIzMEmXidrJTIKeRKZKA/qBDeDlyLZTO3FEiSinkyrvLQXUznhcpflmJinTUEKZQKSNjFl7Y1neT5CC5KEISfEqf5GK9iM55igBYKUx3ZzvF4dHIydKqdriY/lGQtjyHoU6DiNAJpJDFRfXKz87dHPpAS8HKyk2ABLDa2nnDCSMqglSQASC4Gtw4+cGzeFZHIqSL77e0cPNoknQHKwiWwzAC7Agi7m5Y2F28IiqBlAF2Fgo8+T7jrBctOYDQu3Nix4i+2/pEjdXLsQAH+R100hXspw56QpAN8zBtnc76AedogmKDAWuWbcCxceg94bS6NQUpPdlRWSGu+UtoG1e79IyooihYEyWVgKulIdQSQzWZPWEqn0aPpMnLaaAkSQEC6QriJJNywNsp5W9Y9o6bMM2QtqWykN06WOkNhWBKliZLtw5QEi4vr10EYmn+NWgBcCwGr/UjzgS0j0Zfw9QqcHz90uzSfUFUwhJUpgGYMwu5DaEgt57PGSZSEhWbMk2Fxw72sNOnSPVSil8pIezg8QZtfIaQXIJUlYOliDoCeQexaBD5jp9Njj6mbc9y3p9EK0JCQ7rW1gkWSDp4CBafMeFKUgq1fQbn6QciTMTlWlkpsWLObkEaa3Ma0UwmcVTAJWrlTNyN+ra9YpVP2OjJjhjnGtLSar382EUtQqSSbMSc1viswPPUmNqSv4MiQA+ZR2YG7AwvxGfKzKAK1tqp+ZtlIbQ+Ue0qSo5XCTf4rktqzWMO24vRzZo44yrE9/0/sWvCahXElZACTlSSzq6+Gwhmw8YokpcxM1goqyi1y2gPi0WinxKbMTYIlq2cu1nzZdSGLxeE9HN6mMZfPF76fXf4CqylBDmzXdwGbqYX0dfMTMAQozUgKzDKWbZlDU+UbycSRxd5lJDMoqKgdOdhqLNBk2oy/CguwuBfnyjabOOKRL/AI7KNlEpPIg6+MFJmBQ2Uk+hB2hYspmhpssO1y7MfH5PAFRQLR/oq4tgCXtd2NvSM7QxmLYKbmUBlb4ScqvJXLpC+jki6lJCiAAGLArOoG9t1G/KC0YpOmApmES75Fav6ciIEn44Q6UoGQAuZbCYSS2UWLcydYnLaoayWdQkl5s1lPYJDMNkgXUR82h1Q1RKQ+osRoxFtIAwSjzptNyDUhKWXfV1r4n6xtUyRImgJKsiw4KiSokWJc3vY+cKoUtstgl81DWqmZksWuI5hXYVMXMWmZkLKUkKNyEbFm1I3JJjo8manciE/aGnyTArICFB3IJSCLOW6c7Q0C3qIcogHZSjNIWzZ5aik5gbAkWHTUR0KmqnHSOWVuLMhTuZisrACzBywAPCxb0h32Z7TFaQlYZfr7w0l5Fwy1xLLjBykK8vIxR8XnrFLWFR+IyED8oU3yi6VtQCm8U/HJJVSTCAT9oCR0Zbe8KvBsy1ZU8SQhUw1Ci4KyEgHZLNAa8BKgVyiJgVmOV2Wljdxod9Ib4bUy1gBctICUjKTzIuzvd3hsES0I4WDOLPoebDb2hnk4nlSyUyo02BEpGZJB3dwfRoyLIMHXtOmAahlWve3FpHkU+KvcPI2o6NRzJIsPhOuxdvFwfIxKmUJigXIIzFZP3QGAY83Cj6Qaia6cpSpKixZNgA2ji13iSRTpyFVwUkM4dOVRtxB8wcnS7xytWx1i5EIoDncKIBFhoGf33gydPyyRkSnMC5/qCS9jrsIirK8ImaFTJUX3G7Dbl6QCmcuaoOGSGVpoSXZ/IQapHsejhHGucPml1VDvD6rPKWUskMCHZ9NNdDo/WFE5ayCokZ1HiAJCQLXfoYhqamWFIRNS6dHcZX0uB19I3nT0g8JBFkjoGY6wXK0dXrcklHUtr8b+xrLpiC2bMXAN3bez6aR6vKEK4TfVnCEk2587kQbLpgq0pKtHWeAKLizOdSbXjP52mM0S1IKEAs5JAST8Sy24s2sTjDeziw4pYZcsklv77sFq5C0AEORZiPhLgF38vaCcIWVKZkhgbmxvsB4QbidYgrRLlzUFKnJPxAJAZPE+ttNbwsqp4S4W0x34nTyH6wZY1CRVelxenzLIpNR/k/oRVFZlKiSSoEpBObJY/E+mnziekVMnzC5BYWsAMpI09YHoM80JlpWMgBOlkgsNTexJiCrp0ozBEwrSLudtmGxgNefBD1EpSXOdvH56Vv/smosPWuYtPwly5PFow200EN51IpMg3QS75SkuXYs7+JEK8GrVpUlADBZISXA0cwZJzZ1ImqUorZ1pUUob7oZgLB+WsUjVWzo9FjxSxcqdvX/gNTYgglQCWPPz0DvprDdKUhRCFEvfUbA20hPiCO6SlISG0ChdRF2caBTvG1NVJTMQFgpDh9SWcBwfn4xo2mUUIKMoZe0u6fY1n04WBwAlJBcuLAv84ZIxJZsogONQAT6codU+HIYZAkj1f9mJ004H3QPICLpHjOiuU00B/izcwjbm/6xoutWpSUBAckJzDhUkbm3IfOH1fiaZABVu7Dc/36awBhlCQVTFvnXdizgHn1jbAwWpwZQDpIUdOR9YWopshJmJbTVOvPpeLYBGk2UFBlAEHYi3pGcLBbEVBORn4sr7AtZ2IA69IbYhQibL0uOIfI+0BVXZ5KvgOU7WcfqIizT5ADqUtIDMAD5vqPAwqi12GDplhwLCpPdjgSSRcm5J8Y1q6cJmZSeHKR4hxb1gfDaoJTnQRlN2OgO+h9o1XiyCslSkE6O7kcgkDRvrFVVHXPNcaRQMUTkVNCElCQtm33YE/8mIOz83LOA52h7ilIJ8yYUhx8ROnQHr/eEq8IXKWh7OoXHjCM2FWi6zBw3it4gSQtI0HQM+pB8Q8WKZ/p87RVMRqUhGilLUtwBdyL3a7NEJ9E/WWokE6h7zKys6RzCAQXfSwPIx7TylIC1AhagdOQ8tdoxMxRNlBKiLp+NnBa/MdIhm16JRRnupgFZCWtbe2u8S3I8d2w5eKhNlAAhrN0/SPIFp6hMxIXlyu9mBa5Gsexvwb8DAywjMyUqdhY8JBIBDdI1RMOcBywYKA4UsXsOeseS5ma4UdwzBg+wbo8EVU4he2hs1nH6N7Q71o9RZeEXFLvyCmQ2YkEqJS7O7O5JD6NtEMuq+2NyGG+4O9+rQRU1pBLqYKU1uIvqOHbWBcUolJ4wCValmcgXvfeMrZ6XpM05QkoR1Gn9f6+wHOUSHU5zn4nBd3f9+MM8OwuWqQqYtZBCi2n3Rrpq7bjaE9XiAUULyhkkKyKPCpmcWHl5QVOxaYsLCSUpVxFKQGGln8k7+MGNLbOWUvTxzObbn+Pf7+w3w6iJZZWZYLAkEBRJFgegfeCp9WmlXlSAStLkE34Cdza7u1naBK6vkyaMcIUJqRYkKUSU/EXIdvKKtilCqn7slQJULgOVAHn+kV48V7ndklH08Fwjyrbd9WGYcSuoICfs1FSlZEpUQPiYFrB2Dw4kYOFIKgTLlupnAJUWIJV52bWFWHVHcuqXfMm+dmLXBJGh6dImoMaUg/dIHES1jqS3LXaEck+zmxeq9O4KOXbbf49grBqYS8yhMYlkAWCSLFVlPuDtEuKUyM6e7yqzBikEAullDh/bx5T1PfLUshMtOXUqBL3vzeIptLTgJWCJk1TAZVm5IuNbWJN7RknKNM6444z9M8euPvf8wRMlSCkpzDiYkhtdgenOHMtcpAmJXMEzMw3OmrsbBmvG1TVju3UkhCQwKQFC3hqOsV1VXldaEuGbjDM73F+sCK4slH4foGmnyUl9f8AglpZyEqUcua57t3yW/pOwFm5w5okTlJCgnMTs2cm+wa0VvC8OXNUgIUQsKBtve4HseQjsWE0HdIQnmBmNrq1N9TDVs8+WScr3337fQDwiaVJdSDLULMRlPkH0eJ6vGQhw7tqToOnjDDEUJCFXYtrvFdODyShgkzATmIcl3Ottnivgl0bUEyRN4u8ClKZXEbgbMk6N4QcqW2h/fjA0rB0gj7KWANHcn1P6xOBLTwEJBY7EOOkZWDTPFLyhywADvGZswDb/WFqeytMpedlKu7FRIP1aG1NRIl/AhKXuWv83jOdBULB0zNeYjbNBYpwS7MfOB59AS5Sq+4IChodzpeFWUPw2CVNGiZ8XsSITVmGGWHsRzAuBoxe7RNUYhMByhisfdIUl/BjeC1ImzJbKASbMATtsekZzTAos0w6hIk5dMwLm2u28KcUWV5UBCu8CrpY6AFy/KLKiQbeFwLDq0CVaCyjmOmjm2kNplIZJYxWuaTKCUG5YDoC1/KFE7s0EKVmBW9yQ5Fraj4bWi1SsJluFJB5s/Cd3b3gwJA29hGcLQuefxaOcHMmWAphlCnIHV0knc25xFKQUZQwKVkFRYuUfhAYsfOLbjWFKUcyHKdVAFsoa58NbRWzLCSClSk5SCPV020YfWIvH7HK8NvQIvDZZL9+Jb3yOeEG/Pz84yI5uChRJ7xF+bP7l49huAPgMtdHLGeZYWA+sASTxTTulAY7h1DQ7RkZE32WfYNMLFJGra76HeJ5yjkk31zv18eceRkMuj1/4T+/7FZqDYefygxmQhrcKfmmPYyF8Hie/wCQDEBwf9TeXFEEj7h/L9YyMiv7QTfyP7jevU1XazpQ/wD2QBif+uodP/rGRkRfYcn6gmrH+Y8h8xAp/wBQ+JjyMikegQHlNOVkSMxbMkM5Zi9mhTiR0/MoeQaMjIHsen63/TYh/wBjhwrO4WhjuNY6aq6kvfh94yMinki+hbjamlTG5GCuw16NB6RkZDvol5G1eLRUsQWcxubFTdLCMjIy6GPMPWXQHLMbbbw+pzb1jIyIy7GiY9okTGRkIUQrxWUO/SWD5Tdr+sbzCyXFix+UZGQPIIeSCSsmSgkkl9d/WNZmqvyRkZDw7Bk6Jac2HgI1KvtW/p+ojIyOo5zfD/jV1cHqG0ik7Tejf7yPlGRkKxkEyRYR5GRkKE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28" name="Picture 4" descr="http://0.tqn.com/d/firstaid/1/0/C/3/-/-/Bleeding011_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07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812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88640"/>
            <a:ext cx="806489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dirty="0" smtClean="0"/>
              <a:t>TABLE OF CONTENTS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Glossary</a:t>
            </a:r>
            <a:endParaRPr lang="en-US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Internal Bleeding: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Definition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Signs and Symptoms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Causes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First Aid Treatment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External Bleeding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Definition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Signs and Symptoms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Causes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First Aid Treatment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Equipment and medication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5. Bibliography</a:t>
            </a:r>
          </a:p>
          <a:p>
            <a:pPr algn="ctr">
              <a:lnSpc>
                <a:spcPct val="150000"/>
              </a:lnSpc>
            </a:pPr>
            <a:endParaRPr lang="es-PA" dirty="0"/>
          </a:p>
          <a:p>
            <a:pPr algn="ctr"/>
            <a:endParaRPr lang="es-PA" dirty="0" smtClean="0"/>
          </a:p>
          <a:p>
            <a:pPr algn="ctr"/>
            <a:endParaRPr lang="es-PA" dirty="0" smtClean="0"/>
          </a:p>
          <a:p>
            <a:pPr algn="ctr"/>
            <a:endParaRPr lang="es-PA" dirty="0"/>
          </a:p>
        </p:txBody>
      </p:sp>
      <p:pic>
        <p:nvPicPr>
          <p:cNvPr id="2050" name="Picture 2" descr="http://www.sobretodosalud.com/saludimages/2010/02/Hemorra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72136" cy="39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772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8424936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dirty="0" err="1" smtClean="0"/>
              <a:t>Glossary</a:t>
            </a:r>
            <a:endParaRPr lang="es-PA" sz="4400" dirty="0" smtClean="0"/>
          </a:p>
          <a:p>
            <a:pPr algn="ctr"/>
            <a:endParaRPr lang="es-PA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Life-Threatening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</a:t>
            </a:r>
            <a:r>
              <a:rPr lang="es-PA" sz="1400" b="1" dirty="0" smtClean="0">
                <a:ea typeface="Calibri"/>
                <a:cs typeface="Times New Roman"/>
              </a:rPr>
              <a:t>A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menazan la vida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Blood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Vessel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</a:t>
            </a:r>
            <a:r>
              <a:rPr lang="es-PA" sz="1400" b="1" dirty="0" smtClean="0">
                <a:ea typeface="Calibri"/>
                <a:cs typeface="Times New Roman"/>
              </a:rPr>
              <a:t>V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aso sanguíneo.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a typeface="Calibri"/>
                <a:cs typeface="Times New Roman"/>
              </a:rPr>
              <a:t>Reassure</a:t>
            </a:r>
            <a:r>
              <a:rPr lang="es-PA" sz="1400" b="1" dirty="0" smtClean="0"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a typeface="Calibri"/>
                <a:cs typeface="Times New Roman"/>
              </a:rPr>
              <a:t>the</a:t>
            </a:r>
            <a:r>
              <a:rPr lang="es-PA" sz="1400" b="1" dirty="0" smtClean="0"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a typeface="Calibri"/>
                <a:cs typeface="Times New Roman"/>
              </a:rPr>
              <a:t>victim</a:t>
            </a:r>
            <a:r>
              <a:rPr lang="es-PA" sz="1400" b="1" dirty="0" smtClean="0">
                <a:ea typeface="Calibri"/>
                <a:cs typeface="Times New Roman"/>
              </a:rPr>
              <a:t>: Mantener a la victima calmada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Spurts with each beat of the heart: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Chorros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con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cada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latidos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del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corazón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Almost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maroon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in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shade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T</a:t>
            </a:r>
            <a:r>
              <a:rPr lang="es-PA" sz="1400" b="1" dirty="0" smtClean="0">
                <a:ea typeface="Calibri"/>
                <a:cs typeface="Times New Roman"/>
              </a:rPr>
              <a:t>onalidad 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marrón.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Oozing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</a:t>
            </a:r>
            <a:r>
              <a:rPr lang="en-US" sz="1400" dirty="0" smtClean="0">
                <a:effectLst/>
              </a:rPr>
              <a:t>.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Exudación</a:t>
            </a:r>
            <a:r>
              <a:rPr lang="es-PA" sz="1400" b="1" dirty="0" smtClean="0">
                <a:ea typeface="Calibri"/>
                <a:cs typeface="Times New Roman"/>
              </a:rPr>
              <a:t>.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Higher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risk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Mayor riesgo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Rag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</a:t>
            </a:r>
            <a:r>
              <a:rPr lang="es-PA" sz="1400" b="1" dirty="0" smtClean="0">
                <a:ea typeface="Calibri"/>
                <a:cs typeface="Times New Roman"/>
              </a:rPr>
              <a:t>T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rapo.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a typeface="Calibri"/>
                <a:cs typeface="Times New Roman"/>
              </a:rPr>
              <a:t>Steady</a:t>
            </a:r>
            <a:r>
              <a:rPr lang="es-PA" sz="1400" b="1" dirty="0" smtClean="0"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a typeface="Calibri"/>
                <a:cs typeface="Times New Roman"/>
              </a:rPr>
              <a:t>Flow</a:t>
            </a:r>
            <a:r>
              <a:rPr lang="es-PA" sz="1400" b="1" dirty="0" smtClean="0">
                <a:ea typeface="Calibri"/>
                <a:cs typeface="Times New Roman"/>
              </a:rPr>
              <a:t>: Flujo constante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Soaked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with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blood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Empapado de sangre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While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a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bandage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Mientras que  un vendaje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Such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 as roll </a:t>
            </a:r>
            <a:r>
              <a:rPr lang="es-PA" sz="1400" b="1" dirty="0" err="1" smtClean="0">
                <a:effectLst/>
                <a:ea typeface="Calibri"/>
                <a:cs typeface="Times New Roman"/>
              </a:rPr>
              <a:t>gauze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Tales como rollos de gasas.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a typeface="Calibri"/>
                <a:cs typeface="Times New Roman"/>
              </a:rPr>
              <a:t>Major</a:t>
            </a:r>
            <a:r>
              <a:rPr lang="es-PA" sz="1400" b="1" dirty="0" smtClean="0">
                <a:ea typeface="Calibri"/>
                <a:cs typeface="Times New Roman"/>
              </a:rPr>
              <a:t> </a:t>
            </a:r>
            <a:r>
              <a:rPr lang="es-PA" sz="1400" b="1" dirty="0" err="1" smtClean="0">
                <a:ea typeface="Calibri"/>
                <a:cs typeface="Times New Roman"/>
              </a:rPr>
              <a:t>bleeding</a:t>
            </a:r>
            <a:r>
              <a:rPr lang="es-PA" sz="1400" b="1" dirty="0" smtClean="0">
                <a:ea typeface="Calibri"/>
                <a:cs typeface="Times New Roman"/>
              </a:rPr>
              <a:t>: Hemorragia Grave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PA" sz="1400" b="1" dirty="0" err="1" smtClean="0">
                <a:effectLst/>
                <a:ea typeface="Calibri"/>
                <a:cs typeface="Times New Roman"/>
              </a:rPr>
              <a:t>Swollen</a:t>
            </a:r>
            <a:r>
              <a:rPr lang="es-PA" sz="1400" b="1" dirty="0" smtClean="0">
                <a:effectLst/>
                <a:ea typeface="Calibri"/>
                <a:cs typeface="Times New Roman"/>
              </a:rPr>
              <a:t>: Hinchada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Penetrated the chest or abdomen: 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Penetró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en el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pecho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o abdomen.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Moist skin: La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piel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húmeda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Appears to be a simple bruise: </a:t>
            </a:r>
            <a:r>
              <a:rPr lang="en-US" sz="1400" b="1" dirty="0" err="1" smtClean="0">
                <a:effectLst/>
                <a:ea typeface="Calibri"/>
                <a:cs typeface="Times New Roman"/>
              </a:rPr>
              <a:t>Parece</a:t>
            </a:r>
            <a:r>
              <a:rPr lang="en-US" sz="1400" b="1" dirty="0" smtClean="0">
                <a:effectLst/>
                <a:ea typeface="Calibri"/>
                <a:cs typeface="Times New Roman"/>
              </a:rPr>
              <a:t> ser un simple edema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>
                <a:ea typeface="Calibri"/>
                <a:cs typeface="Times New Roman"/>
              </a:rPr>
              <a:t> </a:t>
            </a:r>
            <a:r>
              <a:rPr lang="en-US" sz="1400" b="1" dirty="0">
                <a:ea typeface="Calibri"/>
                <a:cs typeface="Times New Roman"/>
              </a:rPr>
              <a:t>Loosen Tight-fitting clothing: </a:t>
            </a:r>
            <a:r>
              <a:rPr lang="en-US" sz="1400" b="1" dirty="0" err="1" smtClean="0">
                <a:ea typeface="Calibri"/>
                <a:cs typeface="Times New Roman"/>
              </a:rPr>
              <a:t>Afloje</a:t>
            </a:r>
            <a:r>
              <a:rPr lang="en-US" sz="1400" b="1" dirty="0" smtClean="0">
                <a:ea typeface="Calibri"/>
                <a:cs typeface="Times New Roman"/>
              </a:rPr>
              <a:t> </a:t>
            </a:r>
            <a:r>
              <a:rPr lang="en-US" sz="1400" b="1" dirty="0">
                <a:ea typeface="Calibri"/>
                <a:cs typeface="Times New Roman"/>
              </a:rPr>
              <a:t>la </a:t>
            </a:r>
            <a:r>
              <a:rPr lang="en-US" sz="1400" b="1" dirty="0" err="1">
                <a:ea typeface="Calibri"/>
                <a:cs typeface="Times New Roman"/>
              </a:rPr>
              <a:t>ropa</a:t>
            </a:r>
            <a:r>
              <a:rPr lang="en-US" sz="1400" b="1" dirty="0">
                <a:ea typeface="Calibri"/>
                <a:cs typeface="Times New Roman"/>
              </a:rPr>
              <a:t> </a:t>
            </a:r>
            <a:r>
              <a:rPr lang="en-US" sz="1400" b="1" dirty="0" err="1">
                <a:ea typeface="Calibri"/>
                <a:cs typeface="Times New Roman"/>
              </a:rPr>
              <a:t>ajustada</a:t>
            </a:r>
            <a:r>
              <a:rPr lang="en-US" sz="1400" b="1" dirty="0">
                <a:ea typeface="Calibri"/>
                <a:cs typeface="Times New Roman"/>
              </a:rPr>
              <a:t>. </a:t>
            </a:r>
            <a:endParaRPr lang="es-PA" sz="1400" b="1" dirty="0" smtClean="0">
              <a:effectLst/>
              <a:ea typeface="Calibri"/>
              <a:cs typeface="Times New Roman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400" b="1" dirty="0" smtClean="0">
                <a:ea typeface="Calibri"/>
                <a:cs typeface="Times New Roman"/>
              </a:rPr>
              <a:t>Simple </a:t>
            </a:r>
            <a:r>
              <a:rPr lang="en-US" sz="1400" b="1" dirty="0">
                <a:ea typeface="Calibri"/>
                <a:cs typeface="Times New Roman"/>
              </a:rPr>
              <a:t>Bruise: simple edema</a:t>
            </a:r>
            <a:endParaRPr lang="es-PA" sz="1400" b="1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endParaRPr lang="en-US" sz="1400" b="1" dirty="0" smtClean="0">
              <a:effectLst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sz="1400" b="1" dirty="0" smtClean="0">
                <a:effectLst/>
                <a:ea typeface="Calibri"/>
                <a:cs typeface="Times New Roman"/>
              </a:rPr>
              <a:t>  </a:t>
            </a:r>
            <a:endParaRPr lang="es-PA" sz="1400" b="1" dirty="0"/>
          </a:p>
        </p:txBody>
      </p:sp>
      <p:sp>
        <p:nvSpPr>
          <p:cNvPr id="16386" name="AutoShape 2" descr="data:image/jpeg;base64,/9j/4AAQSkZJRgABAQAAAQABAAD/2wCEAAkGBhQSEA8PEBQPDxAPDw8PDw8PDw8NDw8PFBAVFBQQFBUXHCYeFxkjGRQSHy8gIycpLCwsFR4xNTAqNSYrLCkBCQoKDgwOFA8PFCkcHBwpKSopLCkpKSkpKSkpKSkpLCwpKSkpKSkqLCksKSkpKSkqKSwpLCktKSkpLCkpKSkpKf/AABEIAQsAvQMBIgACEQEDEQH/xAAbAAACAgMBAAAAAAAAAAAAAAACAwEEAAUGB//EAD0QAAIBAgMFBQUGBAYDAAAAAAABAgMRBBIhBQYxQVETYXGBkSIyocHRQlJyseHwI2KCsgcUY5Ki8SQ0U//EABoBAAMBAQEBAAAAAAAAAAAAAAABAgMEBQb/xAAiEQEBAAICAwEAAgMAAAAAAAAAAQIRAxIEITFBBRMiUYH/2gAMAwEAAhEDEQA/APPVUMzi0YckYyGZg0KihiGegyMCaIAqmKJsMpRG5QQr9mSoD3AjKKlsiUBUoFpoCUSdjarkMjTHuBOUe1bKyhKRMkBYo9GqRhEUHGAjkSkSSoETgLS9IzEqYhkqQaSsXJcxKZI9DREIh9mHGJItp2XGAViQWUe2OJMEDmJjME1YghgmMyc5NSY5AuQpzB7QQ0cCLzmZidDQmRcByIVQcMwHKRmJUzSLlMjEOLK/amKqUpeVjJRK9OsO7QSlerTFZCzJi3EZyAQdiYwDyArRdiLBolImRjIVYFyHuAqUB6FhEmYmF2YSpitJMGGTGmTlM06JkCx0oi3AqLgMxOYnIBIej6olIByJZGUeisSpE5yFANQGcgXIG43swXEpcgYyHxqiUjAXIsKoHFleA2CALEZhXFZWRmEexxQSiAmFnItYCYpoLMDcXYIyhRRDBcyUU1GMUqhjqDkEg2gWgM5GcrTWRkxDHygA4Fw7C0g4xMUC5gdnTqvLBX6vhGPixVOrVZQCyG9xmyqWHhmqt1aj4U4vJFd7fGxOC2QpOM2s8brPCnmp5E02vetKXBcO/XQnerp6XD/H8uePa+o59wIcT03Yu7VFU2nBVIt3XaxjOVvGwran+H9OScqN6UumsoPyeq8maSsuTxssLZLt5r2YSpmy2hsudCbp1FZrg+MZLqnzRVyBa5/hUYDYUzMo1E7TUSEyQ2QqUhnA5zFIGxKIsZUZFzGA5E6KJbAkZmBbKkX1QzFInKSoFHpiCUQ4UhnZlbOUuxlhuUyNNtpLVtpJd4KP2Zsx1p24RXvS+S7zqauIp4akuEVwiusu/wCoOzsMqUFFeb6y5s53ejG56ihfSC8sz/aIzy6zb1fB8aZ5yX/qptDaTqzbV9X7zd7pd3Lizfbq4ZylxduM3fV91zlsPe9o39ePiej7vYPs6av7z1k+/p5HPhO2T6Hyc5wcPWfa6bDtJLuLF7lPDu5bjE6nz361e8OxlXpSi0syTdOXOMvp1PKKrs2no02mujWjR7dpbU8f3woqGMrJaKTjPzlFN/G4OPyMf1r4zCuVoTLMWS46hsS4liwLQzlLRgEZGOQkJlIW2TJGJD0ciEg0iUg0gUFRGQiYkEmKlTIoIVnIdQjbMxs2+wcDe9VrqofN/L1NRg6DqTjBc3q+kebOvpwUUorRRSS8DTF1cGPa7TUZwGNqt1Zy6yb+J2+Lq2i2+Sb9DhqzvKT1u5fD92Mub8fS/wAdj7yrZbuYfPXguSeZ37j0jBU2/A43c7Ae9N87JfM7zDRsPimsWX8hyduTU/FulGxZiIgOgauCVlZ2R5FvbWz4us/uuMP9sUn8bnqO1MWqdKc3whFt+SueOVqrlKU3xlJyfi3cI5vIy9SFRiPgKQcWFjjORDBczEyEq8AnEhIOKKKAymZRyRjgNYIoK5GUhICG2C5AykDcQHmJQtGw2Zhu0qJcl7UvBchaTrd03uwNn5IZ2vbnq+6PJfM2c9CaHAGvzNI9Ljx6zTnd4cdp2cfen8I/r9TUUcKs8I6tvjz10B2vWbqyeqd9PwrRWNtuvgLyU3rb6/v0ObL/ACy0+i4pOHh7Ot2RhVThGK6L1NzT5FOhH4F2FP8A6OjTxMr2u6txY7NzK9OAyUtBoctv9jsuHVNe9Vklb+Vav5LzPPVA6PfDG9riXHjGksi/Fxk/XTyNI6Yb087kz3lSMpjGuAqUSbWWw3GRFtEXEPqYyCzCkwkw0ch8BmUTTY+IKgJRFNFiSByhsVXlTBcC3kBlEBpVsdFu7QtBz5zdvJfrc0MkddgKWWEY9IpfAcbcWP8AltfjoijtXGKnBvS7Tte/GxdS0OK27jZVKskvdg8qtw736izy6x6/i8P9mfv5FSMXUm3++HDwO+3f2aoQi7WctWmcfsWg37Ss17tl73FfDgei4Glolw5GfDP12/yHJrGYQ+nDW5fw8BUaXAt0aZ0PGt9JcLeRQ2tjezpVKn3ItpdZcl62NhVn8Djt+MdanTpLjOWeX4Y8Pi/gKsuTPrha5CU7tt6tttvq3xZkUAMgZWvNxqXTK1SmXLFeqKNdKrICmyEy06LUA8g3KQ0G1MgMUhOYztAVD3IDMKdQHOMLGcGUhcRmQC2LBxzVYL+a/pr8jqMMznNm0/4l+if0OkocBx18KdqYrLSlZ2bWWP4n+/ga3ZWz8rXCUnbXjdcuPAo7fxjnUjRhrqo26yZsHtBUrRup1IxSk9bJpcWR6ttv493i47jxyT7l7bKGFTnBJJW10te3U6jCLQ0uy6OmZqzlrwN3Q0NJP15/Pn2uv9LUFrdlpPS5Xpu42eiGwpFSV3+Z5vvNje1xVRrWMH2Uf6eP/LMd7tDF9lSq1H9iLl/V9letjy1cbvi9X4kZVx+Vl8xHYKETIDTHbjkY2Va7HSkImyo0V8oDgxjIZcpymxkQxMJhqQgiQpse0DkHDlKJiG4GKBS7DaY4qZrB9sKxGm02ZTvnfgvmbGpilThKb4RV+8obGfsy/F8kFtprIoXtnbty4Lh8UFupt6Pi4drjGgxGJvPPBvNe91xT6m/3XwWa8pa3111v4+dzl+zd7fdZ3uyY2hFpJXV2n9THjm69zyeTpx6n66Cgi5FGtoYi2j0ZsqUrnU8LftcoMKvMiDAkrslW3Ob6V8tGFP8A+s7y8Iq/5uPocYonUb+VP4lCPSE5eskvkcs5GWVeXzZbzorESmA6gmUyETJlWqI7S5k0BEY3s25BBJcXC0g0S0A0M9DuEmKTCTEPh1gZGKQQ1diWRk1G5SYLUoRttkU7Q/qf5IobfxSc1DR2jr+fHyNrgFaCfizRbbwU6lTNTTkssVpy4u3xJz+aet4Xq7pOy5OVSKtdOSv1S8TucNO1jm929lyjec003ok+S6nTQp8PzFxzUb+XyTLLU/FylK+jNjhvE1cINM2FGWnA1rh/WyjUIjV1FQu1wJypIjZ1wO+OPz4uaXCnGNPzSu/i36Gm7QjHYnPVqz+/UnLycmKTMsvrxsru2plMHMRJgqQQ4YYomRkEM4jKRlDMsVGkCCZcyLBohomJjRjVhnpJDkA6gLmMrifCYdytBlzB0804p8Lq/hzGMZ7batXUIwjzyarhy/UjY8b6Lq79eS1+JQx+JUqsmtUrRX1N1sPCOMc8vtapdEZS7ye70nHw+/tXlC3BcBsB0IXGxoG7h2LDov4eJWoUtS1cEb9rEGJx0rU6svu05v0ixkBG2v8A1cS/9Cr/AGMksr6rx6MxqmVVIPMR1ebMTpTFZyHIWVMVSLMZjY1CpBjMwdSsWe0CUytEdENHIW2YpHYYj/Dma9yon+JWNZiNysRD7Kn+Fib9a08TGW6mzqkNJQkvJlWaA/ivUQIU0ZCJUibTIRLNOeVN25NL6kUaDabS0XMDEVLzhQjZylKMXKL+w3qiM8vx6HhePcr/AGZT1G52TsBz9uWkb36uSOkcbKw6MVCmkuSSRXzXKxxmK+Tly5L7+Q7Dou00U6Jbp8S2FOSGZeBFMcogkVOAG2ad8LiF/oVP7GWYQG4mjmpzj96El6qwiynp4IyRlWnZtdG16A2ByaCEkSojIwGQFEnKOVMJUwLQYQGxgFCIzQDe25F3CasF3Fh4bvsIqYRc5fkJ19WrxUY68DR4rZ9KV80I+KVmdDiI0l1k+i1ZXp4GUn7MFBdZcbEXSujk6u69KT9nNHw1Q6juPCP8So5OK1y85dx2uHwEILM3eXX6HH7970KnDsab9uXG32Y3Deo04eD+zOTTmttbRhapGjpGOSyWltbPQZuxs6nKoqqbllim3JW9rmc1mdSplpp+3ZZfe1vf8z0bYWw+ypqL1fFvv6GeE3XreRyY4cfXH1/o6ur6rhyF02XKkLCYQudGnkyn4dFmmLpRHwgNNpkWWqTKUXZlyjqKlFuBZtp5CacBsuBIrxHbGHy4ivHpVn/cymqZvN7adsZXtzkn6pGpjEpx36BUxkaYaiSLZMURmQmCGKItnonIQPsLlEJUvYXKpLhp3vkStnX9+Updy0Q//MchMpthp6MtMpUoQ4JL8zJ17+7oIVlxDz34CPQK0W19Did5Nx5V6sakXlcmlO+to9TvoxIcEK4yqw5cuO7jm9i7nUcOrxjefOctX+htKlHQvWAqQ4mkkjLLK5XdrRV4aiY0zYYimVHoxmKkhyExqFinwAkwp6l2jAr0YXL8KYJ37OpmVJGRQvF1FGEpPgk2QLdPKt6ZXxdd/wAyXokapRLGOr56lSf3pyl6sSaacdvthliSUiLBExHRYklyJUdcEQ6xHaC0ivY84Vu8TIiM0au6VYypBLXuK3bq+gfbCUc52JUriM/qYpADc1zJy0FuqiI1Fx6gVJqwvqVq+Hv3FqpP9Rc3ceiUey6jYLQypFguqVE2r2CkbGMjTYSvqX1Uvw0FkmfVrMjnt8Mfkw9S3NZV56G5vZHHb/4i1OnD70r+iIhZX1XE5gkCkMjEe3MhRJJIIuRb0ywubGNgSQ4eyJMDtBs4i3Esnrcq4P8AmCtKRkGJ3Ra7XUPtiomMQK2eqtg41Ssw4gZ7i2Q6liZPQUxjezZTuRCaEyFJ6lI02Cs9CpVwz5eQyLLFNAhRhBx5F6jVJqRKykTsLdSryOC37rXrU49IX9WdxBann2+7/wDKf4URaz5fUaOMg84hMK5LCG5yM4q5CZKKdmIzAXAbLh4w1yEymC2Jmy4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data:image/jpeg;base64,/9j/4AAQSkZJRgABAQAAAQABAAD/2wCEAAkGBhQSEA8PEBQPDxAPDw8PDw8PDw8NDw8PFBAVFBQQFBUXHCYeFxkjGRQSHy8gIycpLCwsFR4xNTAqNSYrLCkBCQoKDgwOFA8PFCkcHBwpKSopLCkpKSkpKSkpKSkpLCwpKSkpKSkqLCksKSkpKSkqKSwpLCktKSkpLCkpKSkpKf/AABEIAQsAvQMBIgACEQEDEQH/xAAbAAACAgMBAAAAAAAAAAAAAAACAwEEAAUGB//EAD0QAAIBAgMFBQUGBAYDAAAAAAABAgMRBBIhBQYxQVETYXGBkSIyocHRQlJyseHwI2KCsgcUY5Ki8SQ0U//EABoBAAMBAQEBAAAAAAAAAAAAAAABAgMEBQb/xAAiEQEBAAICAwEAAgMAAAAAAAAAAQIRAxIEITFBBRMiUYH/2gAMAwEAAhEDEQA/APPVUMzi0YckYyGZg0KihiGegyMCaIAqmKJsMpRG5QQr9mSoD3AjKKlsiUBUoFpoCUSdjarkMjTHuBOUe1bKyhKRMkBYo9GqRhEUHGAjkSkSSoETgLS9IzEqYhkqQaSsXJcxKZI9DREIh9mHGJItp2XGAViQWUe2OJMEDmJjME1YghgmMyc5NSY5AuQpzB7QQ0cCLzmZidDQmRcByIVQcMwHKRmJUzSLlMjEOLK/amKqUpeVjJRK9OsO7QSlerTFZCzJi3EZyAQdiYwDyArRdiLBolImRjIVYFyHuAqUB6FhEmYmF2YSpitJMGGTGmTlM06JkCx0oi3AqLgMxOYnIBIej6olIByJZGUeisSpE5yFANQGcgXIG43swXEpcgYyHxqiUjAXIsKoHFleA2CALEZhXFZWRmEexxQSiAmFnItYCYpoLMDcXYIyhRRDBcyUU1GMUqhjqDkEg2gWgM5GcrTWRkxDHygA4Fw7C0g4xMUC5gdnTqvLBX6vhGPixVOrVZQCyG9xmyqWHhmqt1aj4U4vJFd7fGxOC2QpOM2s8brPCnmp5E02vetKXBcO/XQnerp6XD/H8uePa+o59wIcT03Yu7VFU2nBVIt3XaxjOVvGwran+H9OScqN6UumsoPyeq8maSsuTxssLZLt5r2YSpmy2hsudCbp1FZrg+MZLqnzRVyBa5/hUYDYUzMo1E7TUSEyQ2QqUhnA5zFIGxKIsZUZFzGA5E6KJbAkZmBbKkX1QzFInKSoFHpiCUQ4UhnZlbOUuxlhuUyNNtpLVtpJd4KP2Zsx1p24RXvS+S7zqauIp4akuEVwiusu/wCoOzsMqUFFeb6y5s53ejG56ihfSC8sz/aIzy6zb1fB8aZ5yX/qptDaTqzbV9X7zd7pd3Lizfbq4ZylxduM3fV91zlsPe9o39ePiej7vYPs6av7z1k+/p5HPhO2T6Hyc5wcPWfa6bDtJLuLF7lPDu5bjE6nz361e8OxlXpSi0syTdOXOMvp1PKKrs2no02mujWjR7dpbU8f3woqGMrJaKTjPzlFN/G4OPyMf1r4zCuVoTLMWS46hsS4liwLQzlLRgEZGOQkJlIW2TJGJD0ciEg0iUg0gUFRGQiYkEmKlTIoIVnIdQjbMxs2+wcDe9VrqofN/L1NRg6DqTjBc3q+kebOvpwUUorRRSS8DTF1cGPa7TUZwGNqt1Zy6yb+J2+Lq2i2+Sb9DhqzvKT1u5fD92Mub8fS/wAdj7yrZbuYfPXguSeZ37j0jBU2/A43c7Ae9N87JfM7zDRsPimsWX8hyduTU/FulGxZiIgOgauCVlZ2R5FvbWz4us/uuMP9sUn8bnqO1MWqdKc3whFt+SueOVqrlKU3xlJyfi3cI5vIy9SFRiPgKQcWFjjORDBczEyEq8AnEhIOKKKAymZRyRjgNYIoK5GUhICG2C5AykDcQHmJQtGw2Zhu0qJcl7UvBchaTrd03uwNn5IZ2vbnq+6PJfM2c9CaHAGvzNI9Ljx6zTnd4cdp2cfen8I/r9TUUcKs8I6tvjz10B2vWbqyeqd9PwrRWNtuvgLyU3rb6/v0ObL/ACy0+i4pOHh7Ot2RhVThGK6L1NzT5FOhH4F2FP8A6OjTxMr2u6txY7NzK9OAyUtBoctv9jsuHVNe9Vklb+Vav5LzPPVA6PfDG9riXHjGksi/Fxk/XTyNI6Yb087kz3lSMpjGuAqUSbWWw3GRFtEXEPqYyCzCkwkw0ch8BmUTTY+IKgJRFNFiSByhsVXlTBcC3kBlEBpVsdFu7QtBz5zdvJfrc0MkddgKWWEY9IpfAcbcWP8AltfjoijtXGKnBvS7Tte/GxdS0OK27jZVKskvdg8qtw736izy6x6/i8P9mfv5FSMXUm3++HDwO+3f2aoQi7WctWmcfsWg37Ss17tl73FfDgei4Glolw5GfDP12/yHJrGYQ+nDW5fw8BUaXAt0aZ0PGt9JcLeRQ2tjezpVKn3ItpdZcl62NhVn8Djt+MdanTpLjOWeX4Y8Pi/gKsuTPrha5CU7tt6tttvq3xZkUAMgZWvNxqXTK1SmXLFeqKNdKrICmyEy06LUA8g3KQ0G1MgMUhOYztAVD3IDMKdQHOMLGcGUhcRmQC2LBxzVYL+a/pr8jqMMznNm0/4l+if0OkocBx18KdqYrLSlZ2bWWP4n+/ga3ZWz8rXCUnbXjdcuPAo7fxjnUjRhrqo26yZsHtBUrRup1IxSk9bJpcWR6ttv493i47jxyT7l7bKGFTnBJJW10te3U6jCLQ0uy6OmZqzlrwN3Q0NJP15/Pn2uv9LUFrdlpPS5Xpu42eiGwpFSV3+Z5vvNje1xVRrWMH2Uf6eP/LMd7tDF9lSq1H9iLl/V9letjy1cbvi9X4kZVx+Vl8xHYKETIDTHbjkY2Va7HSkImyo0V8oDgxjIZcpymxkQxMJhqQgiQpse0DkHDlKJiG4GKBS7DaY4qZrB9sKxGm02ZTvnfgvmbGpilThKb4RV+8obGfsy/F8kFtprIoXtnbty4Lh8UFupt6Pi4drjGgxGJvPPBvNe91xT6m/3XwWa8pa3111v4+dzl+zd7fdZ3uyY2hFpJXV2n9THjm69zyeTpx6n66Cgi5FGtoYi2j0ZsqUrnU8LftcoMKvMiDAkrslW3Ob6V8tGFP8A+s7y8Iq/5uPocYonUb+VP4lCPSE5eskvkcs5GWVeXzZbzorESmA6gmUyETJlWqI7S5k0BEY3s25BBJcXC0g0S0A0M9DuEmKTCTEPh1gZGKQQ1diWRk1G5SYLUoRttkU7Q/qf5IobfxSc1DR2jr+fHyNrgFaCfizRbbwU6lTNTTkssVpy4u3xJz+aet4Xq7pOy5OVSKtdOSv1S8TucNO1jm929lyjec003ok+S6nTQp8PzFxzUb+XyTLLU/FylK+jNjhvE1cINM2FGWnA1rh/WyjUIjV1FQu1wJypIjZ1wO+OPz4uaXCnGNPzSu/i36Gm7QjHYnPVqz+/UnLycmKTMsvrxsru2plMHMRJgqQQ4YYomRkEM4jKRlDMsVGkCCZcyLBohomJjRjVhnpJDkA6gLmMrifCYdytBlzB0804p8Lq/hzGMZ7batXUIwjzyarhy/UjY8b6Lq79eS1+JQx+JUqsmtUrRX1N1sPCOMc8vtapdEZS7ye70nHw+/tXlC3BcBsB0IXGxoG7h2LDov4eJWoUtS1cEb9rEGJx0rU6svu05v0ixkBG2v8A1cS/9Cr/AGMksr6rx6MxqmVVIPMR1ebMTpTFZyHIWVMVSLMZjY1CpBjMwdSsWe0CUytEdENHIW2YpHYYj/Dma9yon+JWNZiNysRD7Kn+Fib9a08TGW6mzqkNJQkvJlWaA/ivUQIU0ZCJUibTIRLNOeVN25NL6kUaDabS0XMDEVLzhQjZylKMXKL+w3qiM8vx6HhePcr/AGZT1G52TsBz9uWkb36uSOkcbKw6MVCmkuSSRXzXKxxmK+Tly5L7+Q7Dou00U6Jbp8S2FOSGZeBFMcogkVOAG2ad8LiF/oVP7GWYQG4mjmpzj96El6qwiynp4IyRlWnZtdG16A2ByaCEkSojIwGQFEnKOVMJUwLQYQGxgFCIzQDe25F3CasF3Fh4bvsIqYRc5fkJ19WrxUY68DR4rZ9KV80I+KVmdDiI0l1k+i1ZXp4GUn7MFBdZcbEXSujk6u69KT9nNHw1Q6juPCP8So5OK1y85dx2uHwEILM3eXX6HH7970KnDsab9uXG32Y3Deo04eD+zOTTmttbRhapGjpGOSyWltbPQZuxs6nKoqqbllim3JW9rmc1mdSplpp+3ZZfe1vf8z0bYWw+ypqL1fFvv6GeE3XreRyY4cfXH1/o6ur6rhyF02XKkLCYQudGnkyn4dFmmLpRHwgNNpkWWqTKUXZlyjqKlFuBZtp5CacBsuBIrxHbGHy4ivHpVn/cymqZvN7adsZXtzkn6pGpjEpx36BUxkaYaiSLZMURmQmCGKItnonIQPsLlEJUvYXKpLhp3vkStnX9+Updy0Q//MchMpthp6MtMpUoQ4JL8zJ17+7oIVlxDz34CPQK0W19Did5Nx5V6sakXlcmlO+to9TvoxIcEK4yqw5cuO7jm9i7nUcOrxjefOctX+htKlHQvWAqQ4mkkjLLK5XdrRV4aiY0zYYimVHoxmKkhyExqFinwAkwp6l2jAr0YXL8KYJ37OpmVJGRQvF1FGEpPgk2QLdPKt6ZXxdd/wAyXokapRLGOr56lSf3pyl6sSaacdvthliSUiLBExHRYklyJUdcEQ6xHaC0ivY84Vu8TIiM0au6VYypBLXuK3bq+gfbCUc52JUriM/qYpADc1zJy0FuqiI1Fx6gVJqwvqVq+Hv3FqpP9Rc3ceiUey6jYLQypFguqVE2r2CkbGMjTYSvqX1Uvw0FkmfVrMjnt8Mfkw9S3NZV56G5vZHHb/4i1OnD70r+iIhZX1XE5gkCkMjEe3MhRJJIIuRb0ywubGNgSQ4eyJMDtBs4i3Esnrcq4P8AmCtKRkGJ3Ra7XUPtiomMQK2eqtg41Ssw4gZ7i2Q6liZPQUxjezZTuRCaEyFJ6lI02Cs9CpVwz5eQyLLFNAhRhBx5F6jVJqRKykTsLdSryOC37rXrU49IX9WdxBann2+7/wDKf4URaz5fUaOMg84hMK5LCG5yM4q5CZKKdmIzAXAbLh4w1yEymC2Jmy4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data:image/jpeg;base64,/9j/4AAQSkZJRgABAQAAAQABAAD/2wCEAAkGBhQSEA8PEBQPDxAPDw8PDw8PDw8NDw8PFBAVFBQQFBUXHCYeFxkjGRQSHy8gIycpLCwsFR4xNTAqNSYrLCkBCQoKDgwOFA8PFCkcHBwpKSopLCkpKSkpKSkpKSkpLCwpKSkpKSkqLCksKSkpKSkqKSwpLCktKSkpLCkpKSkpKf/AABEIAQsAvQMBIgACEQEDEQH/xAAbAAACAgMBAAAAAAAAAAAAAAACAwEEAAUGB//EAD0QAAIBAgMFBQUGBAYDAAAAAAABAgMRBBIhBQYxQVETYXGBkSIyocHRQlJyseHwI2KCsgcUY5Ki8SQ0U//EABoBAAMBAQEBAAAAAAAAAAAAAAABAgMEBQb/xAAiEQEBAAICAwEAAgMAAAAAAAAAAQIRAxIEITFBBRMiUYH/2gAMAwEAAhEDEQA/APPVUMzi0YckYyGZg0KihiGegyMCaIAqmKJsMpRG5QQr9mSoD3AjKKlsiUBUoFpoCUSdjarkMjTHuBOUe1bKyhKRMkBYo9GqRhEUHGAjkSkSSoETgLS9IzEqYhkqQaSsXJcxKZI9DREIh9mHGJItp2XGAViQWUe2OJMEDmJjME1YghgmMyc5NSY5AuQpzB7QQ0cCLzmZidDQmRcByIVQcMwHKRmJUzSLlMjEOLK/amKqUpeVjJRK9OsO7QSlerTFZCzJi3EZyAQdiYwDyArRdiLBolImRjIVYFyHuAqUB6FhEmYmF2YSpitJMGGTGmTlM06JkCx0oi3AqLgMxOYnIBIej6olIByJZGUeisSpE5yFANQGcgXIG43swXEpcgYyHxqiUjAXIsKoHFleA2CALEZhXFZWRmEexxQSiAmFnItYCYpoLMDcXYIyhRRDBcyUU1GMUqhjqDkEg2gWgM5GcrTWRkxDHygA4Fw7C0g4xMUC5gdnTqvLBX6vhGPixVOrVZQCyG9xmyqWHhmqt1aj4U4vJFd7fGxOC2QpOM2s8brPCnmp5E02vetKXBcO/XQnerp6XD/H8uePa+o59wIcT03Yu7VFU2nBVIt3XaxjOVvGwran+H9OScqN6UumsoPyeq8maSsuTxssLZLt5r2YSpmy2hsudCbp1FZrg+MZLqnzRVyBa5/hUYDYUzMo1E7TUSEyQ2QqUhnA5zFIGxKIsZUZFzGA5E6KJbAkZmBbKkX1QzFInKSoFHpiCUQ4UhnZlbOUuxlhuUyNNtpLVtpJd4KP2Zsx1p24RXvS+S7zqauIp4akuEVwiusu/wCoOzsMqUFFeb6y5s53ejG56ihfSC8sz/aIzy6zb1fB8aZ5yX/qptDaTqzbV9X7zd7pd3Lizfbq4ZylxduM3fV91zlsPe9o39ePiej7vYPs6av7z1k+/p5HPhO2T6Hyc5wcPWfa6bDtJLuLF7lPDu5bjE6nz361e8OxlXpSi0syTdOXOMvp1PKKrs2no02mujWjR7dpbU8f3woqGMrJaKTjPzlFN/G4OPyMf1r4zCuVoTLMWS46hsS4liwLQzlLRgEZGOQkJlIW2TJGJD0ciEg0iUg0gUFRGQiYkEmKlTIoIVnIdQjbMxs2+wcDe9VrqofN/L1NRg6DqTjBc3q+kebOvpwUUorRRSS8DTF1cGPa7TUZwGNqt1Zy6yb+J2+Lq2i2+Sb9DhqzvKT1u5fD92Mub8fS/wAdj7yrZbuYfPXguSeZ37j0jBU2/A43c7Ae9N87JfM7zDRsPimsWX8hyduTU/FulGxZiIgOgauCVlZ2R5FvbWz4us/uuMP9sUn8bnqO1MWqdKc3whFt+SueOVqrlKU3xlJyfi3cI5vIy9SFRiPgKQcWFjjORDBczEyEq8AnEhIOKKKAymZRyRjgNYIoK5GUhICG2C5AykDcQHmJQtGw2Zhu0qJcl7UvBchaTrd03uwNn5IZ2vbnq+6PJfM2c9CaHAGvzNI9Ljx6zTnd4cdp2cfen8I/r9TUUcKs8I6tvjz10B2vWbqyeqd9PwrRWNtuvgLyU3rb6/v0ObL/ACy0+i4pOHh7Ot2RhVThGK6L1NzT5FOhH4F2FP8A6OjTxMr2u6txY7NzK9OAyUtBoctv9jsuHVNe9Vklb+Vav5LzPPVA6PfDG9riXHjGksi/Fxk/XTyNI6Yb087kz3lSMpjGuAqUSbWWw3GRFtEXEPqYyCzCkwkw0ch8BmUTTY+IKgJRFNFiSByhsVXlTBcC3kBlEBpVsdFu7QtBz5zdvJfrc0MkddgKWWEY9IpfAcbcWP8AltfjoijtXGKnBvS7Tte/GxdS0OK27jZVKskvdg8qtw736izy6x6/i8P9mfv5FSMXUm3++HDwO+3f2aoQi7WctWmcfsWg37Ss17tl73FfDgei4Glolw5GfDP12/yHJrGYQ+nDW5fw8BUaXAt0aZ0PGt9JcLeRQ2tjezpVKn3ItpdZcl62NhVn8Djt+MdanTpLjOWeX4Y8Pi/gKsuTPrha5CU7tt6tttvq3xZkUAMgZWvNxqXTK1SmXLFeqKNdKrICmyEy06LUA8g3KQ0G1MgMUhOYztAVD3IDMKdQHOMLGcGUhcRmQC2LBxzVYL+a/pr8jqMMznNm0/4l+if0OkocBx18KdqYrLSlZ2bWWP4n+/ga3ZWz8rXCUnbXjdcuPAo7fxjnUjRhrqo26yZsHtBUrRup1IxSk9bJpcWR6ttv493i47jxyT7l7bKGFTnBJJW10te3U6jCLQ0uy6OmZqzlrwN3Q0NJP15/Pn2uv9LUFrdlpPS5Xpu42eiGwpFSV3+Z5vvNje1xVRrWMH2Uf6eP/LMd7tDF9lSq1H9iLl/V9letjy1cbvi9X4kZVx+Vl8xHYKETIDTHbjkY2Va7HSkImyo0V8oDgxjIZcpymxkQxMJhqQgiQpse0DkHDlKJiG4GKBS7DaY4qZrB9sKxGm02ZTvnfgvmbGpilThKb4RV+8obGfsy/F8kFtprIoXtnbty4Lh8UFupt6Pi4drjGgxGJvPPBvNe91xT6m/3XwWa8pa3111v4+dzl+zd7fdZ3uyY2hFpJXV2n9THjm69zyeTpx6n66Cgi5FGtoYi2j0ZsqUrnU8LftcoMKvMiDAkrslW3Ob6V8tGFP8A+s7y8Iq/5uPocYonUb+VP4lCPSE5eskvkcs5GWVeXzZbzorESmA6gmUyETJlWqI7S5k0BEY3s25BBJcXC0g0S0A0M9DuEmKTCTEPh1gZGKQQ1diWRk1G5SYLUoRttkU7Q/qf5IobfxSc1DR2jr+fHyNrgFaCfizRbbwU6lTNTTkssVpy4u3xJz+aet4Xq7pOy5OVSKtdOSv1S8TucNO1jm929lyjec003ok+S6nTQp8PzFxzUb+XyTLLU/FylK+jNjhvE1cINM2FGWnA1rh/WyjUIjV1FQu1wJypIjZ1wO+OPz4uaXCnGNPzSu/i36Gm7QjHYnPVqz+/UnLycmKTMsvrxsru2plMHMRJgqQQ4YYomRkEM4jKRlDMsVGkCCZcyLBohomJjRjVhnpJDkA6gLmMrifCYdytBlzB0804p8Lq/hzGMZ7batXUIwjzyarhy/UjY8b6Lq79eS1+JQx+JUqsmtUrRX1N1sPCOMc8vtapdEZS7ye70nHw+/tXlC3BcBsB0IXGxoG7h2LDov4eJWoUtS1cEb9rEGJx0rU6svu05v0ixkBG2v8A1cS/9Cr/AGMksr6rx6MxqmVVIPMR1ebMTpTFZyHIWVMVSLMZjY1CpBjMwdSsWe0CUytEdENHIW2YpHYYj/Dma9yon+JWNZiNysRD7Kn+Fib9a08TGW6mzqkNJQkvJlWaA/ivUQIU0ZCJUibTIRLNOeVN25NL6kUaDabS0XMDEVLzhQjZylKMXKL+w3qiM8vx6HhePcr/AGZT1G52TsBz9uWkb36uSOkcbKw6MVCmkuSSRXzXKxxmK+Tly5L7+Q7Dou00U6Jbp8S2FOSGZeBFMcogkVOAG2ad8LiF/oVP7GWYQG4mjmpzj96El6qwiynp4IyRlWnZtdG16A2ByaCEkSojIwGQFEnKOVMJUwLQYQGxgFCIzQDe25F3CasF3Fh4bvsIqYRc5fkJ19WrxUY68DR4rZ9KV80I+KVmdDiI0l1k+i1ZXp4GUn7MFBdZcbEXSujk6u69KT9nNHw1Q6juPCP8So5OK1y85dx2uHwEILM3eXX6HH7970KnDsab9uXG32Y3Deo04eD+zOTTmttbRhapGjpGOSyWltbPQZuxs6nKoqqbllim3JW9rmc1mdSplpp+3ZZfe1vf8z0bYWw+ypqL1fFvv6GeE3XreRyY4cfXH1/o6ur6rhyF02XKkLCYQudGnkyn4dFmmLpRHwgNNpkWWqTKUXZlyjqKlFuBZtp5CacBsuBIrxHbGHy4ivHpVn/cymqZvN7adsZXtzkn6pGpjEpx36BUxkaYaiSLZMURmQmCGKItnonIQPsLlEJUvYXKpLhp3vkStnX9+Updy0Q//MchMpthp6MtMpUoQ4JL8zJ17+7oIVlxDz34CPQK0W19Did5Nx5V6sakXlcmlO+to9TvoxIcEK4yqw5cuO7jm9i7nUcOrxjefOctX+htKlHQvWAqQ4mkkjLLK5XdrRV4aiY0zYYimVHoxmKkhyExqFinwAkwp6l2jAr0YXL8KYJ37OpmVJGRQvF1FGEpPgk2QLdPKt6ZXxdd/wAyXokapRLGOr56lSf3pyl6sSaacdvthliSUiLBExHRYklyJUdcEQ6xHaC0ivY84Vu8TIiM0au6VYypBLXuK3bq+gfbCUc52JUriM/qYpADc1zJy0FuqiI1Fx6gVJqwvqVq+Hv3FqpP9Rc3ceiUey6jYLQypFguqVE2r2CkbGMjTYSvqX1Uvw0FkmfVrMjnt8Mfkw9S3NZV56G5vZHHb/4i1OnD70r+iIhZX1XE5gkCkMjEe3MhRJJIIuRb0ywubGNgSQ4eyJMDtBs4i3Esnrcq4P8AmCtKRkGJ3Ra7XUPtiomMQK2eqtg41Ssw4gZ7i2Q6liZPQUxjezZTuRCaEyFJ6lI02Cs9CpVwz5eQyLLFNAhRhBx5F6jVJqRKykTsLdSryOC37rXrU49IX9WdxBann2+7/wDKf4URaz5fUaOMg84hMK5LCG5yM4q5CZKKdmIzAXAbLh4w1yEymC2Jmy4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4" name="Picture 10" descr="http://t1.gstatic.com/images?q=tbn:ANd9GcQxRENJXLhkv2-eAr0fxmlM05ya-9apUryhJ5Bj1l4OSc69DAKt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876"/>
            <a:ext cx="2262190" cy="254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95491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err="1" smtClean="0"/>
              <a:t>External</a:t>
            </a:r>
            <a:r>
              <a:rPr lang="es-PA" dirty="0" smtClean="0"/>
              <a:t> </a:t>
            </a:r>
            <a:r>
              <a:rPr lang="es-PA" dirty="0" err="1" smtClean="0"/>
              <a:t>Bleeding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/>
              <a:t>(  Hemorragia externa)</a:t>
            </a:r>
            <a:endParaRPr lang="es-PA" dirty="0"/>
          </a:p>
        </p:txBody>
      </p:sp>
      <p:pic>
        <p:nvPicPr>
          <p:cNvPr id="1028" name="Picture 4" descr="http://dominicanoshoy.com/typo3temp/pics/4006fad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24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6997824" cy="1152128"/>
          </a:xfrm>
        </p:spPr>
        <p:txBody>
          <a:bodyPr/>
          <a:lstStyle/>
          <a:p>
            <a:r>
              <a:rPr lang="es-PA" b="1" dirty="0" err="1" smtClean="0"/>
              <a:t>External</a:t>
            </a:r>
            <a:r>
              <a:rPr lang="es-PA" b="1" dirty="0" smtClean="0"/>
              <a:t> </a:t>
            </a:r>
            <a:r>
              <a:rPr lang="es-PA" b="1" dirty="0" err="1" smtClean="0"/>
              <a:t>Bleeding</a:t>
            </a:r>
            <a:endParaRPr lang="es-PA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772816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It is </a:t>
            </a:r>
            <a:r>
              <a:rPr lang="en-US" sz="2000" dirty="0"/>
              <a:t>usually associated with wounds.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Serious </a:t>
            </a:r>
            <a:r>
              <a:rPr lang="en-US" sz="2000" dirty="0"/>
              <a:t>wounds involve damage to blood vessels.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Damage </a:t>
            </a:r>
            <a:r>
              <a:rPr lang="en-US" sz="2000" dirty="0"/>
              <a:t>to an artery is </a:t>
            </a:r>
            <a:r>
              <a:rPr lang="en-US" sz="2000" dirty="0" smtClean="0"/>
              <a:t>characterized </a:t>
            </a:r>
            <a:r>
              <a:rPr lang="en-US" sz="2000" dirty="0"/>
              <a:t>by </a:t>
            </a:r>
            <a:r>
              <a:rPr lang="en-US" sz="2000" b="1" dirty="0"/>
              <a:t>bright red</a:t>
            </a:r>
            <a:r>
              <a:rPr lang="en-US" sz="2000" dirty="0"/>
              <a:t> blood which can spurt with each heartbeat.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Damage </a:t>
            </a:r>
            <a:r>
              <a:rPr lang="en-US" sz="2000" dirty="0"/>
              <a:t>to veins appears as a </a:t>
            </a:r>
            <a:r>
              <a:rPr lang="en-US" sz="2000" b="1" dirty="0"/>
              <a:t>darker red</a:t>
            </a:r>
            <a:r>
              <a:rPr lang="en-US" sz="2000" dirty="0"/>
              <a:t> and tends to flow.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Capillary </a:t>
            </a:r>
            <a:r>
              <a:rPr lang="en-US" sz="2000" dirty="0"/>
              <a:t>damage is associated with wounds close to the skin and is a </a:t>
            </a:r>
            <a:r>
              <a:rPr lang="en-US" sz="2000" b="1" dirty="0"/>
              <a:t>bright red</a:t>
            </a:r>
            <a:r>
              <a:rPr lang="en-US" sz="2000" dirty="0"/>
              <a:t> and </a:t>
            </a:r>
            <a:r>
              <a:rPr lang="en-US" sz="2000" dirty="0" smtClean="0"/>
              <a:t>oozes.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wound is caused when our body tissue is torn or cut.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Types </a:t>
            </a:r>
            <a:r>
              <a:rPr lang="en-US" sz="2000" dirty="0"/>
              <a:t>of wounds </a:t>
            </a:r>
            <a:r>
              <a:rPr lang="en-US" sz="2000" dirty="0" smtClean="0"/>
              <a:t>include: amputations 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s-PA" dirty="0"/>
          </a:p>
        </p:txBody>
      </p:sp>
      <p:pic>
        <p:nvPicPr>
          <p:cNvPr id="7" name="6 Imagen" descr="http://www.parasolemt.com.au/uploads/39453/ufiles/trauma/bleed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288032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5537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100" y="444198"/>
            <a:ext cx="638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5400" b="1" dirty="0" err="1" smtClean="0">
                <a:latin typeface="+mj-lt"/>
              </a:rPr>
              <a:t>Signs</a:t>
            </a:r>
            <a:r>
              <a:rPr lang="es-PA" sz="5400" b="1" dirty="0" smtClean="0">
                <a:latin typeface="+mj-lt"/>
              </a:rPr>
              <a:t> and </a:t>
            </a:r>
            <a:r>
              <a:rPr lang="es-PA" sz="5400" b="1" dirty="0" err="1" smtClean="0">
                <a:latin typeface="+mj-lt"/>
              </a:rPr>
              <a:t>Symptoms</a:t>
            </a:r>
            <a:r>
              <a:rPr lang="es-PA" sz="5400" b="1" dirty="0" smtClean="0">
                <a:latin typeface="+mj-lt"/>
              </a:rPr>
              <a:t> </a:t>
            </a:r>
            <a:endParaRPr lang="es-PA" sz="54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628800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Recognizing external bleeding is usually </a:t>
            </a:r>
            <a:r>
              <a:rPr lang="en-US" sz="2400" dirty="0" smtClean="0"/>
              <a:t>easy: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presence of </a:t>
            </a:r>
            <a:r>
              <a:rPr lang="en-US" sz="2400" dirty="0" smtClean="0"/>
              <a:t>blood should alert you.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Blood </a:t>
            </a:r>
            <a:r>
              <a:rPr lang="en-US" sz="2400" dirty="0"/>
              <a:t>may be underneath or behind a victim.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may be difficult to find the source of </a:t>
            </a:r>
            <a:r>
              <a:rPr lang="en-US" sz="2400" dirty="0" smtClean="0"/>
              <a:t>bleeding.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If there is more than 5 cups of bleeding, then the situation is life-threatening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s-PA" sz="2000" dirty="0"/>
          </a:p>
        </p:txBody>
      </p:sp>
      <p:sp>
        <p:nvSpPr>
          <p:cNvPr id="13314" name="AutoShape 2" descr="data:image/jpeg;base64,/9j/4AAQSkZJRgABAQAAAQABAAD/2wCEAAkGBhQSEBQUEhQUFRUVFRQUFhUUFxYXFRcVFBQXFRQUFxcXHCYeFxojHBQUHy8gJCcpLCwsFx4xNTAqNSYrLCkBCQoKDgwOGg8PGCwcHRwsKSosLCovLSwvKSwsLCwsKSkpLCwsKSkpKSwpLC0pKSkpKSkpKSwpLCwpLCkpLCksLP/AABEIAOUA3AMBIgACEQEDEQH/xAAcAAACAQUBAAAAAAAAAAAAAAAAAQYCAwQFBwj/xABGEAABAwIDBAYHBQUFCQEAAAABAAIRAyEEEjEFQVFhBhMicYGRBzJCobHB8CNScqLRFIKy4fEzNJKzwlNiY3ODk6PD0iT/xAAbAQACAwEBAQAAAAAAAAAAAAAAAQIDBAUGB//EAC8RAAICAQMCAwcEAwEAAAAAAAABAhEDBBIhMUEFE1EiYXGBkbHwIzJyoTPB0RX/2gAMAwEAAhEDEQA/AOvwhCFjJAhCEhhKEITAEIWp2rtZzH5KYbLW5nucCQJ9VoAIude6OKTdcslCDm6RtU1FtidMHVXDrGNFNxyiqwEDMTDTDnEuYSYzDfe4kiUoTT6EsmKWN1IEIQgrBKE0SgBIhE/RsmkAkQmgIASaEIAEQhCABJNCYCQmkAgBoQhACPxt5qpBH17kQgAhJNCAEhNCAKKtUNaXOMNaC4nkBJ+ChuMc6qHBws92ap43FPui3cOaknSH+61fwt/jao3g6hk/XBUZX0R0NJGk5dzFr4fNLXAhjQJExmO6Y0aI0tPcL7jozt6SWVXPOd/2Lnycwy37RvBI7M67tQrFVjXjK5ogiIgaHUHirXR/DdZi5JGWgM8by52ZjI3Q2HHvy81HHaZoz7Z425diZIQiFpOOCEIQAIQhAAhCEAIplL6+uaaABCEIGCEIQIEJoQFCQmhAUNNIlCAGkiUSgLBJNBQBibUw3WUKrBcupvA/FlOX80KHbPqZmg7nAOHkpXjNsBhIaMzgYJPqAjcTqSOA81qKeAY2nLC2RJNza5mxOnJUZadUb9M3CLtdTHcbKjojjabcTXaXtDnCkACYJcDVLhOk9ptpnlZWdo1w0MbUlpe64EhxaCM8DWLi43E8FiseKj20GMdLpAAYWMygg5pIAGpneYG9VwlTNU4bsbs6Cqmkb0qQhsEyQACTvIEE+PzQAtZxRBMoIQgdghCqiyBlEIhNCBCTQhACQEIQAJohAKABCuRIVtIYIQgpgVQkmkgTBCFRWrNY3M8ta37ziGjzKaViLzmrB2ljerZb1nGGd+9x5D4wN6xndJqBcWsf1jm65A4tB+71kZZjgSVpcftBz3iocsQ5obNhFz/XkO5QnLbx3L8WJzd9ijazHdXFMwYvJM6xc5YOvmVqdkYGu9gqPrQMxJDGCWsDnA5XGTJibzqbKUdGqxqda+8AtYLmJAzOjj6zR5rbOwzD7Inlbms/lt8pm16ny7hXzIps8NZLw2o97hlc5x6x8A2aMjYaNLWlY2IruqOZTAfnfLWtc1zO0dDLgAI1n5qXs2blBDXOF94abkDgB3rTY/YFR8BlRs+qZDgIdYusTcagb41CNjuxefGT5JK0WEmTAk8TFz4ppoWo5okJpIEBQhCYAmhCiSBJNCBMISTQmISE0kANphCAhAwhJNKUAQvF9La7v7PIzuaD5l8j3BXqfS2uGw5lIuJs4ZgOZLZg+Y7loHNgcI5/zVVF0tB5RpvzX+fkur5UK6GXczYVNvYguB654tMDKBytlgDXyWqxeIcWOquJc8McWudLjmy9m5m2YttZPEGDbTsz79FZrjMxzZiWuGbeM7XMzW4G/gp7UlwgXL5JH+zNpZWs9huUd2kuPExPEkrFrUZcQXAtJJgA68iCIKt4ev1rGk79Rcw6YcOZmbrZUcGze29rOse8Arzk/eehjUVZvtl0WUKLWDstguuT6z+067jJuVk08Q128eY+RWjLQBZh82/qm3G2jq3Gx9RwPebwTrwKn5tdjI8LlzZIMkclb6rmFHsTthzBIf1bQQ4mqGtaAAc2bPFtJIgxMGVldHOl9DHNcaJcHNDS9jhBGbeL9oSIn9VbGSZXLT5Ix3VaX5ybwDf5ppNFimpmYaEIQAoQqa1YNaXPIa1okucQGgcSTYLnHSn01UKJdTwjeveJl5tTB5Cxd32HeE0OKb6HSgEy08CvMe2vShjsQTOIqNb92mcrfJoErWYbpnjKZmnia7f+o4z4G0boU9hLj1PVyF5i2X0/2gx4yYqoSfvEPDuTswMrrHQr0stxD20cWG0qjjDagtTc7cxwPqOO4zB0taYuND2urOilCCkokBk25pl8pEpIAaSEIAEITQI5qL294lY7a+UEE2DnG8Wlx3lZP7O4xuHxHf8AJW6mzTBcHCQCQADNhJMzMwDcAE6LsuSRlSt0YeKxkujkPW8gTvE3jjqJhLA7MdWdmeSWDhIDuQPCdT5ctjs7YVMElzusJMxozvyi7hpqfCy3VOlbv07pj4R5LmZtamtuP6nUw6Ta7yfQowdC7Q0AxpNmiNwEaLYdvl748isegQHAk23nlbeUqjC8QKj6dzDmhpd5OBaVzGbnyy/WJi5HjA0lWqVQ6jK7UCZAjllC1OL2bV9nGE29ulTMnnFuWitt2VjRP29AgCZe1xnuDC2EiW2NdTPxm0BlLarA1rp9YhzHTuOoAv7QCjWx9ito7Uw4w1UUi/rHlkh7cjIOWxkNqNzgCdW2st0KeJzNY2i2u6CXFjn0qbILYzuewgTJtMwLKWdGdgMw1FrclLrbmo9jYzPcbu0tNrCwV0IPuE88cEGl1aaNnuSCqeRu3f0SC0HFBYu1dqU8NRfWrOysYJJ1PAADeSbALKlcZ9OnSM9fSwzT2abBVcN2d5IaTxhot+IoSHFW+TC6VdLq2PJBd1dIXbTB9UGzc0avPHXUNy3K55tegGEgaAx48D3R5wqMPiSTcmBfx8dP5LJrjM1rWy7MRYXuYnvPZZ5bhAUknF8s2UnGomlpMuJ0Kzaezzcbxe3nPO0+Sz8FRbIBbJZc3j2py+LSR3wtpg3NlpEdn7M82mXUiRyyvb3ZQpTyehGGFdzVYbBSDp/Xf8leqgkcxaTvHB3E/wA1tKuHAMC14HjGU+YnxWJiG7+O7hNx5Onn5qlSsvcTs3op6YnF4c0azs1egB2iZNSkbNceLmmGnjLT7RU6XmzoZts4LG065nI10VBxpP7NTTl2o40wvSU/XzU2YskaZUAkkmSkVgkmiEAJMITQIg7d31cfRVwugtJvxHIafNYL8XzsCZI9wHNW37UDTzEXN9+7wXWqzGZuz6IFNokzTJYZuDkMAkcxGnuWfWqtYABuj69w81FMM+tVrvZSD3k5TDQBHZDSXGcrQS0m5UnodD6zx9rWaydWsaX+biQPce9cCeKSm0ux6DzIOKcpdjV4zGNIsSSdw1kre7K6NuIzYlzhYRSa6AOJe5t55AwN5O7O2b0XoUSHBpe8GQ+ocxB4tHqt7wJ5rcGnZWxxpcsz5dS3xDg09bo1RLHBrTmIdlJqVTD4OUiXcYUN6P4CrWptdVr1YLWnKwtZziWtBHmukA+5RXBUOrqVaf3KjgPwuOdn5XNUM0Vw0iWnyyadsyaRfSdRpUXFrIqOIMO7LAAbuBcXF1Rl54q9Q2tV/aGUnZCx4fcNLXAtYXfeI3Kw90Vmf8mqfE1aAPwSw/8Ae6JP/F/yX/zSjJ2lZKcU4212f+yRNbAgbk0JrQc8QC4P6Y9gvdtUZO27EU2uptETFMZSDOkBrnTyXeVyj0pYrq9qYR2ZrSMLVAc9oc2XPcMpkiMwDmTNswTTosxK5Uc96F9CquLJeRlpiIc4WJ/3ZsdNb3U12t0Vp4dradL+1qz2zctpgTUqd/qtHN4W26N9KaVeWMyhzfZa5rha1o3aahG19vsztJoudUZLQ5z2sbBgubvJHZB03ArHkm3Lk62OG1Uuhyvb+z3UGBwbDXVKjZ1M0iLE+JKw9mYic3cI/dgg/lPmusbR2bSxdNzalIsa4h5DKjZDwIFRocwkGLG8EG4UG2t0FdhT1lJxqUx6wcAHhp10sQPkro5Ft2y6kJQlutdCxXqz/hnxaZt4NjwVGIZMxxcBwu0OHvzeRVnPenfeWT3i3uDleDtbaNDt/s2+DVHoFcmJTHqu3G3kNI7mx++vQXQHaXXbPoEmXU29S7vpdlpPezIfFcCcYzx7Lp8CWu+AHvXVvQ3jSaeJpE+q6m8DvaWO/hb5K1My5o+zZ0hCE0zIJCE0wBCE0rEciqYsmQ0tHIdrXjrJuN6x6jyYFy5xygAS4vBgtAEkkGRAW92R0Hq4gB9cmlTsQ3KDVdBkQ1wim23tAk8BYmbbH6PYfC/2NIBxmXntVDOsvNxPAQOS6M86i6RWocGP0R2U+hhWsqCHFz3ltuzmPZaY3gATzJW7axUPAJae0MpzWJANiIcBZw7Wh3gHUBVlywyduyaE8pZ7QhJRGC0e0qOXEg/7Rn5qZg/lczyW/puWt6RUvsxUbrSJcebCIePcHfuqM1cWi3E6ka5zvte6mfz1BH+U9Y1fEBmIoPcQGipBPAPY5knlLgrDcc0vc8Zu0GNMnswwvIIG4/aGTvgLH2pVDxAg77LIpcnQ8t9GThCjPRzbsZaNU8BTefdTcT5A+HCZOVsTT5RzJ43B0wXM/SLgRU2rgc0EdW8wRI7HWvGvMBdMXP8A0jOyYzZ9TnUYf3y2mB/5kpdCzAv1EW9k7BpU64qNpsa8CS8DtERlDS7WPH2QsvG7Ja8A5GktfnNvG+48YcCOVlQ/ahY8tFN787WlpYJ4AtNwAZM3MXWVsyq4lxy1A2Gx1jcrs0ODt9xAZcGOCxN2zqtNcmt2T0KwuHvTpAa6ueb74BMDwCr29lFIgxEX7ltK9Xgox0lfmZl0vfifq3kiXqxwic1rNGZmkdb/AAhw/wBSWfSbTScPNj/0KeIZ22sG9znec02jxN/BY+Mq9sgaNYWjwpuAPK9Vi0w5SK58NidVmo7g4D3sPwldA9DGJP7dVbPrYcE8yMrvmfJc2a/7R53D5CP0XRvQxQJxz3RZtB38TG/6vylWVRmyftZ2kIQmEzCCEIQA0kIhABCCmhACQmkgiCEFCaGEpEbjcaEHeDuTSlAEHr0DQqupG4BGUnew+ofKR3gq2Y3WUg6V7Oz0usb61IEnnT9ry9buzcVFG1Vjyx2yOxgnvjfcrqUgbceOiy9i9OGUKn7NinZQADSrOkjKdKdQ7oIIDuAExqcWVB+ltWcUQPZYxp74Lj/EhTceTbg0kdVJ45el/A72Dw+pUL9LGw6lfA9ZQBNXDu60AalgjPHEjKx3c0qKdDvSS7C02UazDUpAw1zT9pTb90A2c0GYEiJjgF1jA46nWptqUnB7HiWuGhGkXuDqCDcHVaoyUuhydTpMujn7S47Ps/z0Oa4TpE8inVpNpPZVYHDM5zXNPrZbCLEEa7lucDtiq6M9GB96m8OAHEhwa6O4FbDpBsCjTAqspsYwWqNa0NZB0qQLCDYng4E6LDBpNbLIA1sbLJOLizbGcMkE1HkqxdQAEqAbe6RseCGZiNPVcHF3AAjX60Ck+M2k0ggXG86KIVNh0nPmm0u5lziPjdVbl3LlFpEcFQgl7/XdYNbfK2I847I7ysCpRcASQZLrjeCCTljUX14QFLzgjSdmi4IdHHLcD3Bdyp4ai8B7adMh3ba7I2SH9uZIm8z4rXie5WYdRkWOuLs8yYHY9V+VtOm+o5x0a0neTcjiR5NXb/Rd0WOFw7qlQDPWy+FNk5fNz3HuhTblu4bkK4xTy7lSVDQkhBQOUSkmgARKScIAaSEJgCE0JAJCIQgBIlOEkwGOf1yXKn4xra1alMOo1H03D8LiGuHItg98jcuqriHpLpmjtWq9li5lN8C0zTaHDzYT3qrMridTw3H5mRxXpf59TdVtohjSdTuHNQHE1y973G5c438Vls231jef1Za6nuWPnues8Ow7LfqVkxPePit90Y6aV8DIpw+m4kupOsC7J6wcBLDYaax4rQVDrzj4qoDTvcfiP0TjJrlHRz4IZ4vHNWmdK2P6Y29r9rpZfUyGgHOkOMOzNe60SDreYAKjPSTbVHF4s/sxdQp5WsERSY9zXPl5a0gDMHNjNe0GFGDTmO8flB/khrLDuVk8u6NHKx+DY4ZHKNomGz+jN5qy8jTO55HkTCkDcHlFgAOShOy+kVSiA0kuYNATcfhPyPuUlw3Seg9vbqlp0h7HiPFgcCsxj1OizQfS17jHx9GXW3KRdG+mdPDUOrxJc1tP1KjWueBT+64MBcMugIB7JHAlaHEbVwoc49bmbAjKx5kxfUBabaHSJptSZA+8+J7w0GB4k+CtxzcHZm/87LqPZ2te98HZNkdIcPigTh6zKkQSGkyAd5aQCB4LYrz3snaD6FVtWkQxzDLYENvq0gatNwR/Vdg6MdOaOMltqVWYFNzgc1plhIGbeI1WuGRS9xh1/hOTSrcvaj9vz1JIhCArDjghEoQA0JJoASaSaYhoSQkA5QQkrjXIAtITc2EkxjXNPTBsY/YYkCw+wqcpJdTPvePJdKVnG4Jlam6nVaHscIc06ETPgQdCLgqMo2qNOl1D0+aORdvseZmUYeCNLk+R+ceau0ypD016KVMDVj1qL56qpGsXyPP3xw0IuN8R1gWOafRnvtLlxzW/G+HyV1d3ePdf5LIa3TkPj/RY1TUDn/L5rJn1vD696h2N8eZP5FIHwJ+vAJhsR4e8JP39xHkFcBt5KJcinKgqvVACAopAThIpoEJNACUQgi0SfYvpBxeHhpf1rB7FWXEDg1/rDzI5LpvRrpdSxjexLagEupuImPvNPtN0vaJEi4nhy2GxNrHD16VQTLXh1t4Fnt5hzXOb4yr8eVp0+h5/xLwnFkg541Uvd3O+FCpa8EAtMggEHiDcHxEJrZR4UaapTSGCEkJiQ0pQhAxymHKlCBFwuB3qhJCBghJMBMRr+kGxW4vDVKDrZx2XG+V7bsdHI68pG9efsZg3Uqjqb25XMcWObwcLETvG8HeCvShaufekzogazTiqLZqMb9q0C76bdHi3rtHm0coNOWG5X6Hc8I1qwZPLm/Zl/TOTATU7h9fBXqZ1/F84VFJtyeJ+FvjKrpfP5lY2e6x/9G0SD4/NMaeCKOnn80N0Hd8lEuKgmSqWqpAAkQmkUADCqM2oTlUZroE2XWlBPa7h8T+gSaUo38/cLfJMrmds6AbW6/A059alNF37nqH/AAlvkVJNy5d6Jto5a9SidKjMw/FTk/wmp5LqLgFvg7imfN/EMHk6mce12vmJCSamYRSnKSExFUpJJpACJQkgBoSRKAGkhBQAyUpQiUwOC9JNlfs+Lr0gIayocn4H/aU/ykLU0RYeanHpUw+XGB1vtKVI+LDUZPPQKDUD2R3BYMiptH0vw/M8uDHJ9WvtSKqZ+KGn3JcfNM6nzVR0SpqapTKAGkSqZSJQBS82VDNfrvVRVLSmV9y8HKqLAK0T8R5an65q6DxhA31Np0Y2j1OJpVPu1KZP4S8MeP8AA9670QvOLNDA3HX65L0Ls7FdbRp1Nc9Om+fxsDj7ytmF8UeJ8ex1kjP14MlCElaedGhJNSAEk0IEJCEIAcpShJIY0kIQIaSE0wOWelyp/wDpoi1qM8+1Vf8A/PvK57gz2G+PxKmfpTrzj3AexSpN8cpf/wCwKGYYQ1Ycv7mfRfC47dPi/i/7dl46o3+CCg/NUnXGlKYSKYA5UkqtUlAFKtPKuqzV3poqm6RcLSTYwN/19aq9TKt0jI7irg4oJJJ8+pdZv7v0XaugeJz7Ow5+611P/tvcwe5oXFR+nxC6r6KsROEqM+5Xdv3PYxw94ctGB8nl/HoXjv0aJqEJJytB48SEIUhAhCEhghCEMTEhCEAEoQhAwhCEIYjiHpEqE7QxM7nNaO5tNgHwUbo6IQufPq/ifTdCv0Mf8V9kXCmflKEKBvEFUhCACUFCEAWnK1VQhSRVk6MqwXqjvcPKw+AWQAhCJdQxf418C5S+RXQ/RJVObEt3FtF3iDUb/q9yEK3F+44fjS/Ql8vujoycoQtTfB4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6" name="Picture 4" descr="http://www.dkimages.com/discover/previews/751/445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14752"/>
            <a:ext cx="273678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35129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9127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Most</a:t>
            </a:r>
            <a:r>
              <a:rPr lang="es-PA" dirty="0" smtClean="0"/>
              <a:t> </a:t>
            </a:r>
            <a:r>
              <a:rPr lang="en-US" dirty="0"/>
              <a:t>common</a:t>
            </a: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>Causes</a:t>
            </a:r>
            <a:endParaRPr lang="es-PA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96039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Abrasion</a:t>
            </a:r>
            <a:r>
              <a:rPr lang="en-US" dirty="0"/>
              <a:t> </a:t>
            </a:r>
            <a:r>
              <a:rPr lang="en-US" dirty="0" smtClean="0"/>
              <a:t>-Caused by superficial damage to the skin,</a:t>
            </a:r>
          </a:p>
          <a:p>
            <a:pPr marL="285750" indent="-285750"/>
            <a:r>
              <a:rPr lang="en-US" dirty="0" smtClean="0"/>
              <a:t>      no deeper than the epidermis.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Excoriation-</a:t>
            </a:r>
            <a:r>
              <a:rPr lang="en-US" dirty="0" smtClean="0"/>
              <a:t> An injury to a surface of the body caused                                    by trauma, such as scratching, abrasion, or a chemical                                        or thermal burn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Laceration</a:t>
            </a:r>
            <a:r>
              <a:rPr lang="en-US" dirty="0" smtClean="0"/>
              <a:t> - It may  be caused by a tear in the skin</a:t>
            </a:r>
          </a:p>
          <a:p>
            <a:pPr marL="285750" indent="-285750"/>
            <a:r>
              <a:rPr lang="en-US" dirty="0" smtClean="0"/>
              <a:t>      which results from an injury or  by blunt impact to</a:t>
            </a:r>
          </a:p>
          <a:p>
            <a:pPr marL="285750" indent="-285750"/>
            <a:r>
              <a:rPr lang="en-US" dirty="0" smtClean="0"/>
              <a:t>      soft tissue.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Incision</a:t>
            </a:r>
            <a:r>
              <a:rPr lang="en-US" dirty="0" smtClean="0"/>
              <a:t> - Caused by a      sharp object,  such as a knife.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4338" name="Picture 2" descr="http://upload.wikimedia.org/wikipedia/commons/b/b7/Abrasion_on_hand_2005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357298"/>
            <a:ext cx="2000264" cy="1143008"/>
          </a:xfrm>
          <a:prstGeom prst="rect">
            <a:avLst/>
          </a:prstGeom>
          <a:noFill/>
        </p:spPr>
      </p:pic>
      <p:pic>
        <p:nvPicPr>
          <p:cNvPr id="14340" name="Picture 4" descr="http://people.rit.edu/grhfad/DLP2/DLPdict/excoriation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86058"/>
            <a:ext cx="2000264" cy="928694"/>
          </a:xfrm>
          <a:prstGeom prst="rect">
            <a:avLst/>
          </a:prstGeom>
          <a:noFill/>
        </p:spPr>
      </p:pic>
      <p:pic>
        <p:nvPicPr>
          <p:cNvPr id="14344" name="Picture 8" descr="http://t2.gstatic.com/images?q=tbn:ANd9GcShJWCkFBCH_f1csqHeha2Fyc8HC_oEzIH-TSBYGgJsw4ok7-05GKgRwz9W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857628"/>
            <a:ext cx="2143140" cy="1071570"/>
          </a:xfrm>
          <a:prstGeom prst="rect">
            <a:avLst/>
          </a:prstGeom>
          <a:noFill/>
        </p:spPr>
      </p:pic>
      <p:pic>
        <p:nvPicPr>
          <p:cNvPr id="14346" name="Picture 10" descr="http://t3.gstatic.com/images?q=tbn:ANd9GcQxa6xcKmq2xESixWIpT3ICIXkYyqaU7q274piG7et16HlXIg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636"/>
            <a:ext cx="2130409" cy="1174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7756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714356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Puncture Wound</a:t>
            </a:r>
            <a:r>
              <a:rPr lang="en-US" dirty="0" smtClean="0"/>
              <a:t> - Caused by an object penetrated the skin                                           and underlying layers, such as a nail, needle or knife.</a:t>
            </a:r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Gunshot wounds</a:t>
            </a:r>
            <a:r>
              <a:rPr lang="en-US" dirty="0" smtClean="0"/>
              <a:t> - Caused by a projectile weapon. There may be two wounds, </a:t>
            </a:r>
          </a:p>
          <a:p>
            <a:pPr marL="285750" indent="-285750"/>
            <a:r>
              <a:rPr lang="en-US" dirty="0" smtClean="0"/>
              <a:t>     one at the site of entry and one at the site of exit.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4818" name="Picture 2" descr="http://www.countryconsultant.com/blogspot/wp-content/uploads/2010/02/puncture_w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408600" cy="1785950"/>
          </a:xfrm>
          <a:prstGeom prst="rect">
            <a:avLst/>
          </a:prstGeom>
          <a:noFill/>
        </p:spPr>
      </p:pic>
      <p:pic>
        <p:nvPicPr>
          <p:cNvPr id="34820" name="Picture 4" descr="http://www.leelofland.com/wordpress/wp-content/uploads/2008/02/bullet-h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3005146" cy="14954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2033</TotalTime>
  <Words>579</Words>
  <Application>Microsoft Office PowerPoint</Application>
  <PresentationFormat>Presentación en pantalla (4:3)</PresentationFormat>
  <Paragraphs>185</Paragraphs>
  <Slides>19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NewsPrint</vt:lpstr>
      <vt:lpstr>Presentación de PowerPoint</vt:lpstr>
      <vt:lpstr>Bleeding</vt:lpstr>
      <vt:lpstr>Presentación de PowerPoint</vt:lpstr>
      <vt:lpstr>Presentación de PowerPoint</vt:lpstr>
      <vt:lpstr>External Bleeding</vt:lpstr>
      <vt:lpstr>External Bleeding</vt:lpstr>
      <vt:lpstr>Presentación de PowerPoint</vt:lpstr>
      <vt:lpstr>Most common Causes</vt:lpstr>
      <vt:lpstr>Presentación de PowerPoint</vt:lpstr>
      <vt:lpstr>First Aid Treatment </vt:lpstr>
      <vt:lpstr>Internal Bleeding</vt:lpstr>
      <vt:lpstr>Internal bleeding</vt:lpstr>
      <vt:lpstr>Signs and Symptoms</vt:lpstr>
      <vt:lpstr>Most common causes </vt:lpstr>
      <vt:lpstr>First Aid Treatment </vt:lpstr>
      <vt:lpstr>First Aid Treatment </vt:lpstr>
      <vt:lpstr>Equipment and Medication  (Equipo y medicación)</vt:lpstr>
      <vt:lpstr>Presentación de PowerPoint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meduca</dc:creator>
  <cp:lastModifiedBy>Marisol Barraza</cp:lastModifiedBy>
  <cp:revision>80</cp:revision>
  <dcterms:created xsi:type="dcterms:W3CDTF">2011-11-07T15:24:21Z</dcterms:created>
  <dcterms:modified xsi:type="dcterms:W3CDTF">2011-11-22T14:00:08Z</dcterms:modified>
</cp:coreProperties>
</file>