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68" r:id="rId5"/>
    <p:sldId id="275" r:id="rId6"/>
    <p:sldId id="277" r:id="rId7"/>
    <p:sldId id="258" r:id="rId8"/>
    <p:sldId id="274" r:id="rId9"/>
    <p:sldId id="260" r:id="rId10"/>
    <p:sldId id="267" r:id="rId11"/>
    <p:sldId id="261" r:id="rId12"/>
    <p:sldId id="262" r:id="rId13"/>
    <p:sldId id="269" r:id="rId14"/>
    <p:sldId id="270" r:id="rId15"/>
    <p:sldId id="272" r:id="rId16"/>
    <p:sldId id="264" r:id="rId17"/>
    <p:sldId id="271" r:id="rId18"/>
    <p:sldId id="273" r:id="rId19"/>
    <p:sldId id="265" r:id="rId20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5E74B"/>
    <a:srgbClr val="D9E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7A7E25F-6839-4D27-A566-D53E8659D81B}" type="datetimeFigureOut">
              <a:rPr lang="es-PA" smtClean="0"/>
              <a:pPr/>
              <a:t>11/15/2011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AE7C2F0-3ADB-44B8-9C39-48499BCD9C75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/>
          <a:lstStyle/>
          <a:p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Diabetic Emergencies</a:t>
            </a:r>
            <a:b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~</a:t>
            </a:r>
            <a:r>
              <a:rPr lang="es-PA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Emergencias Diabéticas</a:t>
            </a: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~</a:t>
            </a:r>
            <a:endParaRPr lang="en-US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Elaborated by:</a:t>
            </a:r>
          </a:p>
          <a:p>
            <a:r>
              <a:rPr lang="en-US" dirty="0" smtClean="0">
                <a:solidFill>
                  <a:schemeClr val="tx2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Espinosa, Richard 4-763-885</a:t>
            </a:r>
          </a:p>
          <a:p>
            <a:r>
              <a:rPr lang="en-US" dirty="0" smtClean="0">
                <a:solidFill>
                  <a:schemeClr val="tx2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Fuentes, Kevin 4-769-2097</a:t>
            </a:r>
          </a:p>
          <a:p>
            <a:r>
              <a:rPr lang="en-US" dirty="0" smtClean="0">
                <a:solidFill>
                  <a:schemeClr val="tx2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Madrid, Yenesis 4-761-289</a:t>
            </a:r>
          </a:p>
          <a:p>
            <a:r>
              <a:rPr lang="en-US" dirty="0" smtClean="0">
                <a:solidFill>
                  <a:schemeClr val="tx2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Serracín, Karina 4-765-1016</a:t>
            </a:r>
          </a:p>
          <a:p>
            <a:endParaRPr lang="en-US" dirty="0">
              <a:solidFill>
                <a:schemeClr val="tx2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Causes of Insulin Reaction</a:t>
            </a:r>
            <a:endParaRPr lang="en-US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Severe  hypoglycemia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Little physical exercise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00B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Consequences </a:t>
            </a:r>
            <a:endParaRPr lang="en-US" sz="40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Ketoacidosis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Diabetic 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Diabetic Coma</a:t>
            </a:r>
            <a:endParaRPr lang="es-PA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life-threatening diabetes complication that causes unconsciousness.</a:t>
            </a:r>
            <a:endParaRPr lang="es-PA" dirty="0" smtClean="0"/>
          </a:p>
          <a:p>
            <a:pPr lvl="0"/>
            <a:r>
              <a:rPr lang="en-US" dirty="0"/>
              <a:t>C</a:t>
            </a:r>
            <a:r>
              <a:rPr lang="en-US" dirty="0" smtClean="0"/>
              <a:t>an be fatal if not taken proper treatment.</a:t>
            </a:r>
            <a:endParaRPr lang="es-PA" dirty="0" smtClean="0"/>
          </a:p>
          <a:p>
            <a:pPr lvl="0"/>
            <a:r>
              <a:rPr lang="en-US" dirty="0" smtClean="0"/>
              <a:t>Measures should be taken to help prevent diabetic coma, following your diabetes treatment plan.</a:t>
            </a:r>
            <a:endParaRPr lang="es-PA" dirty="0" smtClean="0"/>
          </a:p>
          <a:p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Signs and Symptoms</a:t>
            </a:r>
            <a:endParaRPr lang="en-US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High blood sugar (</a:t>
            </a:r>
            <a:r>
              <a:rPr lang="en-US" b="1" dirty="0" smtClean="0"/>
              <a:t>hyperglycemia</a:t>
            </a:r>
            <a:r>
              <a:rPr lang="en-US" dirty="0" smtClean="0"/>
              <a:t>)</a:t>
            </a:r>
            <a:endParaRPr lang="es-PA" dirty="0" smtClean="0"/>
          </a:p>
          <a:p>
            <a:pPr lvl="2"/>
            <a:r>
              <a:rPr lang="en-US" dirty="0" smtClean="0"/>
              <a:t>Increased thirst</a:t>
            </a:r>
            <a:endParaRPr lang="es-PA" dirty="0" smtClean="0"/>
          </a:p>
          <a:p>
            <a:pPr lvl="2"/>
            <a:r>
              <a:rPr lang="en-US" dirty="0" smtClean="0"/>
              <a:t>Frequent urination</a:t>
            </a:r>
            <a:endParaRPr lang="es-PA" dirty="0" smtClean="0"/>
          </a:p>
          <a:p>
            <a:pPr lvl="2"/>
            <a:r>
              <a:rPr lang="en-US" dirty="0" smtClean="0"/>
              <a:t>Shortness of breath</a:t>
            </a:r>
            <a:endParaRPr lang="es-PA" dirty="0" smtClean="0"/>
          </a:p>
          <a:p>
            <a:pPr lvl="2"/>
            <a:r>
              <a:rPr lang="en-US" dirty="0" smtClean="0"/>
              <a:t>Fruity breath odor</a:t>
            </a:r>
            <a:endParaRPr lang="es-PA" dirty="0" smtClean="0"/>
          </a:p>
          <a:p>
            <a:pPr lvl="2"/>
            <a:r>
              <a:rPr lang="en-US" dirty="0" smtClean="0"/>
              <a:t>Fast heartbeat</a:t>
            </a:r>
          </a:p>
        </p:txBody>
      </p:sp>
      <p:pic>
        <p:nvPicPr>
          <p:cNvPr id="5" name="4 Imagen" descr="C:\Users\FliaFuentes\Pictures\tareas\3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060848"/>
            <a:ext cx="1872208" cy="193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:\Users\FliaFuentes\Pictures\tareas\nausea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509120"/>
            <a:ext cx="1440160" cy="191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C:\Users\FliaFuentes\Pictures\tareas\fatigu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4365104"/>
            <a:ext cx="1512168" cy="192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259632" y="63093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Fatigue</a:t>
            </a:r>
            <a:endParaRPr lang="es-PA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5508104" y="40770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Nausea and vomiting</a:t>
            </a:r>
            <a:endParaRPr lang="es-PA" dirty="0" smtClean="0"/>
          </a:p>
        </p:txBody>
      </p:sp>
      <p:pic>
        <p:nvPicPr>
          <p:cNvPr id="10" name="9 Imagen" descr="C:\Users\FliaFuentes\Pictures\tareas\descarg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437112"/>
            <a:ext cx="122413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3059832" y="63093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Stomach pain</a:t>
            </a: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Signs and Symptoms</a:t>
            </a:r>
            <a:endParaRPr lang="en-US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Low blood sugar (</a:t>
            </a:r>
            <a:r>
              <a:rPr lang="en-US" b="1" dirty="0" smtClean="0"/>
              <a:t>hypoglycemia</a:t>
            </a:r>
            <a:r>
              <a:rPr lang="en-US" dirty="0" smtClean="0"/>
              <a:t>)</a:t>
            </a:r>
            <a:endParaRPr lang="es-PA" dirty="0" smtClean="0"/>
          </a:p>
          <a:p>
            <a:pPr lvl="2"/>
            <a:r>
              <a:rPr lang="en-US" dirty="0" smtClean="0"/>
              <a:t>Sweaty</a:t>
            </a:r>
            <a:endParaRPr lang="es-PA" dirty="0" smtClean="0"/>
          </a:p>
          <a:p>
            <a:pPr lvl="2"/>
            <a:r>
              <a:rPr lang="en-US" dirty="0" smtClean="0"/>
              <a:t>Hungry</a:t>
            </a:r>
            <a:endParaRPr lang="es-PA" dirty="0" smtClean="0"/>
          </a:p>
          <a:p>
            <a:pPr lvl="2"/>
            <a:r>
              <a:rPr lang="en-US" dirty="0" smtClean="0"/>
              <a:t>Nauseated</a:t>
            </a:r>
            <a:endParaRPr lang="es-PA" dirty="0" smtClean="0"/>
          </a:p>
          <a:p>
            <a:pPr lvl="2"/>
            <a:r>
              <a:rPr lang="en-US" dirty="0" smtClean="0"/>
              <a:t>An irregular or racing heartbeat</a:t>
            </a:r>
            <a:endParaRPr lang="es-PA" dirty="0" smtClean="0"/>
          </a:p>
          <a:p>
            <a:pPr lvl="2"/>
            <a:r>
              <a:rPr lang="en-US" dirty="0" smtClean="0"/>
              <a:t>Hostile or aggressive</a:t>
            </a:r>
            <a:endParaRPr lang="es-PA" dirty="0" smtClean="0"/>
          </a:p>
          <a:p>
            <a:pPr lvl="2"/>
            <a:r>
              <a:rPr lang="en-US" dirty="0" smtClean="0"/>
              <a:t>Confused</a:t>
            </a:r>
            <a:endParaRPr lang="es-PA" dirty="0" smtClean="0"/>
          </a:p>
          <a:p>
            <a:pPr lvl="0">
              <a:buNone/>
            </a:pPr>
            <a:endParaRPr lang="en-US" dirty="0" smtClean="0"/>
          </a:p>
        </p:txBody>
      </p:sp>
      <p:pic>
        <p:nvPicPr>
          <p:cNvPr id="4" name="3 Imagen" descr="C:\Users\FliaFuentes\Pictures\tareas\imagen-como-dominar-su-nerviosismo-249x30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340768"/>
            <a:ext cx="1268735" cy="206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5796135" y="3501008"/>
            <a:ext cx="334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dirty="0" smtClean="0"/>
              <a:t>Shaky or nervous</a:t>
            </a:r>
            <a:endParaRPr lang="es-PA" dirty="0" smtClean="0"/>
          </a:p>
        </p:txBody>
      </p:sp>
      <p:pic>
        <p:nvPicPr>
          <p:cNvPr id="6" name="5 Imagen" descr="C:\Users\FliaFuentes\Pictures\tareas\tire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293096"/>
            <a:ext cx="2133600" cy="167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4355976" y="551723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A" dirty="0"/>
          </a:p>
        </p:txBody>
      </p:sp>
      <p:sp>
        <p:nvSpPr>
          <p:cNvPr id="9" name="8 CuadroTexto"/>
          <p:cNvSpPr txBox="1"/>
          <p:nvPr/>
        </p:nvSpPr>
        <p:spPr>
          <a:xfrm>
            <a:off x="7452320" y="60932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Tired</a:t>
            </a:r>
            <a:endParaRPr lang="en-US" dirty="0"/>
          </a:p>
        </p:txBody>
      </p:sp>
      <p:pic>
        <p:nvPicPr>
          <p:cNvPr id="10" name="9 Imagen" descr="C:\Users\FliaFuentes\Pictures\tareas\grunion-img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509120"/>
            <a:ext cx="1143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CuadroTexto"/>
          <p:cNvSpPr txBox="1"/>
          <p:nvPr/>
        </p:nvSpPr>
        <p:spPr>
          <a:xfrm>
            <a:off x="4932040" y="621166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dirty="0" smtClean="0"/>
              <a:t>Irritable</a:t>
            </a:r>
            <a:endParaRPr lang="es-PA" dirty="0" smtClean="0"/>
          </a:p>
          <a:p>
            <a:endParaRPr lang="es-PA" dirty="0"/>
          </a:p>
        </p:txBody>
      </p:sp>
      <p:pic>
        <p:nvPicPr>
          <p:cNvPr id="12" name="11 Imagen" descr="C:\Users\FliaFuentes\Pictures\tareas\confused-man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941168"/>
            <a:ext cx="200285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pPr algn="ctr"/>
            <a:r>
              <a:rPr lang="es-PA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Diabetic Coma Causes </a:t>
            </a:r>
            <a:endParaRPr lang="es-PA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76064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Factors that increase the risk of diabetic coma:</a:t>
            </a:r>
            <a:endParaRPr lang="es-PA" sz="3200" dirty="0" smtClean="0"/>
          </a:p>
          <a:p>
            <a:pPr lvl="1"/>
            <a:r>
              <a:rPr lang="en-US" sz="3200" dirty="0" smtClean="0"/>
              <a:t>A complication in the pipe of the insulin pump.</a:t>
            </a:r>
            <a:endParaRPr lang="es-PA" sz="3200" dirty="0" smtClean="0"/>
          </a:p>
          <a:p>
            <a:pPr lvl="1"/>
            <a:r>
              <a:rPr lang="en-US" sz="3200" dirty="0" smtClean="0"/>
              <a:t>An illness, trauma or surgery.</a:t>
            </a:r>
          </a:p>
          <a:p>
            <a:pPr lvl="1"/>
            <a:r>
              <a:rPr lang="en-US" sz="3200" dirty="0" smtClean="0"/>
              <a:t>Not controlled  blood sugar level.</a:t>
            </a:r>
            <a:endParaRPr lang="es-PA" sz="3200" dirty="0" smtClean="0"/>
          </a:p>
          <a:p>
            <a:pPr lvl="1"/>
            <a:r>
              <a:rPr lang="en-US" sz="3200" dirty="0" smtClean="0"/>
              <a:t>Do not use their insulin. </a:t>
            </a:r>
          </a:p>
          <a:p>
            <a:pPr lvl="1"/>
            <a:r>
              <a:rPr lang="en-US" sz="3200" dirty="0" smtClean="0"/>
              <a:t>Drinking alcohol.</a:t>
            </a:r>
            <a:endParaRPr lang="es-PA" sz="3200" dirty="0" smtClean="0"/>
          </a:p>
          <a:p>
            <a:pPr lvl="1"/>
            <a:r>
              <a:rPr lang="en-US" sz="3200" dirty="0" smtClean="0"/>
              <a:t>Illegal drug use.</a:t>
            </a:r>
            <a:endParaRPr lang="es-PA" sz="3200" dirty="0" smtClean="0"/>
          </a:p>
          <a:p>
            <a:pPr lvl="3"/>
            <a:endParaRPr lang="es-PA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Recognizing a Diabetic Emergency </a:t>
            </a:r>
            <a:endParaRPr lang="en-US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/>
          <a:lstStyle/>
          <a:p>
            <a:r>
              <a:rPr lang="en-US" dirty="0" smtClean="0"/>
              <a:t>Conscious, the casualty will be able to tell you what’s wrong (may be confused).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Unconscious, the casualty may wear a bracelet or necklace that will tell you that he has diabetes.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Looking at the signs and symptoms.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First Aid Treatment</a:t>
            </a:r>
            <a:endParaRPr lang="en-US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320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both conditions is the same treatment:</a:t>
            </a:r>
          </a:p>
          <a:p>
            <a:r>
              <a:rPr lang="en-US" dirty="0" smtClean="0"/>
              <a:t>Unconscious:</a:t>
            </a:r>
          </a:p>
          <a:p>
            <a:pPr lvl="1"/>
            <a:r>
              <a:rPr lang="en-US" dirty="0" smtClean="0"/>
              <a:t>Call 911</a:t>
            </a:r>
          </a:p>
          <a:p>
            <a:pPr lvl="1"/>
            <a:r>
              <a:rPr lang="en-US" dirty="0" smtClean="0"/>
              <a:t>Place the person horizontally (on a flat surface)</a:t>
            </a:r>
          </a:p>
          <a:p>
            <a:pPr lvl="1"/>
            <a:r>
              <a:rPr lang="en-US" dirty="0" smtClean="0"/>
              <a:t>Check breathing, pulse and circulation (monitor ABC’s)</a:t>
            </a:r>
          </a:p>
          <a:p>
            <a:pPr lvl="1"/>
            <a:r>
              <a:rPr lang="en-US" dirty="0" smtClean="0"/>
              <a:t>Administer CPR until the medical professional came</a:t>
            </a:r>
          </a:p>
          <a:p>
            <a:r>
              <a:rPr lang="en-US" dirty="0" smtClean="0"/>
              <a:t>Conscious:</a:t>
            </a:r>
          </a:p>
          <a:p>
            <a:pPr lvl="1"/>
            <a:r>
              <a:rPr lang="en-US" dirty="0" smtClean="0"/>
              <a:t>Get him/her sugar or prescribed medication</a:t>
            </a:r>
          </a:p>
          <a:p>
            <a:pPr lvl="1"/>
            <a:r>
              <a:rPr lang="en-US" dirty="0" smtClean="0"/>
              <a:t>Give him/her something to eat or drink</a:t>
            </a:r>
          </a:p>
          <a:p>
            <a:pPr lvl="1"/>
            <a:r>
              <a:rPr lang="en-US" dirty="0" smtClean="0"/>
              <a:t>Seek medical assistance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Equipment and Medication</a:t>
            </a:r>
            <a:endParaRPr lang="en-US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types of drugs: </a:t>
            </a:r>
          </a:p>
          <a:p>
            <a:pPr marL="578358" indent="-514350">
              <a:buFont typeface="Wingdings 2"/>
              <a:buAutoNum type="arabicPeriod"/>
            </a:pPr>
            <a:r>
              <a:rPr lang="en-US" dirty="0" smtClean="0"/>
              <a:t>oral medications (tablets: Pills </a:t>
            </a:r>
            <a:r>
              <a:rPr lang="en-US" dirty="0"/>
              <a:t>for diabetes are insulin</a:t>
            </a:r>
            <a:r>
              <a:rPr lang="en-US" dirty="0" smtClean="0"/>
              <a:t>.) </a:t>
            </a:r>
            <a:endParaRPr lang="en-US" dirty="0"/>
          </a:p>
          <a:p>
            <a:pPr marL="578358" indent="-514350">
              <a:buAutoNum type="arabicPeriod"/>
            </a:pPr>
            <a:r>
              <a:rPr lang="en-US" dirty="0" smtClean="0"/>
              <a:t>injections of insulin. </a:t>
            </a:r>
          </a:p>
          <a:p>
            <a:r>
              <a:rPr lang="en-US" dirty="0" smtClean="0"/>
              <a:t>Currently, all diabetes pills belong to five classes of drugs: </a:t>
            </a:r>
          </a:p>
          <a:p>
            <a:pPr marL="578358" indent="-514350">
              <a:buAutoNum type="arabicPeriod"/>
            </a:pPr>
            <a:r>
              <a:rPr lang="en-US" dirty="0" smtClean="0"/>
              <a:t>Sulfonylurea</a:t>
            </a:r>
          </a:p>
          <a:p>
            <a:pPr marL="578358" indent="-514350">
              <a:buAutoNum type="arabicPeriod"/>
            </a:pPr>
            <a:r>
              <a:rPr lang="en-US" dirty="0" smtClean="0"/>
              <a:t>Meglitinidas</a:t>
            </a:r>
          </a:p>
          <a:p>
            <a:pPr marL="578358" indent="-514350">
              <a:buAutoNum type="arabicPeriod"/>
            </a:pPr>
            <a:r>
              <a:rPr lang="en-US" dirty="0" smtClean="0"/>
              <a:t>Biguanidas</a:t>
            </a:r>
          </a:p>
          <a:p>
            <a:pPr marL="578358" indent="-514350">
              <a:buAutoNum type="arabicPeriod"/>
            </a:pPr>
            <a:r>
              <a:rPr lang="en-US" dirty="0" smtClean="0"/>
              <a:t>Tazolidinedionas </a:t>
            </a:r>
          </a:p>
          <a:p>
            <a:pPr marL="578358" indent="-514350">
              <a:buAutoNum type="arabicPeriod"/>
            </a:pPr>
            <a:r>
              <a:rPr lang="en-US" dirty="0" smtClean="0"/>
              <a:t>Alfa-glycosidase inhibitors</a:t>
            </a:r>
          </a:p>
          <a:p>
            <a:r>
              <a:rPr lang="en-US" dirty="0" smtClean="0"/>
              <a:t>They work in different ways to reduce the level of glucose in the blood. </a:t>
            </a:r>
            <a:endParaRPr lang="es-PA" dirty="0" smtClean="0"/>
          </a:p>
          <a:p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Equipment and Medication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4000"/>
          </a:xfrm>
        </p:spPr>
        <p:txBody>
          <a:bodyPr>
            <a:normAutofit/>
          </a:bodyPr>
          <a:lstStyle/>
          <a:p>
            <a:r>
              <a:rPr lang="en-US" dirty="0" smtClean="0"/>
              <a:t>Insulin Pumps (Benefits):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 Helps people with diabetes achieve more flexibility in their lifestyles 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aintain the control of their blood glucose levels.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They  administers a basal rate of insulin continuously.</a:t>
            </a:r>
          </a:p>
          <a:p>
            <a:pPr>
              <a:buNone/>
            </a:pPr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Bibliography</a:t>
            </a:r>
            <a:endParaRPr lang="en-US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95E74B"/>
                </a:solidFill>
              </a:rPr>
              <a:t>Diabetic Emergencies: http://www.survival-center.com/firstaid/diabetic.htm (Guide)</a:t>
            </a:r>
          </a:p>
          <a:p>
            <a:r>
              <a:rPr lang="en-US" dirty="0" smtClean="0"/>
              <a:t>When to go to the ER: http</a:t>
            </a:r>
            <a:r>
              <a:rPr lang="en-US" dirty="0"/>
              <a:t>://</a:t>
            </a:r>
            <a:r>
              <a:rPr lang="en-US" dirty="0" smtClean="0"/>
              <a:t>diabetes.about.com/od/symptomsdiagnosis/a/emergencycare.htm</a:t>
            </a:r>
          </a:p>
          <a:p>
            <a:r>
              <a:rPr lang="en-US" dirty="0" smtClean="0"/>
              <a:t>What to do in a medical emergency: http</a:t>
            </a:r>
            <a:r>
              <a:rPr lang="en-US" dirty="0"/>
              <a:t>://www.emergencycareforyou.org/EmergencyManual/WhatToDoInMedicalEmergency/Default.aspx?id=230</a:t>
            </a:r>
            <a:endParaRPr lang="es-PA" dirty="0"/>
          </a:p>
          <a:p>
            <a:r>
              <a:rPr lang="en-US" dirty="0" smtClean="0"/>
              <a:t>Diabetic Emergencies: http</a:t>
            </a:r>
            <a:r>
              <a:rPr lang="en-US" dirty="0"/>
              <a:t>://tcm.health-info.org/Common%20Diseases/diabetes/diabetic-emergencies.htm</a:t>
            </a:r>
            <a:endParaRPr lang="es-PA" dirty="0"/>
          </a:p>
          <a:p>
            <a:r>
              <a:rPr lang="en-US" dirty="0" smtClean="0"/>
              <a:t>Avoiding Diabetic Emergencies: http</a:t>
            </a:r>
            <a:r>
              <a:rPr lang="en-US" dirty="0"/>
              <a:t>://</a:t>
            </a:r>
            <a:r>
              <a:rPr lang="en-US" dirty="0" smtClean="0"/>
              <a:t>www.everydayhealth.com/diabetes/diabetic-emergencies.aspx</a:t>
            </a:r>
            <a:endParaRPr lang="es-PA" dirty="0"/>
          </a:p>
          <a:p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Index</a:t>
            </a:r>
            <a:endParaRPr lang="en-U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6021288"/>
          </a:xfrm>
        </p:spPr>
        <p:txBody>
          <a:bodyPr>
            <a:normAutofit fontScale="92500"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en-US" dirty="0" smtClean="0"/>
              <a:t>Definition of Diabetic Emergencies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Glossary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Types of Diabetic Emergencies</a:t>
            </a:r>
          </a:p>
          <a:p>
            <a:pPr marL="953262" lvl="1" indent="-514350"/>
            <a:r>
              <a:rPr lang="en-US" dirty="0" smtClean="0"/>
              <a:t>Insulin Reaction (Insulin Shock)</a:t>
            </a:r>
          </a:p>
          <a:p>
            <a:pPr marL="1236726" lvl="2" indent="-514350"/>
            <a:r>
              <a:rPr lang="en-US" dirty="0" smtClean="0"/>
              <a:t>Signs and Symptoms</a:t>
            </a:r>
          </a:p>
          <a:p>
            <a:pPr marL="1236726" lvl="2" indent="-514350"/>
            <a:r>
              <a:rPr lang="en-US" dirty="0" smtClean="0"/>
              <a:t>Causes</a:t>
            </a:r>
          </a:p>
          <a:p>
            <a:pPr marL="1236726" lvl="2" indent="-514350"/>
            <a:r>
              <a:rPr lang="en-US" dirty="0" smtClean="0"/>
              <a:t>Consequences</a:t>
            </a:r>
          </a:p>
          <a:p>
            <a:pPr marL="953262" lvl="1" indent="-514350"/>
            <a:r>
              <a:rPr lang="en-US" dirty="0" smtClean="0"/>
              <a:t>Diabetic Coma</a:t>
            </a:r>
          </a:p>
          <a:p>
            <a:pPr marL="1236726" lvl="2" indent="-514350"/>
            <a:r>
              <a:rPr lang="en-US" dirty="0" smtClean="0"/>
              <a:t>Signs and Symptoms (hyperglycemia/Hypoglycemia)</a:t>
            </a:r>
          </a:p>
          <a:p>
            <a:pPr marL="1236726" lvl="2" indent="-514350"/>
            <a:r>
              <a:rPr lang="en-US" dirty="0" smtClean="0"/>
              <a:t>Causes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Recognizing Diabetic Emergencies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First Aid Treatment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Equipment and Medication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Bibliography</a:t>
            </a:r>
          </a:p>
          <a:p>
            <a:pPr marL="578358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Definition of a Diabetic Emergency</a:t>
            </a:r>
            <a:endParaRPr lang="en-US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Occurs when there is a severe imbalance between the amount of insulin and sugar.</a:t>
            </a:r>
          </a:p>
          <a:p>
            <a:r>
              <a:rPr lang="en-US" dirty="0" smtClean="0"/>
              <a:t>People with this condition take insulin to control it.</a:t>
            </a:r>
          </a:p>
          <a:p>
            <a:r>
              <a:rPr lang="en-US" dirty="0" smtClean="0"/>
              <a:t>Is important to recognize between two serious conditions:</a:t>
            </a:r>
          </a:p>
          <a:p>
            <a:pPr lvl="1"/>
            <a:r>
              <a:rPr lang="en-US" dirty="0" smtClean="0"/>
              <a:t>Hypoglycemia: low blood sugar</a:t>
            </a:r>
          </a:p>
          <a:p>
            <a:pPr lvl="1"/>
            <a:r>
              <a:rPr lang="en-US" dirty="0" smtClean="0"/>
              <a:t>Hyperglycemia: high blood sugar</a:t>
            </a:r>
          </a:p>
          <a:p>
            <a:endParaRPr lang="es-P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es-PA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Glossary</a:t>
            </a:r>
            <a:endParaRPr lang="es-PA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566124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Increased thirst:</a:t>
            </a:r>
          </a:p>
          <a:p>
            <a:pPr lvl="0">
              <a:buNone/>
            </a:pPr>
            <a:r>
              <a:rPr lang="es-ES" dirty="0" smtClean="0"/>
              <a:t>aumento de sed</a:t>
            </a:r>
            <a:endParaRPr lang="es-PA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Frequent urination:</a:t>
            </a:r>
          </a:p>
          <a:p>
            <a:pPr lvl="0">
              <a:buNone/>
            </a:pPr>
            <a:r>
              <a:rPr lang="es-PA" dirty="0" smtClean="0"/>
              <a:t>frecuentes ganas de orinar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Fruity breath odor</a:t>
            </a:r>
            <a:r>
              <a:rPr lang="es-PA" dirty="0" smtClean="0"/>
              <a:t>:</a:t>
            </a:r>
          </a:p>
          <a:p>
            <a:pPr lvl="0">
              <a:buNone/>
            </a:pPr>
            <a:r>
              <a:rPr lang="es-PA" dirty="0" smtClean="0"/>
              <a:t>aliento con olor a fruta</a:t>
            </a:r>
          </a:p>
        </p:txBody>
      </p:sp>
      <p:pic>
        <p:nvPicPr>
          <p:cNvPr id="4" name="3 Imagen" descr="C:\Users\FliaFuentes\Pictures\tareas\coollo10 (1)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548680"/>
            <a:ext cx="2331343" cy="174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Users\FliaFuentes\Pictures\tareas\urinaria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420888"/>
            <a:ext cx="1714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:\Users\FliaFuentes\Pictures\tareas\halitosi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653136"/>
            <a:ext cx="23526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es-PA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Glossary</a:t>
            </a:r>
            <a:endParaRPr lang="es-PA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An irregular or racing </a:t>
            </a:r>
          </a:p>
          <a:p>
            <a:pPr lvl="0">
              <a:buNone/>
            </a:pPr>
            <a:r>
              <a:rPr lang="en-US" dirty="0" smtClean="0"/>
              <a:t>heartbeat: </a:t>
            </a:r>
            <a:r>
              <a:rPr lang="es-ES" dirty="0" smtClean="0"/>
              <a:t>ritmo cardiaco </a:t>
            </a:r>
          </a:p>
          <a:p>
            <a:pPr lvl="0">
              <a:buNone/>
            </a:pPr>
            <a:r>
              <a:rPr lang="es-ES" dirty="0" smtClean="0"/>
              <a:t>irregular-taquicardia</a:t>
            </a:r>
            <a:endParaRPr lang="es-PA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Insulin delivery problems:</a:t>
            </a:r>
          </a:p>
          <a:p>
            <a:pPr lvl="0">
              <a:buNone/>
            </a:pPr>
            <a:r>
              <a:rPr lang="es-ES" dirty="0" smtClean="0"/>
              <a:t>problemas de administración</a:t>
            </a:r>
          </a:p>
          <a:p>
            <a:pPr lvl="0">
              <a:buNone/>
            </a:pPr>
            <a:r>
              <a:rPr lang="es-ES" dirty="0" smtClean="0"/>
              <a:t>de insulina</a:t>
            </a:r>
          </a:p>
          <a:p>
            <a:pPr lvl="0">
              <a:buNone/>
            </a:pPr>
            <a:endParaRPr lang="es-ES" dirty="0" smtClean="0"/>
          </a:p>
          <a:p>
            <a:r>
              <a:rPr lang="en-US" dirty="0" smtClean="0"/>
              <a:t>Faintness</a:t>
            </a:r>
            <a:r>
              <a:rPr lang="es-ES" dirty="0" smtClean="0"/>
              <a:t>: Debilidad</a:t>
            </a:r>
            <a:endParaRPr lang="es-PA" dirty="0" smtClean="0"/>
          </a:p>
        </p:txBody>
      </p:sp>
      <p:pic>
        <p:nvPicPr>
          <p:cNvPr id="5" name="4 Imagen" descr="C:\Users\FliaFuentes\Pictures\tareas\see through man with heartbea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8640"/>
            <a:ext cx="16764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intel\Documents\Mis archivos recibidos\BOMBA-DE-INSULI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348880"/>
            <a:ext cx="1872208" cy="2442621"/>
          </a:xfrm>
          <a:prstGeom prst="rect">
            <a:avLst/>
          </a:prstGeom>
          <a:noFill/>
        </p:spPr>
      </p:pic>
      <p:pic>
        <p:nvPicPr>
          <p:cNvPr id="7" name="6 Imagen" descr="C:\Users\FliaFuentes\Pictures\tareas\colon-irritable (1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653136"/>
            <a:ext cx="2347869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Glossary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 smtClean="0"/>
              <a:t>Pale: pálido</a:t>
            </a:r>
          </a:p>
          <a:p>
            <a:endParaRPr lang="es-PA" dirty="0" smtClean="0"/>
          </a:p>
          <a:p>
            <a:r>
              <a:rPr lang="en-US" dirty="0" smtClean="0"/>
              <a:t>Sweating:</a:t>
            </a:r>
            <a:r>
              <a:rPr lang="es-PA" dirty="0" smtClean="0"/>
              <a:t> sudoroso</a:t>
            </a:r>
          </a:p>
          <a:p>
            <a:endParaRPr lang="es-PA" dirty="0" smtClean="0"/>
          </a:p>
          <a:p>
            <a:r>
              <a:rPr lang="en-US" dirty="0" smtClean="0"/>
              <a:t>Trembling</a:t>
            </a:r>
            <a:r>
              <a:rPr lang="es-PA" dirty="0" smtClean="0"/>
              <a:t>: tembloroso</a:t>
            </a:r>
          </a:p>
          <a:p>
            <a:endParaRPr lang="es-PA" dirty="0" smtClean="0"/>
          </a:p>
          <a:p>
            <a:r>
              <a:rPr lang="en-US" dirty="0" smtClean="0"/>
              <a:t>Unsteady walk</a:t>
            </a:r>
            <a:r>
              <a:rPr lang="es-PA" dirty="0" smtClean="0"/>
              <a:t>:</a:t>
            </a:r>
          </a:p>
          <a:p>
            <a:pPr>
              <a:buNone/>
            </a:pPr>
            <a:r>
              <a:rPr lang="es-PA" dirty="0" smtClean="0"/>
              <a:t>Marcha inestable</a:t>
            </a:r>
            <a:endParaRPr lang="es-PA" dirty="0"/>
          </a:p>
        </p:txBody>
      </p:sp>
      <p:pic>
        <p:nvPicPr>
          <p:cNvPr id="2051" name="Picture 3" descr="C:\Users\intel\Documents\Mis archivos recibidos\rostro pali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836712"/>
            <a:ext cx="2016224" cy="1582736"/>
          </a:xfrm>
          <a:prstGeom prst="rect">
            <a:avLst/>
          </a:prstGeom>
          <a:noFill/>
        </p:spPr>
      </p:pic>
      <p:pic>
        <p:nvPicPr>
          <p:cNvPr id="2052" name="Picture 4" descr="C:\Users\intel\Documents\Mis archivos recibidos\TEMA2_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717032"/>
            <a:ext cx="1943093" cy="1904231"/>
          </a:xfrm>
          <a:prstGeom prst="rect">
            <a:avLst/>
          </a:prstGeom>
          <a:noFill/>
        </p:spPr>
      </p:pic>
      <p:pic>
        <p:nvPicPr>
          <p:cNvPr id="2053" name="Picture 5" descr="C:\Users\intel\Documents\Mis archivos recibidos\guia2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4869160"/>
            <a:ext cx="1676400" cy="1762125"/>
          </a:xfrm>
          <a:prstGeom prst="rect">
            <a:avLst/>
          </a:prstGeom>
          <a:noFill/>
        </p:spPr>
      </p:pic>
      <p:pic>
        <p:nvPicPr>
          <p:cNvPr id="8" name="7 Imagen" descr="C:\Users\FliaFuentes\Pictures\tareas\20090819232624-sudo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2276872"/>
            <a:ext cx="1999204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Types of Diabetic Emergencies</a:t>
            </a:r>
            <a:endParaRPr lang="en-US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139952"/>
          </a:xfrm>
        </p:spPr>
        <p:txBody>
          <a:bodyPr>
            <a:normAutofit/>
          </a:bodyPr>
          <a:lstStyle/>
          <a:p>
            <a:r>
              <a:rPr lang="en-US" sz="4400" smtClean="0"/>
              <a:t>Insulin Reaction (insulin shock)</a:t>
            </a:r>
          </a:p>
          <a:p>
            <a:pPr marL="64008" indent="0">
              <a:buNone/>
            </a:pPr>
            <a:endParaRPr lang="en-US" sz="4400" smtClean="0"/>
          </a:p>
          <a:p>
            <a:r>
              <a:rPr lang="en-US" sz="4400" smtClean="0"/>
              <a:t>Diabetic Coma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insulin reaction occurs when a person with diabeties becomes confused or even unconscious because of :</a:t>
            </a:r>
          </a:p>
          <a:p>
            <a:pPr marL="64008" indent="0">
              <a:buNone/>
            </a:pPr>
            <a:r>
              <a:rPr lang="en-US" sz="3600" dirty="0" smtClean="0"/>
              <a:t>   </a:t>
            </a:r>
            <a:r>
              <a:rPr lang="en-US" sz="3600" b="1" dirty="0" smtClean="0"/>
              <a:t>hypoglycemia</a:t>
            </a:r>
            <a:r>
              <a:rPr lang="en-US" sz="3600" dirty="0" smtClean="0"/>
              <a:t> (hypo=low + glycol =    	sugar + emia = in the blood)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Insulin Reaction </a:t>
            </a:r>
            <a:b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(Insulin Shock)</a:t>
            </a:r>
            <a:endParaRPr lang="en-US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7740" y="148107"/>
            <a:ext cx="8229600" cy="1399032"/>
          </a:xfrm>
        </p:spPr>
        <p:txBody>
          <a:bodyPr/>
          <a:lstStyle/>
          <a:p>
            <a:pPr algn="ctr"/>
            <a:r>
              <a:rPr lang="en-US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Signs and Symptoms</a:t>
            </a:r>
            <a:endParaRPr lang="en-US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4 Bisel"/>
          <p:cNvSpPr/>
          <p:nvPr/>
        </p:nvSpPr>
        <p:spPr>
          <a:xfrm>
            <a:off x="2786050" y="2857496"/>
            <a:ext cx="3214710" cy="2000264"/>
          </a:xfrm>
          <a:prstGeom prst="beve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57488" y="3121822"/>
            <a:ext cx="3071834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smtClean="0">
                <a:solidFill>
                  <a:schemeClr val="tx2"/>
                </a:solidFill>
                <a:latin typeface="Algerian" pitchFamily="82" charset="0"/>
              </a:rPr>
              <a:t>Insulin  SHOCK </a:t>
            </a:r>
            <a:endParaRPr lang="en-US" sz="4000">
              <a:solidFill>
                <a:schemeClr val="tx2"/>
              </a:solidFill>
              <a:latin typeface="Algerian" pitchFamily="82" charset="0"/>
            </a:endParaRPr>
          </a:p>
        </p:txBody>
      </p:sp>
      <p:sp>
        <p:nvSpPr>
          <p:cNvPr id="7" name="6 Flecha curvada hacia abajo"/>
          <p:cNvSpPr/>
          <p:nvPr/>
        </p:nvSpPr>
        <p:spPr>
          <a:xfrm>
            <a:off x="5214942" y="2143116"/>
            <a:ext cx="2286016" cy="714380"/>
          </a:xfrm>
          <a:prstGeom prst="curvedDownArrow">
            <a:avLst>
              <a:gd name="adj1" fmla="val 25000"/>
              <a:gd name="adj2" fmla="val 59054"/>
              <a:gd name="adj3" fmla="val 3095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8" name="7 Flecha curvada hacia arriba"/>
          <p:cNvSpPr/>
          <p:nvPr/>
        </p:nvSpPr>
        <p:spPr>
          <a:xfrm>
            <a:off x="5214942" y="4857760"/>
            <a:ext cx="1714512" cy="57150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858016" y="2928934"/>
            <a:ext cx="1785950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chemeClr val="tx2"/>
                </a:solidFill>
              </a:rPr>
              <a:t>Weakness, drowsiness</a:t>
            </a: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500826" y="4429132"/>
            <a:ext cx="1500198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Rapid pulse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1500174"/>
            <a:ext cx="1500198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Headache, trembling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000232" y="1428736"/>
            <a:ext cx="1857388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Pale , sweaty skin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500562" y="6000768"/>
            <a:ext cx="1500198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Odorless breath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714612" y="5715016"/>
            <a:ext cx="1500198" cy="46166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tx2"/>
                </a:solidFill>
              </a:rPr>
              <a:t> Hunger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85720" y="4143380"/>
            <a:ext cx="1500198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Numbness in hand or feet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71472" y="2928934"/>
            <a:ext cx="1500198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Fast Breathing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8" name="17 Flecha curvada hacia abajo"/>
          <p:cNvSpPr/>
          <p:nvPr/>
        </p:nvSpPr>
        <p:spPr>
          <a:xfrm rot="10288138">
            <a:off x="1241455" y="4991033"/>
            <a:ext cx="1836840" cy="536922"/>
          </a:xfrm>
          <a:prstGeom prst="curvedDownArrow">
            <a:avLst>
              <a:gd name="adj1" fmla="val 25000"/>
              <a:gd name="adj2" fmla="val 59054"/>
              <a:gd name="adj3" fmla="val 3095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19" name="18 Flecha curvada hacia arriba"/>
          <p:cNvSpPr/>
          <p:nvPr/>
        </p:nvSpPr>
        <p:spPr>
          <a:xfrm rot="10800000">
            <a:off x="1428728" y="2285992"/>
            <a:ext cx="1714512" cy="571504"/>
          </a:xfrm>
          <a:prstGeom prst="curved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0" name="19 Flecha abajo"/>
          <p:cNvSpPr/>
          <p:nvPr/>
        </p:nvSpPr>
        <p:spPr>
          <a:xfrm>
            <a:off x="3428992" y="4857760"/>
            <a:ext cx="214314" cy="78581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1" name="20 Flecha abajo"/>
          <p:cNvSpPr/>
          <p:nvPr/>
        </p:nvSpPr>
        <p:spPr>
          <a:xfrm>
            <a:off x="4786314" y="4857760"/>
            <a:ext cx="285752" cy="107157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2" name="21 Flecha arriba"/>
          <p:cNvSpPr/>
          <p:nvPr/>
        </p:nvSpPr>
        <p:spPr>
          <a:xfrm>
            <a:off x="3214678" y="2071678"/>
            <a:ext cx="214314" cy="785818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3" name="22 Flecha arriba"/>
          <p:cNvSpPr/>
          <p:nvPr/>
        </p:nvSpPr>
        <p:spPr>
          <a:xfrm>
            <a:off x="4429124" y="2143116"/>
            <a:ext cx="214314" cy="71438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9">
      <a:dk1>
        <a:srgbClr val="E9E9E9"/>
      </a:dk1>
      <a:lt1>
        <a:srgbClr val="E9E9E9"/>
      </a:lt1>
      <a:dk2>
        <a:srgbClr val="000000"/>
      </a:dk2>
      <a:lt2>
        <a:srgbClr val="000000"/>
      </a:lt2>
      <a:accent1>
        <a:srgbClr val="00B050"/>
      </a:accent1>
      <a:accent2>
        <a:srgbClr val="92D050"/>
      </a:accent2>
      <a:accent3>
        <a:srgbClr val="00B0F0"/>
      </a:accent3>
      <a:accent4>
        <a:srgbClr val="FFFF00"/>
      </a:accent4>
      <a:accent5>
        <a:srgbClr val="005BD3"/>
      </a:accent5>
      <a:accent6>
        <a:srgbClr val="00349E"/>
      </a:accent6>
      <a:hlink>
        <a:srgbClr val="17BBFD"/>
      </a:hlink>
      <a:folHlink>
        <a:srgbClr val="17BBFD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811</TotalTime>
  <Words>585</Words>
  <Application>Microsoft Office PowerPoint</Application>
  <PresentationFormat>Presentación en pantalla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Brío</vt:lpstr>
      <vt:lpstr>Diabetic Emergencies ~Emergencias Diabéticas~</vt:lpstr>
      <vt:lpstr>Index</vt:lpstr>
      <vt:lpstr>Definition of a Diabetic Emergency</vt:lpstr>
      <vt:lpstr>Glossary</vt:lpstr>
      <vt:lpstr>Glossary</vt:lpstr>
      <vt:lpstr>Glossary</vt:lpstr>
      <vt:lpstr>Types of Diabetic Emergencies</vt:lpstr>
      <vt:lpstr>Insulin Reaction  (Insulin Shock)</vt:lpstr>
      <vt:lpstr>Signs and Symptoms</vt:lpstr>
      <vt:lpstr>Causes of Insulin Reaction</vt:lpstr>
      <vt:lpstr>Diabetic Coma</vt:lpstr>
      <vt:lpstr>Signs and Symptoms</vt:lpstr>
      <vt:lpstr>Signs and Symptoms</vt:lpstr>
      <vt:lpstr>Diabetic Coma Causes </vt:lpstr>
      <vt:lpstr>Recognizing a Diabetic Emergency </vt:lpstr>
      <vt:lpstr>First Aid Treatment</vt:lpstr>
      <vt:lpstr>Equipment and Medication</vt:lpstr>
      <vt:lpstr>Equipment and Medication</vt:lpstr>
      <vt:lpstr>Bibliography</vt:lpstr>
    </vt:vector>
  </TitlesOfParts>
  <Company>www.intercambiosvirtuales.org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GLOSARIO de Terminología Médica</dc:title>
  <dc:creator>www.intercambiosvirtuales.org</dc:creator>
  <cp:lastModifiedBy>Marisol Barraza</cp:lastModifiedBy>
  <cp:revision>100</cp:revision>
  <dcterms:created xsi:type="dcterms:W3CDTF">2011-10-13T19:15:37Z</dcterms:created>
  <dcterms:modified xsi:type="dcterms:W3CDTF">2011-11-15T14:43:18Z</dcterms:modified>
</cp:coreProperties>
</file>