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64" r:id="rId4"/>
    <p:sldId id="257" r:id="rId5"/>
    <p:sldId id="259" r:id="rId6"/>
    <p:sldId id="258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4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AA-4FB0-467A-ACE1-1C9773B432B5}" type="datetimeFigureOut">
              <a:rPr lang="es-AR" smtClean="0"/>
              <a:pPr/>
              <a:t>31/08/2011</a:t>
            </a:fld>
            <a:endParaRPr lang="es-AR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508E2D-46A9-4130-9522-D15D20897CB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AA-4FB0-467A-ACE1-1C9773B432B5}" type="datetimeFigureOut">
              <a:rPr lang="es-AR" smtClean="0"/>
              <a:pPr/>
              <a:t>31/08/2011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8E2D-46A9-4130-9522-D15D20897CB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AA-4FB0-467A-ACE1-1C9773B432B5}" type="datetimeFigureOut">
              <a:rPr lang="es-AR" smtClean="0"/>
              <a:pPr/>
              <a:t>31/08/2011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8E2D-46A9-4130-9522-D15D20897CB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AA-4FB0-467A-ACE1-1C9773B432B5}" type="datetimeFigureOut">
              <a:rPr lang="es-AR" smtClean="0"/>
              <a:pPr/>
              <a:t>31/08/2011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508E2D-46A9-4130-9522-D15D20897CB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AA-4FB0-467A-ACE1-1C9773B432B5}" type="datetimeFigureOut">
              <a:rPr lang="es-AR" smtClean="0"/>
              <a:pPr/>
              <a:t>31/08/2011</a:t>
            </a:fld>
            <a:endParaRPr lang="es-AR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8E2D-46A9-4130-9522-D15D20897CB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AA-4FB0-467A-ACE1-1C9773B432B5}" type="datetimeFigureOut">
              <a:rPr lang="es-AR" smtClean="0"/>
              <a:pPr/>
              <a:t>31/08/2011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8E2D-46A9-4130-9522-D15D20897CB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AA-4FB0-467A-ACE1-1C9773B432B5}" type="datetimeFigureOut">
              <a:rPr lang="es-AR" smtClean="0"/>
              <a:pPr/>
              <a:t>31/08/2011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8508E2D-46A9-4130-9522-D15D20897CB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AA-4FB0-467A-ACE1-1C9773B432B5}" type="datetimeFigureOut">
              <a:rPr lang="es-AR" smtClean="0"/>
              <a:pPr/>
              <a:t>31/08/2011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8E2D-46A9-4130-9522-D15D20897CB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AA-4FB0-467A-ACE1-1C9773B432B5}" type="datetimeFigureOut">
              <a:rPr lang="es-AR" smtClean="0"/>
              <a:pPr/>
              <a:t>31/08/2011</a:t>
            </a:fld>
            <a:endParaRPr lang="es-AR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8E2D-46A9-4130-9522-D15D20897CB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AA-4FB0-467A-ACE1-1C9773B432B5}" type="datetimeFigureOut">
              <a:rPr lang="es-AR" smtClean="0"/>
              <a:pPr/>
              <a:t>31/08/2011</a:t>
            </a:fld>
            <a:endParaRPr lang="es-AR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8E2D-46A9-4130-9522-D15D20897CB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AA-4FB0-467A-ACE1-1C9773B432B5}" type="datetimeFigureOut">
              <a:rPr lang="es-AR" smtClean="0"/>
              <a:pPr/>
              <a:t>31/08/2011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8E2D-46A9-4130-9522-D15D20897CB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476CAA-4FB0-467A-ACE1-1C9773B432B5}" type="datetimeFigureOut">
              <a:rPr lang="es-AR" smtClean="0"/>
              <a:pPr/>
              <a:t>31/08/2011</a:t>
            </a:fld>
            <a:endParaRPr lang="es-A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508E2D-46A9-4130-9522-D15D20897CB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Enlace_covalente" TargetMode="External"/><Relationship Id="rId2" Type="http://schemas.openxmlformats.org/officeDocument/2006/relationships/hyperlink" Target="http://es.wikipedia.org/wiki/Enlace_i%C3%B3nic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.wikipedia.org/wiki/Enlace_met%C3%A1lico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Fuerzas_de_Van_der_Waals" TargetMode="External"/><Relationship Id="rId2" Type="http://schemas.openxmlformats.org/officeDocument/2006/relationships/hyperlink" Target="http://es.wikipedia.org/wiki/Puente_de_hidr%C3%B3geno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rchivo:Dipole-dipole-interaction-in-HCl-2D.png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ile:///F:\Enlaces%20qu&#237;micos%20-%20YouTube.fl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F:\videos\enlace_ionico%20%20-%20YouTube.fl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abciencia.com.ar/pics/uniones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92696"/>
            <a:ext cx="6840760" cy="525658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  <a:softEdge rad="635000"/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7851648" cy="1296144"/>
          </a:xfrm>
        </p:spPr>
        <p:txBody>
          <a:bodyPr>
            <a:normAutofit/>
          </a:bodyPr>
          <a:lstStyle/>
          <a:p>
            <a:pPr algn="ctr"/>
            <a:r>
              <a:rPr lang="es-AR" sz="4800" dirty="0" smtClean="0"/>
              <a:t>UNIONES QUÍMICAS</a:t>
            </a:r>
            <a:endParaRPr lang="es-AR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4437112"/>
            <a:ext cx="7854696" cy="1728192"/>
          </a:xfrm>
        </p:spPr>
        <p:txBody>
          <a:bodyPr>
            <a:normAutofit/>
          </a:bodyPr>
          <a:lstStyle/>
          <a:p>
            <a:r>
              <a:rPr lang="es-AR" sz="3200" b="1" dirty="0" smtClean="0"/>
              <a:t>Fuerzas de interacción que mantienen unidos a los átomos,  llevando a la formación de moléculas o compuestos</a:t>
            </a:r>
            <a:endParaRPr lang="es-A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TIPOS DE ENLACES COVALENTES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5043190"/>
          </a:xfrm>
        </p:spPr>
        <p:txBody>
          <a:bodyPr>
            <a:normAutofit fontScale="70000" lnSpcReduction="20000"/>
          </a:bodyPr>
          <a:lstStyle/>
          <a:p>
            <a:r>
              <a:rPr lang="es-ES" sz="3100" dirty="0" smtClean="0"/>
              <a:t>En el enlace covalente las fuerzas que mantienen unidos los átomos son también de naturaleza electrostática, pero se producen cuando dos átomos comparten sus electrones para formar </a:t>
            </a:r>
            <a:r>
              <a:rPr lang="es-ES" sz="4000" dirty="0" smtClean="0">
                <a:solidFill>
                  <a:schemeClr val="accent6">
                    <a:lumMod val="50000"/>
                  </a:schemeClr>
                </a:solidFill>
              </a:rPr>
              <a:t>moléculas</a:t>
            </a:r>
          </a:p>
          <a:p>
            <a:endParaRPr lang="es-ES" dirty="0" smtClean="0"/>
          </a:p>
          <a:p>
            <a:pPr lvl="0"/>
            <a:r>
              <a:rPr lang="es-ES" sz="3800" i="1" dirty="0" smtClean="0">
                <a:solidFill>
                  <a:schemeClr val="accent6">
                    <a:lumMod val="50000"/>
                  </a:schemeClr>
                </a:solidFill>
              </a:rPr>
              <a:t>Enlace covalente dativo o coordinado</a:t>
            </a:r>
            <a:r>
              <a:rPr lang="es-ES" i="1" dirty="0" smtClean="0"/>
              <a:t>:</a:t>
            </a:r>
            <a:r>
              <a:rPr lang="es-ES" dirty="0" smtClean="0"/>
              <a:t> es la unión que ocurre entre dos átomos de dos elementos, en la que el par electrónico compartido es aportado por uno de los dos átomos.</a:t>
            </a:r>
            <a:endParaRPr lang="es-AR" dirty="0" smtClean="0"/>
          </a:p>
          <a:p>
            <a:r>
              <a:rPr lang="es-ES" dirty="0" smtClean="0"/>
              <a:t>                     </a:t>
            </a:r>
          </a:p>
          <a:p>
            <a:r>
              <a:rPr lang="es-ES" dirty="0" smtClean="0"/>
              <a:t>                        Ej.  :Ö      *S* = Ö:</a:t>
            </a:r>
          </a:p>
          <a:p>
            <a:endParaRPr lang="es-ES" sz="38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s-ES" sz="3800" i="1" dirty="0" smtClean="0">
                <a:solidFill>
                  <a:schemeClr val="accent6">
                    <a:lumMod val="50000"/>
                  </a:schemeClr>
                </a:solidFill>
              </a:rPr>
              <a:t>Enlace covalente </a:t>
            </a:r>
            <a:r>
              <a:rPr lang="es-ES" sz="3800" i="1" dirty="0" err="1" smtClean="0">
                <a:solidFill>
                  <a:schemeClr val="accent6">
                    <a:lumMod val="50000"/>
                  </a:schemeClr>
                </a:solidFill>
              </a:rPr>
              <a:t>Apolar</a:t>
            </a:r>
            <a:r>
              <a:rPr lang="es-ES" sz="3800" i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es-ES" sz="3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dirty="0" smtClean="0"/>
              <a:t>el par electrónico compartido esta formado por un electrón proveniente de cada uno de los átomos que intervienen. Esta unión puede establecerse entre dos átomos iguales, o que tengan electronegatividades muy similares</a:t>
            </a:r>
          </a:p>
          <a:p>
            <a:pPr lvl="0"/>
            <a:endParaRPr lang="es-AR" dirty="0" smtClean="0"/>
          </a:p>
          <a:p>
            <a:endParaRPr lang="es-AR" dirty="0"/>
          </a:p>
        </p:txBody>
      </p:sp>
      <p:cxnSp>
        <p:nvCxnSpPr>
          <p:cNvPr id="10" name="9 Conector recto de flecha"/>
          <p:cNvCxnSpPr/>
          <p:nvPr/>
        </p:nvCxnSpPr>
        <p:spPr>
          <a:xfrm rot="10800000">
            <a:off x="3275856" y="4509120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i="1" dirty="0" smtClean="0">
                <a:solidFill>
                  <a:schemeClr val="accent6">
                    <a:lumMod val="50000"/>
                  </a:schemeClr>
                </a:solidFill>
              </a:rPr>
              <a:t>Enlace covalente Polar</a:t>
            </a:r>
            <a:r>
              <a:rPr lang="es-ES" sz="22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es-ES" sz="2200" dirty="0" smtClean="0"/>
              <a:t> los electrones no son atraídos de la misma manera por los núcleos y pasaran estadísticamente mas tiempo cerca del núcleo del átomo más electronegativo. La diferencia de atracción de los núcleos genera un </a:t>
            </a:r>
            <a:r>
              <a:rPr lang="es-ES" sz="2200" i="1" dirty="0" smtClean="0"/>
              <a:t>dipolo </a:t>
            </a:r>
            <a:r>
              <a:rPr lang="es-ES" sz="2200" dirty="0" smtClean="0"/>
              <a:t>permanente en la molécula.  </a:t>
            </a:r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ENLACE COVALENTE</a:t>
            </a:r>
          </a:p>
          <a:p>
            <a:pPr lvl="0"/>
            <a:r>
              <a:rPr lang="es-ES" dirty="0" smtClean="0"/>
              <a:t>        APOLAR</a:t>
            </a:r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ENLACE COVALENTE</a:t>
            </a:r>
          </a:p>
          <a:p>
            <a:pPr lvl="0"/>
            <a:r>
              <a:rPr lang="es-ES" dirty="0" smtClean="0"/>
              <a:t>        POLAR</a:t>
            </a:r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AR" dirty="0" smtClean="0"/>
          </a:p>
        </p:txBody>
      </p:sp>
      <p:pic>
        <p:nvPicPr>
          <p:cNvPr id="5" name="4 Imagen" descr="http://fotos.miarroba.com/fotos/6/c/6cfb04d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628800"/>
            <a:ext cx="36004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FUERZAS INTERMOLECULARES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Dentro de una molécula, los átomos están unidos mediante </a:t>
            </a:r>
            <a:r>
              <a:rPr lang="es-AR" b="1" dirty="0" smtClean="0"/>
              <a:t>fuerzas </a:t>
            </a:r>
            <a:r>
              <a:rPr lang="es-AR" b="1" dirty="0" err="1" smtClean="0"/>
              <a:t>intramoleculares</a:t>
            </a:r>
            <a:r>
              <a:rPr lang="es-AR" b="1" dirty="0" smtClean="0"/>
              <a:t> </a:t>
            </a:r>
            <a:r>
              <a:rPr lang="es-AR" dirty="0" smtClean="0"/>
              <a:t>son las que </a:t>
            </a:r>
            <a:r>
              <a:rPr lang="es-AR" b="1" dirty="0" smtClean="0"/>
              <a:t>determinan las propiedades químicas</a:t>
            </a:r>
            <a:r>
              <a:rPr lang="es-AR" dirty="0" smtClean="0"/>
              <a:t> de las sustancias. </a:t>
            </a:r>
          </a:p>
          <a:p>
            <a:endParaRPr lang="es-AR" sz="2400" dirty="0" smtClean="0"/>
          </a:p>
          <a:p>
            <a:r>
              <a:rPr lang="es-ES" dirty="0" smtClean="0"/>
              <a:t>Las </a:t>
            </a:r>
            <a:r>
              <a:rPr lang="es-ES" b="1" dirty="0" smtClean="0"/>
              <a:t>fuerzas intermoleculares</a:t>
            </a:r>
            <a:r>
              <a:rPr lang="es-ES" dirty="0" smtClean="0"/>
              <a:t> son  fuerzas de atracción entre moléculas se las considera mucho más débiles que los </a:t>
            </a:r>
            <a:r>
              <a:rPr lang="es-ES" dirty="0" smtClean="0">
                <a:solidFill>
                  <a:schemeClr val="tx1"/>
                </a:solidFill>
                <a:hlinkClick r:id="rId2" tooltip="Enlace iónico"/>
              </a:rPr>
              <a:t>enlaces iónicos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smtClean="0">
                <a:solidFill>
                  <a:schemeClr val="tx1"/>
                </a:solidFill>
                <a:hlinkClick r:id="rId3" tooltip="Enlace covalente"/>
              </a:rPr>
              <a:t>covalentes</a:t>
            </a:r>
            <a:r>
              <a:rPr lang="es-ES" dirty="0" smtClean="0">
                <a:solidFill>
                  <a:schemeClr val="tx1"/>
                </a:solidFill>
              </a:rPr>
              <a:t> y </a:t>
            </a:r>
            <a:r>
              <a:rPr lang="es-ES" dirty="0" smtClean="0">
                <a:solidFill>
                  <a:schemeClr val="tx1"/>
                </a:solidFill>
                <a:hlinkClick r:id="rId4" tooltip="Enlace metálico"/>
              </a:rPr>
              <a:t>metálicos</a:t>
            </a:r>
            <a:r>
              <a:rPr lang="es-ES" dirty="0" smtClean="0">
                <a:solidFill>
                  <a:schemeClr val="tx1"/>
                </a:solidFill>
              </a:rPr>
              <a:t>., </a:t>
            </a:r>
            <a:r>
              <a:rPr lang="es-ES" dirty="0" smtClean="0"/>
              <a:t>determinando las </a:t>
            </a:r>
            <a:r>
              <a:rPr lang="es-ES" b="1" dirty="0" smtClean="0"/>
              <a:t>propiedades físicas </a:t>
            </a:r>
            <a:r>
              <a:rPr lang="es-ES" dirty="0" smtClean="0"/>
              <a:t>de las sustancias </a:t>
            </a:r>
            <a:endParaRPr lang="es-AR" sz="2400" dirty="0" smtClean="0"/>
          </a:p>
          <a:p>
            <a:endParaRPr lang="es-A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548680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Las principales fuerzas intermoleculares son:</a:t>
            </a:r>
          </a:p>
          <a:p>
            <a:endParaRPr lang="es-AR" sz="3200" dirty="0" smtClean="0"/>
          </a:p>
          <a:p>
            <a:pPr lvl="0">
              <a:buFont typeface="Wingdings" pitchFamily="2" charset="2"/>
              <a:buChar char="v"/>
            </a:pPr>
            <a:r>
              <a:rPr lang="es-ES" sz="3200" dirty="0" smtClean="0"/>
              <a:t>El enlace de hidrógeno (antiguamente conocido como </a:t>
            </a:r>
            <a:r>
              <a:rPr lang="es-ES" sz="3200" dirty="0" smtClean="0">
                <a:solidFill>
                  <a:schemeClr val="accent6">
                    <a:lumMod val="50000"/>
                  </a:schemeClr>
                </a:solidFill>
                <a:hlinkClick r:id="rId2" tooltip="Puente de hidrógeno"/>
              </a:rPr>
              <a:t>puente de hidrógeno</a:t>
            </a:r>
            <a:r>
              <a:rPr lang="es-ES" sz="32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lvl="0"/>
            <a:endParaRPr lang="es-AR" sz="3200" dirty="0" smtClean="0"/>
          </a:p>
          <a:p>
            <a:pPr lvl="0">
              <a:buFont typeface="Wingdings" pitchFamily="2" charset="2"/>
              <a:buChar char="v"/>
            </a:pPr>
            <a:r>
              <a:rPr lang="es-ES" sz="3200" dirty="0" smtClean="0"/>
              <a:t>las </a:t>
            </a:r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  <a:hlinkClick r:id="rId3" tooltip="Fuerzas de Van der Waals"/>
              </a:rPr>
              <a:t>fuerzas de Van der </a:t>
            </a:r>
            <a:r>
              <a:rPr lang="es-ES" sz="3200" dirty="0" err="1" smtClean="0">
                <a:solidFill>
                  <a:schemeClr val="accent1">
                    <a:lumMod val="50000"/>
                  </a:schemeClr>
                </a:solidFill>
                <a:hlinkClick r:id="rId3" tooltip="Fuerzas de Van der Waals"/>
              </a:rPr>
              <a:t>Waals</a:t>
            </a:r>
            <a:r>
              <a:rPr lang="es-ES" sz="3200" dirty="0" smtClean="0"/>
              <a:t>. Que podemos clasificar a su vez en:</a:t>
            </a:r>
          </a:p>
          <a:p>
            <a:pPr lvl="0"/>
            <a:r>
              <a:rPr lang="es-ES" sz="3200" dirty="0" smtClean="0"/>
              <a:t> </a:t>
            </a:r>
            <a:endParaRPr lang="es-AR" sz="3200" dirty="0" smtClean="0"/>
          </a:p>
          <a:p>
            <a:pPr lvl="1">
              <a:buFont typeface="Wingdings" pitchFamily="2" charset="2"/>
              <a:buChar char="v"/>
            </a:pPr>
            <a:r>
              <a:rPr lang="es-ES" sz="3200" dirty="0" smtClean="0"/>
              <a:t>Dipolo - Dipolo inducido.</a:t>
            </a:r>
            <a:endParaRPr lang="es-AR" sz="3200" dirty="0" smtClean="0"/>
          </a:p>
          <a:p>
            <a:pPr lvl="1">
              <a:buFont typeface="Wingdings" pitchFamily="2" charset="2"/>
              <a:buChar char="v"/>
            </a:pPr>
            <a:r>
              <a:rPr lang="es-ES" sz="3200" dirty="0" smtClean="0"/>
              <a:t>Fuerzas de dispersión de London.</a:t>
            </a:r>
          </a:p>
          <a:p>
            <a:pPr lvl="1">
              <a:buFont typeface="Wingdings" pitchFamily="2" charset="2"/>
              <a:buChar char="v"/>
            </a:pPr>
            <a:r>
              <a:rPr lang="es-ES" sz="3200" dirty="0" smtClean="0"/>
              <a:t>Dipolo - Dipolo.</a:t>
            </a:r>
            <a:endParaRPr lang="es-A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Fuerzas de London</a:t>
            </a:r>
            <a:endParaRPr lang="es-AR" sz="2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5065291"/>
          </a:xfrm>
        </p:spPr>
        <p:txBody>
          <a:bodyPr/>
          <a:lstStyle/>
          <a:p>
            <a:r>
              <a:rPr lang="es-AR" dirty="0" smtClean="0"/>
              <a:t>son </a:t>
            </a:r>
            <a:r>
              <a:rPr lang="es-AR" b="1" dirty="0" smtClean="0"/>
              <a:t>fuerzas atractivas débiles</a:t>
            </a:r>
            <a:r>
              <a:rPr lang="es-AR" dirty="0" smtClean="0"/>
              <a:t> que se establecen fundamentalmente entre moléculas </a:t>
            </a:r>
            <a:r>
              <a:rPr lang="es-AR" b="1" i="1" dirty="0" smtClean="0"/>
              <a:t>apolares</a:t>
            </a:r>
          </a:p>
          <a:p>
            <a:r>
              <a:rPr lang="es-AR" dirty="0" smtClean="0"/>
              <a:t>En promedio, la distribución de cargas en torno a una molécula </a:t>
            </a:r>
            <a:r>
              <a:rPr lang="es-AR" dirty="0" err="1" smtClean="0"/>
              <a:t>apolar</a:t>
            </a:r>
            <a:r>
              <a:rPr lang="es-AR" dirty="0" smtClean="0"/>
              <a:t> es simétrica y no hay momento dipolar</a:t>
            </a:r>
          </a:p>
          <a:p>
            <a:endParaRPr lang="es-A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Fuerzas Dipolo-Dipolo</a:t>
            </a:r>
            <a:endParaRPr lang="es-AR" sz="24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5137299"/>
          </a:xfrm>
        </p:spPr>
        <p:txBody>
          <a:bodyPr>
            <a:normAutofit/>
          </a:bodyPr>
          <a:lstStyle/>
          <a:p>
            <a:r>
              <a:rPr lang="es-ES" dirty="0" smtClean="0"/>
              <a:t>Es una interacción  covalente entre dos moléculas </a:t>
            </a:r>
            <a:r>
              <a:rPr lang="es-ES" b="1" dirty="0" smtClean="0"/>
              <a:t>polares.</a:t>
            </a:r>
          </a:p>
          <a:p>
            <a:r>
              <a:rPr lang="es-ES" dirty="0" smtClean="0"/>
              <a:t> Las moléculas que son dipolos se atraen entre sí cuando la densidad de carga positiva de una está cerca de la densidad de carga negativa de la otra.</a:t>
            </a:r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  <p:pic>
        <p:nvPicPr>
          <p:cNvPr id="8" name="7 Imagen" descr="http://www.ehu.es/biomoleculas/moleculas/jpg/dipolo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941168"/>
            <a:ext cx="230425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Dipole-dipole-interaction-in-HCl-2D.pn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725144"/>
            <a:ext cx="252028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11" name="10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s-AR" sz="1800" b="1" dirty="0" smtClean="0">
                <a:solidFill>
                  <a:schemeClr val="accent1">
                    <a:lumMod val="75000"/>
                  </a:schemeClr>
                </a:solidFill>
              </a:rPr>
              <a:t>ENLACE DE HIDRÓGENO</a:t>
            </a:r>
            <a:endParaRPr lang="es-AR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575050" y="260648"/>
            <a:ext cx="5340350" cy="6264696"/>
          </a:xfrm>
        </p:spPr>
        <p:txBody>
          <a:bodyPr>
            <a:noAutofit/>
          </a:bodyPr>
          <a:lstStyle/>
          <a:p>
            <a:r>
              <a:rPr lang="es-AR" sz="2200" dirty="0" smtClean="0"/>
              <a:t>Se producen </a:t>
            </a:r>
            <a:r>
              <a:rPr lang="es-AR" sz="2200" b="1" dirty="0" smtClean="0"/>
              <a:t>cuando un átomo de hidrógeno está unido covalentemente a un elemento</a:t>
            </a:r>
            <a:r>
              <a:rPr lang="es-AR" sz="2200" dirty="0" smtClean="0"/>
              <a:t> que </a:t>
            </a:r>
            <a:r>
              <a:rPr lang="es-AR" sz="2200" dirty="0" smtClean="0"/>
              <a:t>sea:   </a:t>
            </a:r>
          </a:p>
          <a:p>
            <a:r>
              <a:rPr lang="es-AR" sz="2200" b="1" dirty="0" smtClean="0"/>
              <a:t> </a:t>
            </a:r>
            <a:r>
              <a:rPr lang="es-AR" sz="2200" b="1" dirty="0" smtClean="0"/>
              <a:t>      a)  muy </a:t>
            </a:r>
            <a:r>
              <a:rPr lang="es-AR" sz="2200" b="1" dirty="0" smtClean="0"/>
              <a:t>electronegativo y con dobletes electrónicos sin compartir</a:t>
            </a:r>
            <a:r>
              <a:rPr lang="es-AR" sz="2200" dirty="0" smtClean="0"/>
              <a:t> </a:t>
            </a:r>
          </a:p>
          <a:p>
            <a:pPr>
              <a:buNone/>
            </a:pPr>
            <a:r>
              <a:rPr lang="es-AR" sz="2200" b="1" dirty="0" smtClean="0"/>
              <a:t>           b)  de </a:t>
            </a:r>
            <a:r>
              <a:rPr lang="es-AR" sz="2200" b="1" dirty="0" smtClean="0"/>
              <a:t>muy pequeño </a:t>
            </a:r>
            <a:r>
              <a:rPr lang="es-AR" sz="2200" b="1" dirty="0" smtClean="0"/>
              <a:t>tamaño</a:t>
            </a:r>
            <a:r>
              <a:rPr lang="es-AR" sz="2200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es-AR" sz="2200" dirty="0" smtClean="0"/>
          </a:p>
          <a:p>
            <a:r>
              <a:rPr lang="es-AR" sz="2200" dirty="0" smtClean="0"/>
              <a:t>Estas </a:t>
            </a:r>
            <a:r>
              <a:rPr lang="es-AR" sz="2200" dirty="0" smtClean="0"/>
              <a:t>condiciones se cumplen en el caso de los </a:t>
            </a:r>
            <a:r>
              <a:rPr lang="es-AR" sz="2200" b="1" dirty="0" smtClean="0"/>
              <a:t>átomos de F, O y N</a:t>
            </a:r>
            <a:r>
              <a:rPr lang="es-AR" sz="2200" dirty="0" smtClean="0"/>
              <a:t>.</a:t>
            </a:r>
            <a:endParaRPr lang="es-AR" sz="2200" dirty="0" smtClean="0"/>
          </a:p>
          <a:p>
            <a:r>
              <a:rPr lang="es-AR" sz="2200" dirty="0" smtClean="0"/>
              <a:t>El enlace que forman con el hidrógeno es muy polar  </a:t>
            </a:r>
            <a:r>
              <a:rPr lang="es-AR" sz="2200" dirty="0" smtClean="0"/>
              <a:t>ya que el </a:t>
            </a:r>
            <a:r>
              <a:rPr lang="es-AR" sz="2200" dirty="0" smtClean="0"/>
              <a:t>átomo de hidrógeno es un centro de cargas positivas que será atraído hacia los pares de electrones sin compartir de los átomos electronegativos de otras </a:t>
            </a:r>
            <a:r>
              <a:rPr lang="es-AR" sz="2200" dirty="0" smtClean="0"/>
              <a:t>moléculas. (Oxigeno)</a:t>
            </a:r>
            <a:endParaRPr lang="es-AR" sz="2200" dirty="0" smtClean="0"/>
          </a:p>
          <a:p>
            <a:r>
              <a:rPr lang="es-ES" sz="2000" dirty="0" smtClean="0"/>
              <a:t> </a:t>
            </a:r>
            <a:endParaRPr lang="es-AR" sz="2000" dirty="0" smtClean="0"/>
          </a:p>
          <a:p>
            <a:endParaRPr lang="es-AR" sz="2000" dirty="0"/>
          </a:p>
        </p:txBody>
      </p:sp>
      <p:pic>
        <p:nvPicPr>
          <p:cNvPr id="12" name="11 Imagen" descr="http://www.ehu.es/biomoleculas/moleculas/jpg/p2x2x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28083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2" name="11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</a:rPr>
              <a:t>DIPOLO-DIPOLO INDUCIDO</a:t>
            </a:r>
            <a:endParaRPr lang="es-A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5771728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/>
              <a:t>Tienen lugar </a:t>
            </a:r>
            <a:r>
              <a:rPr lang="es-AR" b="1" dirty="0" smtClean="0"/>
              <a:t>entre una molécula polar y una molécula </a:t>
            </a:r>
            <a:r>
              <a:rPr lang="es-AR" b="1" dirty="0" err="1" smtClean="0"/>
              <a:t>apolar</a:t>
            </a:r>
            <a:r>
              <a:rPr lang="es-AR" dirty="0" smtClean="0"/>
              <a:t>. En este caso, la carga de una molécula polar provoca una distorsión en la nube electrónica de la molécula </a:t>
            </a:r>
            <a:r>
              <a:rPr lang="es-AR" dirty="0" err="1" smtClean="0"/>
              <a:t>apolar</a:t>
            </a:r>
            <a:r>
              <a:rPr lang="es-AR" dirty="0" smtClean="0"/>
              <a:t> y la convierte, de modo transitorio, en un dipolo. En este momento se establece una fuerza de </a:t>
            </a:r>
            <a:r>
              <a:rPr lang="es-AR" dirty="0" smtClean="0"/>
              <a:t> atracción </a:t>
            </a:r>
            <a:r>
              <a:rPr lang="es-AR" dirty="0" smtClean="0"/>
              <a:t>entre las </a:t>
            </a:r>
            <a:r>
              <a:rPr lang="es-AR" dirty="0" smtClean="0"/>
              <a:t>moléculas</a:t>
            </a:r>
          </a:p>
          <a:p>
            <a:endParaRPr lang="es-AR" dirty="0" smtClean="0"/>
          </a:p>
          <a:p>
            <a:r>
              <a:rPr lang="es-AR" dirty="0" smtClean="0"/>
              <a:t>Gracias a esta interacción,</a:t>
            </a:r>
            <a:r>
              <a:rPr lang="es-AR" b="1" dirty="0" smtClean="0"/>
              <a:t> gases apolares como el O</a:t>
            </a:r>
            <a:r>
              <a:rPr lang="es-AR" b="1" baseline="-25000" dirty="0" smtClean="0"/>
              <a:t>2</a:t>
            </a:r>
            <a:r>
              <a:rPr lang="es-AR" b="1" dirty="0" smtClean="0"/>
              <a:t>, el N</a:t>
            </a:r>
            <a:r>
              <a:rPr lang="es-AR" b="1" baseline="-25000" dirty="0" smtClean="0"/>
              <a:t>2</a:t>
            </a:r>
            <a:r>
              <a:rPr lang="es-AR" b="1" dirty="0" smtClean="0"/>
              <a:t> o el CO</a:t>
            </a:r>
            <a:r>
              <a:rPr lang="es-AR" b="1" baseline="-25000" dirty="0" smtClean="0"/>
              <a:t>2</a:t>
            </a:r>
            <a:r>
              <a:rPr lang="es-AR" b="1" dirty="0" smtClean="0"/>
              <a:t> se pueden disolver en agua</a:t>
            </a:r>
            <a:r>
              <a:rPr lang="es-AR" dirty="0" smtClean="0"/>
              <a:t>.</a:t>
            </a:r>
            <a:endParaRPr lang="es-AR" dirty="0"/>
          </a:p>
        </p:txBody>
      </p:sp>
      <p:pic>
        <p:nvPicPr>
          <p:cNvPr id="13" name="12 Imagen" descr="http://www.ehu.es/biomoleculas/moleculas/jpg/dipinduc20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309634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Propiedades de las moléculas covalentes</a:t>
            </a:r>
            <a:endParaRPr lang="es-AR" sz="2800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/>
              <a:t>Los puntos de fusión y ebullición son bajos (300°C), porque las fuerzas que los mantienen unidas son débiles.</a:t>
            </a:r>
          </a:p>
          <a:p>
            <a:r>
              <a:rPr lang="es-AR" dirty="0" smtClean="0"/>
              <a:t>Son solubles en solventes orgánicos apolares (nafta, éter, cloroformo </a:t>
            </a:r>
            <a:r>
              <a:rPr lang="es-AR" dirty="0" err="1" smtClean="0"/>
              <a:t>étc</a:t>
            </a:r>
            <a:r>
              <a:rPr lang="es-AR" dirty="0" smtClean="0"/>
              <a:t>.). Generalmente son insolubles en agua (</a:t>
            </a:r>
            <a:r>
              <a:rPr lang="es-AR" dirty="0" err="1" smtClean="0"/>
              <a:t>svte</a:t>
            </a:r>
            <a:r>
              <a:rPr lang="es-AR" dirty="0" smtClean="0"/>
              <a:t> polar).</a:t>
            </a:r>
          </a:p>
          <a:p>
            <a:r>
              <a:rPr lang="es-AR" dirty="0" smtClean="0"/>
              <a:t>No conducen la corriente eléctrica excepto el grafito.</a:t>
            </a:r>
          </a:p>
          <a:p>
            <a:r>
              <a:rPr lang="es-AR" dirty="0" smtClean="0"/>
              <a:t>En la naturaleza se encuentran en los tres estados.</a:t>
            </a:r>
          </a:p>
          <a:p>
            <a:r>
              <a:rPr lang="es-AR" dirty="0" smtClean="0"/>
              <a:t>Forman moléculas que solo se mantienen unidas por fuerzas débiles llamadas “Van der </a:t>
            </a:r>
            <a:r>
              <a:rPr lang="es-AR" dirty="0" err="1" smtClean="0"/>
              <a:t>Waals</a:t>
            </a:r>
            <a:r>
              <a:rPr lang="es-AR" dirty="0" smtClean="0"/>
              <a:t>”.</a:t>
            </a:r>
          </a:p>
          <a:p>
            <a:endParaRPr lang="es-AR" dirty="0" smtClean="0"/>
          </a:p>
          <a:p>
            <a:r>
              <a:rPr lang="es-AR" dirty="0" smtClean="0">
                <a:hlinkClick r:id="rId2" action="ppaction://hlinkfile"/>
              </a:rPr>
              <a:t>F:\Enlaces químicos - YouTube.flv</a:t>
            </a: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52928" cy="1080120"/>
          </a:xfrm>
        </p:spPr>
        <p:txBody>
          <a:bodyPr anchor="ctr">
            <a:normAutofit fontScale="90000"/>
          </a:bodyPr>
          <a:lstStyle/>
          <a:p>
            <a:pPr lvl="0" algn="ctr"/>
            <a:r>
              <a:rPr lang="es-AR" sz="5400" dirty="0" smtClean="0"/>
              <a:t/>
            </a:r>
            <a:br>
              <a:rPr lang="es-AR" sz="5400" dirty="0" smtClean="0"/>
            </a:br>
            <a:r>
              <a:rPr lang="es-AR" sz="5400" dirty="0" smtClean="0"/>
              <a:t/>
            </a:r>
            <a:br>
              <a:rPr lang="es-AR" sz="5400" dirty="0" smtClean="0"/>
            </a:br>
            <a:r>
              <a:rPr lang="es-AR" sz="4000" dirty="0" smtClean="0"/>
              <a:t>Clasificación de los elementos de acuerdo con la regla del octeto: </a:t>
            </a:r>
            <a:r>
              <a:rPr lang="es-AR" sz="3100" dirty="0" smtClean="0"/>
              <a:t/>
            </a:r>
            <a:br>
              <a:rPr lang="es-AR" sz="3100" dirty="0" smtClean="0"/>
            </a:br>
            <a:endParaRPr lang="es-AR" sz="31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395536" y="1855248"/>
            <a:ext cx="4101852" cy="1069696"/>
          </a:xfrm>
        </p:spPr>
        <p:txBody>
          <a:bodyPr/>
          <a:lstStyle/>
          <a:p>
            <a:r>
              <a:rPr lang="es-AR" sz="3600" dirty="0" smtClean="0"/>
              <a:t>Metales:</a:t>
            </a:r>
            <a:endParaRPr lang="es-AR" sz="36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427985" y="1859757"/>
            <a:ext cx="4258816" cy="921171"/>
          </a:xfrm>
        </p:spPr>
        <p:txBody>
          <a:bodyPr>
            <a:normAutofit/>
          </a:bodyPr>
          <a:lstStyle/>
          <a:p>
            <a:r>
              <a:rPr lang="es-AR" sz="3600" dirty="0" smtClean="0"/>
              <a:t>No  metales: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2"/>
          </p:nvPr>
        </p:nvSpPr>
        <p:spPr>
          <a:xfrm>
            <a:off x="323528" y="2991272"/>
            <a:ext cx="4029844" cy="3866728"/>
          </a:xfrm>
        </p:spPr>
        <p:txBody>
          <a:bodyPr/>
          <a:lstStyle/>
          <a:p>
            <a:pPr lvl="1"/>
            <a:r>
              <a:rPr lang="es-AR" sz="2800" dirty="0" smtClean="0"/>
              <a:t>Baja electronegatividad</a:t>
            </a:r>
          </a:p>
          <a:p>
            <a:pPr lvl="1"/>
            <a:r>
              <a:rPr lang="es-AR" sz="2800" dirty="0" smtClean="0"/>
              <a:t>Baja energía de ionización.</a:t>
            </a:r>
          </a:p>
          <a:p>
            <a:pPr lvl="1"/>
            <a:r>
              <a:rPr lang="es-AR" sz="2800" dirty="0" smtClean="0"/>
              <a:t> Tienden a soltar electrones. </a:t>
            </a:r>
          </a:p>
          <a:p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852936"/>
            <a:ext cx="3959423" cy="3507384"/>
          </a:xfrm>
        </p:spPr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s-AR" sz="2800" dirty="0" smtClean="0"/>
              <a:t>Alta electronegatividad.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s-AR" sz="2800" dirty="0" smtClean="0"/>
              <a:t>Tienden a recibir electrones 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3" grpId="0" uiExpand="1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Tipos de uniones químicas: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AR" dirty="0" smtClean="0"/>
              <a:t>                                               </a:t>
            </a:r>
            <a:r>
              <a:rPr lang="es-AR" sz="2400" dirty="0" smtClean="0"/>
              <a:t>IÓNICAS</a:t>
            </a:r>
          </a:p>
          <a:p>
            <a:pPr>
              <a:buNone/>
            </a:pPr>
            <a:r>
              <a:rPr lang="es-AR" dirty="0" smtClean="0"/>
              <a:t> </a:t>
            </a:r>
            <a:r>
              <a:rPr lang="es-AR" sz="2800" dirty="0" smtClean="0">
                <a:solidFill>
                  <a:srgbClr val="FFC000"/>
                </a:solidFill>
              </a:rPr>
              <a:t>UNION ENTRE ÁTOMOS</a:t>
            </a:r>
            <a:r>
              <a:rPr lang="es-AR" dirty="0" smtClean="0">
                <a:solidFill>
                  <a:srgbClr val="FFC000"/>
                </a:solidFill>
              </a:rPr>
              <a:t> </a:t>
            </a:r>
            <a:r>
              <a:rPr lang="es-AR" dirty="0" smtClean="0"/>
              <a:t>         </a:t>
            </a:r>
            <a:r>
              <a:rPr lang="es-AR" sz="2400" dirty="0" smtClean="0"/>
              <a:t>COVALENTES</a:t>
            </a:r>
          </a:p>
          <a:p>
            <a:pPr>
              <a:buNone/>
            </a:pPr>
            <a:r>
              <a:rPr lang="es-AR" sz="2400" dirty="0" smtClean="0"/>
              <a:t>                                                               METÁLICAS</a:t>
            </a:r>
          </a:p>
          <a:p>
            <a:endParaRPr lang="es-AR" dirty="0" smtClean="0"/>
          </a:p>
          <a:p>
            <a:pPr>
              <a:buNone/>
            </a:pPr>
            <a:r>
              <a:rPr lang="es-AR" sz="2800" dirty="0" smtClean="0">
                <a:solidFill>
                  <a:srgbClr val="FFC000"/>
                </a:solidFill>
              </a:rPr>
              <a:t>UNION ENTRE MOLÉCULAS</a:t>
            </a:r>
            <a:r>
              <a:rPr lang="es-AR" dirty="0" smtClean="0">
                <a:solidFill>
                  <a:srgbClr val="FFC000"/>
                </a:solidFill>
              </a:rPr>
              <a:t>:     </a:t>
            </a:r>
          </a:p>
          <a:p>
            <a:pPr>
              <a:buNone/>
            </a:pPr>
            <a:r>
              <a:rPr lang="es-AR" dirty="0" smtClean="0"/>
              <a:t>                                                </a:t>
            </a:r>
            <a:r>
              <a:rPr lang="es-AR" sz="2400" dirty="0" smtClean="0"/>
              <a:t>Fuerzas de London</a:t>
            </a:r>
          </a:p>
          <a:p>
            <a:pPr>
              <a:buFont typeface="Wingdings" pitchFamily="2" charset="2"/>
              <a:buChar char="v"/>
            </a:pPr>
            <a:r>
              <a:rPr lang="es-AR" sz="2400" dirty="0" smtClean="0"/>
              <a:t>FUERZAS DE VAN DER WAALS </a:t>
            </a:r>
            <a:r>
              <a:rPr lang="es-AR" sz="2800" dirty="0" smtClean="0"/>
              <a:t>     </a:t>
            </a:r>
            <a:r>
              <a:rPr lang="es-AR" sz="2400" dirty="0" smtClean="0"/>
              <a:t>Dipolo-Dipolo</a:t>
            </a:r>
          </a:p>
          <a:p>
            <a:pPr>
              <a:buNone/>
            </a:pPr>
            <a:r>
              <a:rPr lang="es-AR" sz="2400" dirty="0" smtClean="0"/>
              <a:t>                                                                Dipolo-Dipolo Inducido</a:t>
            </a:r>
          </a:p>
          <a:p>
            <a:pPr>
              <a:buFont typeface="Wingdings" pitchFamily="2" charset="2"/>
              <a:buChar char="v"/>
            </a:pPr>
            <a:r>
              <a:rPr lang="es-AR" sz="2400" dirty="0" smtClean="0"/>
              <a:t>PUENTE DE HIDRÓGENOS</a:t>
            </a:r>
            <a:endParaRPr lang="es-AR" sz="2400" dirty="0"/>
          </a:p>
        </p:txBody>
      </p:sp>
      <p:sp>
        <p:nvSpPr>
          <p:cNvPr id="4" name="3 Abrir llave"/>
          <p:cNvSpPr/>
          <p:nvPr/>
        </p:nvSpPr>
        <p:spPr>
          <a:xfrm>
            <a:off x="5292080" y="1700808"/>
            <a:ext cx="288032" cy="15841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Abrir llave"/>
          <p:cNvSpPr/>
          <p:nvPr/>
        </p:nvSpPr>
        <p:spPr>
          <a:xfrm>
            <a:off x="5292080" y="4005064"/>
            <a:ext cx="432048" cy="15121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Características de los enlaces: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600201"/>
          <a:ext cx="8640960" cy="4810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496577">
                <a:tc>
                  <a:txBody>
                    <a:bodyPr/>
                    <a:lstStyle/>
                    <a:p>
                      <a:r>
                        <a:rPr lang="es-AR" dirty="0" smtClean="0"/>
                        <a:t>IONICOS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COVALENTES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METÁLICOS</a:t>
                      </a:r>
                      <a:endParaRPr lang="es-AR" dirty="0"/>
                    </a:p>
                  </a:txBody>
                  <a:tcPr/>
                </a:tc>
              </a:tr>
              <a:tr h="857106">
                <a:tc>
                  <a:txBody>
                    <a:bodyPr/>
                    <a:lstStyle/>
                    <a:p>
                      <a:r>
                        <a:rPr lang="es-AR" dirty="0" smtClean="0"/>
                        <a:t>*</a:t>
                      </a:r>
                      <a:r>
                        <a:rPr lang="es-AR" baseline="0" dirty="0" smtClean="0"/>
                        <a:t> S</a:t>
                      </a:r>
                      <a:r>
                        <a:rPr lang="es-AR" dirty="0" smtClean="0"/>
                        <a:t>e</a:t>
                      </a:r>
                      <a:r>
                        <a:rPr lang="es-AR" baseline="0" dirty="0" smtClean="0"/>
                        <a:t> producen entre un metal y un no metal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* Se producen entre  dos no metales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* Se producen entre metales</a:t>
                      </a:r>
                      <a:endParaRPr lang="es-AR" dirty="0"/>
                    </a:p>
                  </a:txBody>
                  <a:tcPr/>
                </a:tc>
              </a:tr>
              <a:tr h="857106">
                <a:tc>
                  <a:txBody>
                    <a:bodyPr/>
                    <a:lstStyle/>
                    <a:p>
                      <a:r>
                        <a:rPr lang="es-AR" dirty="0" smtClean="0"/>
                        <a:t>*</a:t>
                      </a:r>
                      <a:r>
                        <a:rPr lang="es-AR" baseline="0" dirty="0" smtClean="0"/>
                        <a:t> Los iones son atraídos por  fuerzas electrostáticas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* Las</a:t>
                      </a:r>
                      <a:r>
                        <a:rPr lang="es-AR" baseline="0" dirty="0" smtClean="0"/>
                        <a:t> moléculas </a:t>
                      </a:r>
                      <a:r>
                        <a:rPr lang="es-AR" dirty="0" smtClean="0"/>
                        <a:t>son atraídas por fuerzas de Van der</a:t>
                      </a:r>
                      <a:r>
                        <a:rPr lang="es-AR" baseline="0" dirty="0" smtClean="0"/>
                        <a:t> </a:t>
                      </a:r>
                      <a:r>
                        <a:rPr lang="es-AR" baseline="0" dirty="0" err="1" smtClean="0"/>
                        <a:t>Waals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Los electrones son atraídos por los núcleos atómicos por lo cual permanecen relativamente libres</a:t>
                      </a:r>
                      <a:endParaRPr lang="es-AR" dirty="0"/>
                    </a:p>
                  </a:txBody>
                  <a:tcPr/>
                </a:tc>
              </a:tr>
              <a:tr h="857106">
                <a:tc>
                  <a:txBody>
                    <a:bodyPr/>
                    <a:lstStyle/>
                    <a:p>
                      <a:r>
                        <a:rPr lang="es-AR" dirty="0" smtClean="0"/>
                        <a:t>*</a:t>
                      </a:r>
                      <a:r>
                        <a:rPr lang="es-AR" baseline="0" dirty="0" smtClean="0"/>
                        <a:t> F</a:t>
                      </a:r>
                      <a:r>
                        <a:rPr lang="es-AR" dirty="0" smtClean="0"/>
                        <a:t>orman compuestos iónicos o redes iónicas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* Forman moléculas covalentes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* Forman una red de cationes metálicos</a:t>
                      </a:r>
                      <a:endParaRPr lang="es-AR" dirty="0"/>
                    </a:p>
                  </a:txBody>
                  <a:tcPr/>
                </a:tc>
              </a:tr>
              <a:tr h="496577">
                <a:tc>
                  <a:txBody>
                    <a:bodyPr/>
                    <a:lstStyle/>
                    <a:p>
                      <a:r>
                        <a:rPr lang="es-AR" dirty="0" smtClean="0"/>
                        <a:t>Ejemplo: </a:t>
                      </a:r>
                      <a:r>
                        <a:rPr lang="es-AR" baseline="0" dirty="0" smtClean="0"/>
                        <a:t> </a:t>
                      </a:r>
                      <a:r>
                        <a:rPr lang="es-AR" baseline="0" dirty="0" err="1" smtClean="0"/>
                        <a:t>NaCl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Ejemplo:</a:t>
                      </a:r>
                      <a:r>
                        <a:rPr lang="es-AR" baseline="0" dirty="0" smtClean="0"/>
                        <a:t> </a:t>
                      </a:r>
                      <a:r>
                        <a:rPr lang="es-AR" dirty="0" smtClean="0"/>
                        <a:t>O2, CO2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Ejemplo : trozo de aluminio</a:t>
                      </a:r>
                      <a:endParaRPr lang="es-AR" dirty="0"/>
                    </a:p>
                  </a:txBody>
                  <a:tcPr/>
                </a:tc>
              </a:tr>
              <a:tr h="496577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</a:bodyPr>
          <a:lstStyle/>
          <a:p>
            <a:r>
              <a:rPr lang="es-AR" sz="3200" dirty="0" smtClean="0"/>
              <a:t>REPRESENTACIÓN GRÁFICA: SIMBOLOGÍA DE LEWIS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s-AR" sz="3000" dirty="0" smtClean="0"/>
              <a:t>A principios del siglo XX, el científico </a:t>
            </a:r>
            <a:r>
              <a:rPr lang="es-AR" sz="3000" i="1" dirty="0" smtClean="0"/>
              <a:t>Lewis</a:t>
            </a:r>
            <a:r>
              <a:rPr lang="es-AR" sz="3000" dirty="0" smtClean="0"/>
              <a:t>, sugirió que los átomos, al enlazarse, “tienden” a adquirir una distribución de electrones de valencia igual a la del gas noble más próximo, cumpliendo con la REGLA DEL OCTETO.</a:t>
            </a:r>
          </a:p>
          <a:p>
            <a:pPr lvl="0">
              <a:buNone/>
            </a:pPr>
            <a:endParaRPr lang="es-AR" sz="3000" dirty="0" smtClean="0"/>
          </a:p>
          <a:p>
            <a:pPr lvl="0">
              <a:buNone/>
            </a:pPr>
            <a:r>
              <a:rPr lang="es-AR" sz="3000" dirty="0" smtClean="0"/>
              <a:t>Por medio de  (° y + ) simbolizó los electrones de  valencia de los átomos, que son los que están en juego en las uniones químicas.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UNIÓN IÓNICA</a:t>
            </a:r>
            <a:endParaRPr lang="es-A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548681"/>
            <a:ext cx="4290556" cy="4709120"/>
          </a:xfrm>
        </p:spPr>
        <p:txBody>
          <a:bodyPr>
            <a:noAutofit/>
          </a:bodyPr>
          <a:lstStyle/>
          <a:p>
            <a:r>
              <a:rPr lang="es-AR" sz="2800" dirty="0" smtClean="0"/>
              <a:t>Es aquella en la que hay transferencia de electrones de un metal a un no metal, formándose cationes y aniones, respectivamente, que se mantienen unidos  entre sí por fuerzas electrostáticas.</a:t>
            </a:r>
            <a:endParaRPr lang="es-AR" sz="2800" dirty="0"/>
          </a:p>
        </p:txBody>
      </p:sp>
      <p:pic>
        <p:nvPicPr>
          <p:cNvPr id="9" name="8 Marcador de contenido" descr="http://www.dav.sceu.frba.utn.edu.ar/homovidens/nieco/uniones-quimicas/images/nacl1.gif"/>
          <p:cNvPicPr>
            <a:picLocks noGrp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602286" y="1988840"/>
            <a:ext cx="2858145" cy="201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Estructura de </a:t>
            </a:r>
            <a:r>
              <a:rPr lang="es-AR" dirty="0" err="1" smtClean="0"/>
              <a:t>lewis</a:t>
            </a:r>
            <a:r>
              <a:rPr lang="es-AR" dirty="0" smtClean="0"/>
              <a:t> para una unión iónica</a:t>
            </a:r>
            <a:endParaRPr lang="es-AR" dirty="0"/>
          </a:p>
        </p:txBody>
      </p:sp>
      <p:pic>
        <p:nvPicPr>
          <p:cNvPr id="1026" name="Picture 2" descr="http://www.dav.sceu.frba.utn.edu.ar/homovidens/nieco/uniones-quimicas/images/iones-f2mg-g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72816"/>
            <a:ext cx="5616622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Propiedades de los compuestos iónicos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s-ES_tradnl" dirty="0" smtClean="0"/>
              <a:t>Las sustancias iónicas presentan altos puntos de fusión y ebullición (más de 700°C), ya que para fundirlas es necesario romper las uniones químicas entre los iones.</a:t>
            </a:r>
            <a:endParaRPr lang="es-AR" dirty="0" smtClean="0"/>
          </a:p>
          <a:p>
            <a:pPr lvl="0"/>
            <a:r>
              <a:rPr lang="es-ES_tradnl" dirty="0" smtClean="0"/>
              <a:t>En estado sólido no conducen la electricidad, pero sí lo hacen fundidas en un medio líquido.</a:t>
            </a:r>
            <a:br>
              <a:rPr lang="es-ES_tradnl" dirty="0" smtClean="0"/>
            </a:br>
            <a:r>
              <a:rPr lang="es-ES_tradnl" dirty="0" smtClean="0"/>
              <a:t>No forman moléculas, sino compuestos iónicos.</a:t>
            </a:r>
            <a:endParaRPr lang="es-AR" dirty="0" smtClean="0"/>
          </a:p>
          <a:p>
            <a:pPr lvl="0"/>
            <a:r>
              <a:rPr lang="es-ES_tradnl" dirty="0" smtClean="0"/>
              <a:t>Son duros y frágiles </a:t>
            </a:r>
            <a:endParaRPr lang="es-AR" dirty="0" smtClean="0"/>
          </a:p>
          <a:p>
            <a:pPr lvl="0">
              <a:buNone/>
            </a:pPr>
            <a:r>
              <a:rPr lang="es-AR" dirty="0" smtClean="0">
                <a:hlinkClick r:id="rId2" action="ppaction://hlinkfile"/>
              </a:rPr>
              <a:t>F:\videos\enlace_ionico  - YouTube.flv</a:t>
            </a:r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Uniones covalentes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enlace covalente es aquel en que dos átomos 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comparten</a:t>
            </a:r>
            <a:r>
              <a:rPr lang="es-ES" dirty="0" smtClean="0"/>
              <a:t> pares de electrones, de esta manera, los átomos adquieren la configuración externa que predica la " Teoría del Octeto": 8 o 2 electrones. </a:t>
            </a:r>
            <a:endParaRPr lang="es-AR" dirty="0" smtClean="0"/>
          </a:p>
          <a:p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AR" sz="2400" dirty="0" smtClean="0"/>
              <a:t>Cuando comparten un par de electrones forman uniones covalentes </a:t>
            </a:r>
            <a:r>
              <a:rPr lang="es-AR" sz="2400" dirty="0" smtClean="0">
                <a:solidFill>
                  <a:schemeClr val="accent6">
                    <a:lumMod val="50000"/>
                  </a:schemeClr>
                </a:solidFill>
              </a:rPr>
              <a:t>simples</a:t>
            </a:r>
          </a:p>
          <a:p>
            <a:pPr>
              <a:buNone/>
            </a:pPr>
            <a:r>
              <a:rPr lang="es-AR" dirty="0" smtClean="0">
                <a:solidFill>
                  <a:schemeClr val="tx1"/>
                </a:solidFill>
              </a:rPr>
              <a:t>                   Ej. H-H</a:t>
            </a:r>
          </a:p>
          <a:p>
            <a:pPr>
              <a:buFont typeface="Wingdings" pitchFamily="2" charset="2"/>
              <a:buChar char="v"/>
            </a:pPr>
            <a:r>
              <a:rPr lang="es-AR" sz="2400" dirty="0" smtClean="0"/>
              <a:t>Cuando comparten dos pares de electrones forman uniones covalentes </a:t>
            </a:r>
            <a:r>
              <a:rPr lang="es-AR" sz="2400" dirty="0" smtClean="0">
                <a:solidFill>
                  <a:schemeClr val="accent6">
                    <a:lumMod val="50000"/>
                  </a:schemeClr>
                </a:solidFill>
              </a:rPr>
              <a:t>dobles</a:t>
            </a:r>
          </a:p>
          <a:p>
            <a:pPr>
              <a:buNone/>
            </a:pPr>
            <a:r>
              <a:rPr lang="es-AR" dirty="0" smtClean="0">
                <a:solidFill>
                  <a:schemeClr val="tx1"/>
                </a:solidFill>
              </a:rPr>
              <a:t>                 Ej. :Ö=</a:t>
            </a:r>
            <a:r>
              <a:rPr lang="es-AR" dirty="0" smtClean="0">
                <a:solidFill>
                  <a:srgbClr val="FF0000"/>
                </a:solidFill>
              </a:rPr>
              <a:t>Ö:</a:t>
            </a:r>
          </a:p>
          <a:p>
            <a:pPr>
              <a:buFont typeface="Wingdings" pitchFamily="2" charset="2"/>
              <a:buChar char="v"/>
            </a:pPr>
            <a:r>
              <a:rPr lang="es-AR" sz="2400" dirty="0" smtClean="0"/>
              <a:t>Cuando comparten tres pares de electrones forman uniones covalentes </a:t>
            </a:r>
            <a:r>
              <a:rPr lang="es-AR" sz="2400" dirty="0" smtClean="0">
                <a:solidFill>
                  <a:schemeClr val="accent6">
                    <a:lumMod val="50000"/>
                  </a:schemeClr>
                </a:solidFill>
              </a:rPr>
              <a:t>triples</a:t>
            </a:r>
          </a:p>
          <a:p>
            <a:pPr>
              <a:buNone/>
            </a:pPr>
            <a:r>
              <a:rPr lang="es-AR" dirty="0" smtClean="0">
                <a:solidFill>
                  <a:schemeClr val="tx1"/>
                </a:solidFill>
              </a:rPr>
              <a:t>                Ej.  :N </a:t>
            </a:r>
            <a:r>
              <a:rPr lang="es-AR" u="sng" dirty="0" smtClean="0">
                <a:solidFill>
                  <a:schemeClr val="tx1"/>
                </a:solidFill>
              </a:rPr>
              <a:t>=</a:t>
            </a:r>
            <a:r>
              <a:rPr lang="es-AR" dirty="0" smtClean="0">
                <a:solidFill>
                  <a:srgbClr val="FF0000"/>
                </a:solidFill>
              </a:rPr>
              <a:t>N:</a:t>
            </a:r>
            <a:r>
              <a:rPr lang="es-AR" dirty="0" smtClean="0">
                <a:solidFill>
                  <a:schemeClr val="tx1"/>
                </a:solidFill>
              </a:rPr>
              <a:t> </a:t>
            </a:r>
            <a:endParaRPr lang="es-A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1213</TotalTime>
  <Words>973</Words>
  <Application>Microsoft Office PowerPoint</Application>
  <PresentationFormat>Presentación en pantalla (4:3)</PresentationFormat>
  <Paragraphs>121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Viajes</vt:lpstr>
      <vt:lpstr>UNIONES QUÍMICAS</vt:lpstr>
      <vt:lpstr>  Clasificación de los elementos de acuerdo con la regla del octeto:  </vt:lpstr>
      <vt:lpstr>Tipos de uniones químicas:</vt:lpstr>
      <vt:lpstr>Características de los enlaces:</vt:lpstr>
      <vt:lpstr>REPRESENTACIÓN GRÁFICA: SIMBOLOGÍA DE LEWIS</vt:lpstr>
      <vt:lpstr>UNIÓN IÓNICA</vt:lpstr>
      <vt:lpstr>Estructura de lewis para una unión iónica</vt:lpstr>
      <vt:lpstr>Propiedades de los compuestos iónicos</vt:lpstr>
      <vt:lpstr>Uniones covalentes</vt:lpstr>
      <vt:lpstr>TIPOS DE ENLACES COVALENTES</vt:lpstr>
      <vt:lpstr>Diapositiva 11</vt:lpstr>
      <vt:lpstr>FUERZAS INTERMOLECULARES</vt:lpstr>
      <vt:lpstr>Diapositiva 13</vt:lpstr>
      <vt:lpstr>Diapositiva 14</vt:lpstr>
      <vt:lpstr>Diapositiva 15</vt:lpstr>
      <vt:lpstr>Diapositiva 16</vt:lpstr>
      <vt:lpstr>Propiedades de las moléculas covalentes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UNIONES QUÍMICAS</dc:title>
  <dc:creator>Alumno</dc:creator>
  <cp:lastModifiedBy>Alumno</cp:lastModifiedBy>
  <cp:revision>111</cp:revision>
  <dcterms:created xsi:type="dcterms:W3CDTF">2011-08-07T22:17:29Z</dcterms:created>
  <dcterms:modified xsi:type="dcterms:W3CDTF">2011-08-31T17:58:41Z</dcterms:modified>
</cp:coreProperties>
</file>