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7CE8C-FCDF-4B59-A779-69910B0E3266}" type="datetimeFigureOut">
              <a:rPr lang="es-ES" smtClean="0"/>
              <a:t>28/07/2011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950B6-8506-4AD2-9849-8F740AE30B4C}"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r>
              <a:rPr lang="es-ES" dirty="0" err="1" smtClean="0"/>
              <a:t>CONCEPTOSus</a:t>
            </a:r>
            <a:r>
              <a:rPr lang="es-ES" dirty="0" smtClean="0"/>
              <a:t> funciones están definidas en el artículo 34 del Real Decreto 395/2007, de 23 de marzo, y son las que a continuación se relacionan:</a:t>
            </a:r>
            <a:br>
              <a:rPr lang="es-ES" dirty="0" smtClean="0"/>
            </a:br>
            <a:r>
              <a:rPr lang="es-ES" dirty="0" smtClean="0"/>
              <a:t/>
            </a:r>
            <a:br>
              <a:rPr lang="es-ES" dirty="0" smtClean="0"/>
            </a:br>
            <a:r>
              <a:rPr lang="es-ES" dirty="0" smtClean="0"/>
              <a:t>Colaborar y asistir técnicamente al Servicio Público de Empleo Estatal INEM en sus actividades de gestión de las iniciativas de formación. </a:t>
            </a:r>
          </a:p>
          <a:p>
            <a:r>
              <a:rPr lang="es-ES" dirty="0" smtClean="0"/>
              <a:t>Apoyar al Servicio Público en el diseño e implantación de medios telemáticos para que empresas y entidades organizadoras realicen las comunicaciones de inicio y finalización de la formación. </a:t>
            </a:r>
          </a:p>
          <a:p>
            <a:r>
              <a:rPr lang="es-ES" dirty="0" smtClean="0"/>
              <a:t>Elaboración de propuestas de resoluciones normativas relativas al subsistema de formación profesional para el empleo. </a:t>
            </a:r>
          </a:p>
          <a:p>
            <a:r>
              <a:rPr lang="es-ES" dirty="0" smtClean="0"/>
              <a:t>Contribuir al impulso y difusión de la formación profesional para el empleo entre las empresas y los trabajadores.</a:t>
            </a:r>
          </a:p>
          <a:p>
            <a:r>
              <a:rPr lang="es-ES" dirty="0" smtClean="0"/>
              <a:t>Prestar apoyo técnico a las Administraciones Públicas y a las organizaciones empresariales y sindicales presentes en la Comisión Estatal de Formación y en el Patronato de la Fundación y a las Comisiones Paritarias estatales. </a:t>
            </a:r>
          </a:p>
          <a:p>
            <a:r>
              <a:rPr lang="es-ES" dirty="0" smtClean="0"/>
              <a:t>Dar asistencia y asesoramiento a las pymes para facilitar su acceso a la formación profesional para el empleo.</a:t>
            </a:r>
          </a:p>
          <a:p>
            <a:r>
              <a:rPr lang="es-ES" dirty="0" smtClean="0"/>
              <a:t>Colaborar con el INEM en la mejora de la calidad de la formación profesional para el empleo.</a:t>
            </a:r>
          </a:p>
          <a:p>
            <a:r>
              <a:rPr lang="es-ES" dirty="0" smtClean="0"/>
              <a:t>Colaborar con el INEM en la elaboración de estadísticas sobre formación.</a:t>
            </a:r>
          </a:p>
          <a:p>
            <a:r>
              <a:rPr lang="es-ES" dirty="0" smtClean="0"/>
              <a:t>Colaborar, también, en la creación y mantenimiento del Registro estatal de centros de formación. </a:t>
            </a:r>
          </a:p>
          <a:p>
            <a:r>
              <a:rPr lang="es-ES" dirty="0" smtClean="0"/>
              <a:t>Participar en foros nacionales e internacionales relacionados con la formación profesional para el empleo.</a:t>
            </a:r>
          </a:p>
          <a:p>
            <a:r>
              <a:rPr lang="es-ES" dirty="0" smtClean="0"/>
              <a:t/>
            </a:r>
            <a:br>
              <a:rPr lang="es-ES" dirty="0" smtClean="0"/>
            </a:br>
            <a:r>
              <a:rPr lang="es-ES" dirty="0" smtClean="0"/>
              <a:t>Desarrolla estas actividades sin perjuicio de las que le correspondan a las Comunidades Autónomas en materia de formación profesional para el empleo</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3 Marcador de número de diapositiva"/>
          <p:cNvSpPr>
            <a:spLocks noGrp="1"/>
          </p:cNvSpPr>
          <p:nvPr>
            <p:ph type="sldNum" sz="quarter" idx="10"/>
          </p:nvPr>
        </p:nvSpPr>
        <p:spPr/>
        <p:txBody>
          <a:bodyPr/>
          <a:lstStyle/>
          <a:p>
            <a:fld id="{736950B6-8506-4AD2-9849-8F740AE30B4C}" type="slidenum">
              <a:rPr lang="es-ES" smtClean="0"/>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392D7B6-90C9-4BED-8D2C-A1176A7DC867}" type="datetimeFigureOut">
              <a:rPr lang="es-ES" smtClean="0"/>
              <a:t>28/07/2011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528CCEF8-689F-40DE-8FFF-3285F36151A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392D7B6-90C9-4BED-8D2C-A1176A7DC867}" type="datetimeFigureOut">
              <a:rPr lang="es-ES" smtClean="0"/>
              <a:t>28/07/2011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B392D7B6-90C9-4BED-8D2C-A1176A7DC867}" type="datetimeFigureOut">
              <a:rPr lang="es-ES" smtClean="0"/>
              <a:t>28/07/2011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28CCEF8-689F-40DE-8FFF-3285F36151AF}"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392D7B6-90C9-4BED-8D2C-A1176A7DC867}" type="datetimeFigureOut">
              <a:rPr lang="es-ES" smtClean="0"/>
              <a:t>28/07/2011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528CCEF8-689F-40DE-8FFF-3285F36151AF}"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392D7B6-90C9-4BED-8D2C-A1176A7DC867}" type="datetimeFigureOut">
              <a:rPr lang="es-ES" smtClean="0"/>
              <a:t>28/07/2011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8CCEF8-689F-40DE-8FFF-3285F36151A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sz="6600" dirty="0" smtClean="0"/>
              <a:t>FUNDACION </a:t>
            </a:r>
            <a:r>
              <a:rPr lang="es-ES" sz="6700" dirty="0" smtClean="0"/>
              <a:t>TRIPARTITA</a:t>
            </a:r>
            <a:endParaRPr lang="es-ES" sz="6700" dirty="0"/>
          </a:p>
        </p:txBody>
      </p:sp>
      <p:sp>
        <p:nvSpPr>
          <p:cNvPr id="3" name="2 Subtítulo"/>
          <p:cNvSpPr>
            <a:spLocks noGrp="1"/>
          </p:cNvSpPr>
          <p:nvPr>
            <p:ph type="subTitle" idx="1"/>
          </p:nvPr>
        </p:nvSpPr>
        <p:spPr/>
        <p:txBody>
          <a:bodyPr>
            <a:normAutofit fontScale="77500" lnSpcReduction="20000"/>
          </a:bodyPr>
          <a:lstStyle/>
          <a:p>
            <a:r>
              <a:rPr lang="es-ES" dirty="0" smtClean="0"/>
              <a:t>CONCEPTO:</a:t>
            </a:r>
          </a:p>
          <a:p>
            <a:r>
              <a:rPr lang="es-ES" dirty="0" smtClean="0"/>
              <a:t>FORMACIÓN NO REGLADA DIRIGIDA A LA POBLACIÓN QUE YA TIENE UNA ACTIVIDAD EN EL MUNDO LABORAL.</a:t>
            </a:r>
            <a:endParaRPr lang="es-ES" dirty="0"/>
          </a:p>
        </p:txBody>
      </p:sp>
      <p:pic>
        <p:nvPicPr>
          <p:cNvPr id="1026" name="Picture 2"/>
          <p:cNvPicPr>
            <a:picLocks noChangeAspect="1" noChangeArrowheads="1"/>
          </p:cNvPicPr>
          <p:nvPr/>
        </p:nvPicPr>
        <p:blipFill>
          <a:blip r:embed="rId2" cstate="print"/>
          <a:srcRect/>
          <a:stretch>
            <a:fillRect/>
          </a:stretch>
        </p:blipFill>
        <p:spPr bwMode="auto">
          <a:xfrm>
            <a:off x="755576" y="476672"/>
            <a:ext cx="1410994" cy="150170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2" name="Picture 8" descr="Imagen"/>
          <p:cNvPicPr>
            <a:picLocks noChangeAspect="1" noChangeArrowheads="1"/>
          </p:cNvPicPr>
          <p:nvPr/>
        </p:nvPicPr>
        <p:blipFill>
          <a:blip r:embed="rId3"/>
          <a:srcRect/>
          <a:stretch>
            <a:fillRect/>
          </a:stretch>
        </p:blipFill>
        <p:spPr bwMode="auto">
          <a:xfrm>
            <a:off x="142875" y="2197100"/>
            <a:ext cx="9525" cy="9525"/>
          </a:xfrm>
          <a:prstGeom prst="rect">
            <a:avLst/>
          </a:prstGeom>
          <a:noFill/>
        </p:spPr>
      </p:pic>
      <p:sp>
        <p:nvSpPr>
          <p:cNvPr id="11" name="10 CuadroTexto"/>
          <p:cNvSpPr txBox="1"/>
          <p:nvPr/>
        </p:nvSpPr>
        <p:spPr>
          <a:xfrm>
            <a:off x="539552" y="476672"/>
            <a:ext cx="8280920" cy="5786199"/>
          </a:xfrm>
          <a:prstGeom prst="rect">
            <a:avLst/>
          </a:prstGeom>
          <a:noFill/>
        </p:spPr>
        <p:txBody>
          <a:bodyPr wrap="square" rtlCol="0">
            <a:spAutoFit/>
          </a:bodyPr>
          <a:lstStyle/>
          <a:p>
            <a:pPr lvl="0" fontAlgn="base">
              <a:spcBef>
                <a:spcPct val="0"/>
              </a:spcBef>
              <a:spcAft>
                <a:spcPct val="0"/>
              </a:spcAft>
            </a:pPr>
            <a:r>
              <a:rPr kumimoji="0" lang="es-ES" b="0" i="0" u="none" strike="noStrike" cap="none" normalizeH="0" baseline="0" dirty="0" smtClean="0">
                <a:ln>
                  <a:noFill/>
                </a:ln>
                <a:solidFill>
                  <a:schemeClr val="tx1"/>
                </a:solidFill>
                <a:effectLst/>
                <a:latin typeface="Arial" charset="0"/>
                <a:cs typeface="Arial" charset="0"/>
              </a:rPr>
              <a:t>  </a:t>
            </a:r>
            <a:r>
              <a:rPr kumimoji="0" lang="es-ES" sz="2000" b="0" i="0" u="none" strike="noStrike" cap="none" normalizeH="0" baseline="0" dirty="0" smtClean="0">
                <a:ln>
                  <a:noFill/>
                </a:ln>
                <a:solidFill>
                  <a:schemeClr val="tx1"/>
                </a:solidFill>
                <a:effectLst/>
                <a:latin typeface="Arial" charset="0"/>
                <a:cs typeface="Arial" charset="0"/>
              </a:rPr>
              <a:t>Real Decreto 395/2007, de 23 de marzo</a:t>
            </a:r>
            <a:r>
              <a:rPr kumimoji="0" lang="es-ES" b="0" i="0" u="none" strike="noStrike" cap="none" normalizeH="0" baseline="0" dirty="0" smtClean="0">
                <a:ln>
                  <a:noFill/>
                </a:ln>
                <a:solidFill>
                  <a:schemeClr val="tx1"/>
                </a:solidFill>
                <a:effectLst/>
                <a:latin typeface="Arial" charset="0"/>
                <a:cs typeface="Arial" charset="0"/>
              </a:rPr>
              <a:t/>
            </a:r>
            <a:br>
              <a:rPr kumimoji="0" lang="es-ES" b="0" i="0" u="none" strike="noStrike" cap="none" normalizeH="0" baseline="0" dirty="0" smtClean="0">
                <a:ln>
                  <a:noFill/>
                </a:ln>
                <a:solidFill>
                  <a:schemeClr val="tx1"/>
                </a:solidFill>
                <a:effectLst/>
                <a:latin typeface="Arial" charset="0"/>
                <a:cs typeface="Arial" charset="0"/>
              </a:rPr>
            </a:br>
            <a:endParaRPr kumimoji="0" lang="es-ES" b="0" i="0" u="none" strike="noStrike" cap="none" normalizeH="0" baseline="0" dirty="0" smtClean="0">
              <a:ln>
                <a:noFill/>
              </a:ln>
              <a:solidFill>
                <a:schemeClr val="tx1"/>
              </a:solidFill>
              <a:effectLst/>
              <a:latin typeface="Arial" charset="0"/>
              <a:cs typeface="Arial" charset="0"/>
            </a:endParaRPr>
          </a:p>
          <a:p>
            <a:pPr lvl="0"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Colaborar</a:t>
            </a:r>
            <a:r>
              <a:rPr kumimoji="0" lang="es-ES" sz="1600" b="0" i="0" u="none" strike="noStrike" cap="none" normalizeH="0" baseline="0" dirty="0" smtClean="0">
                <a:ln>
                  <a:noFill/>
                </a:ln>
                <a:solidFill>
                  <a:schemeClr val="tx1"/>
                </a:solidFill>
                <a:effectLst/>
                <a:latin typeface="Arial" charset="0"/>
                <a:cs typeface="Arial" charset="0"/>
              </a:rPr>
              <a:t> y asistir técnicamente al Servicio Público de Empleo Estatal INEM en sus actividades de gestión de las iniciativas de formación. </a:t>
            </a:r>
          </a:p>
          <a:p>
            <a:pPr lvl="0"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Apoyar</a:t>
            </a:r>
            <a:r>
              <a:rPr kumimoji="0" lang="es-ES" sz="1600" b="0" i="0" u="none" strike="noStrike" cap="none" normalizeH="0" baseline="0" dirty="0" smtClean="0">
                <a:ln>
                  <a:noFill/>
                </a:ln>
                <a:solidFill>
                  <a:schemeClr val="tx1"/>
                </a:solidFill>
                <a:effectLst/>
                <a:latin typeface="Arial" charset="0"/>
                <a:cs typeface="Arial" charset="0"/>
              </a:rPr>
              <a:t> al Servicio Público en el diseño e implantación de medios telemáticos para que empresas y entidades organizadoras realicen las comunicaciones de inicio y finalización de la formación. </a:t>
            </a:r>
          </a:p>
          <a:p>
            <a:pPr lvl="0"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Elaboración</a:t>
            </a:r>
            <a:r>
              <a:rPr kumimoji="0" lang="es-ES" sz="1600" b="0" i="0" u="none" strike="noStrike" cap="none" normalizeH="0" baseline="0" dirty="0" smtClean="0">
                <a:ln>
                  <a:noFill/>
                </a:ln>
                <a:solidFill>
                  <a:schemeClr val="tx1"/>
                </a:solidFill>
                <a:effectLst/>
                <a:latin typeface="Arial" charset="0"/>
                <a:cs typeface="Arial" charset="0"/>
              </a:rPr>
              <a:t> de propuestas de resoluciones normativas relativas al subsistema de formación profesional para el empleo. </a:t>
            </a:r>
          </a:p>
          <a:p>
            <a:pPr lvl="0"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Contribuir</a:t>
            </a:r>
            <a:r>
              <a:rPr kumimoji="0" lang="es-ES" sz="1600" b="0" i="0" u="none" strike="noStrike" cap="none" normalizeH="0" baseline="0" dirty="0" smtClean="0">
                <a:ln>
                  <a:noFill/>
                </a:ln>
                <a:solidFill>
                  <a:schemeClr val="tx1"/>
                </a:solidFill>
                <a:effectLst/>
                <a:latin typeface="Arial" charset="0"/>
                <a:cs typeface="Arial" charset="0"/>
              </a:rPr>
              <a:t> al impulso y difusión de la formación profesional para el empleo entre las empresas y los trabajadores.</a:t>
            </a:r>
          </a:p>
          <a:p>
            <a:pPr lvl="0" algn="just"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Prestar</a:t>
            </a:r>
            <a:r>
              <a:rPr kumimoji="0" lang="es-ES" sz="1600" b="0" i="0" u="none" strike="noStrike" cap="none" normalizeH="0" baseline="0" dirty="0" smtClean="0">
                <a:ln>
                  <a:noFill/>
                </a:ln>
                <a:solidFill>
                  <a:schemeClr val="tx1"/>
                </a:solidFill>
                <a:effectLst/>
                <a:latin typeface="Arial" charset="0"/>
                <a:cs typeface="Arial" charset="0"/>
              </a:rPr>
              <a:t> apoyo técnico a las Administraciones Públicas y a las organizaciones empresariales y sindicales presentes en la Comisión Estatal de Formación y en el Patronato de la Fundación y a las Comisiones Paritarias estatales. </a:t>
            </a:r>
          </a:p>
          <a:p>
            <a:pPr lvl="0"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Dar asistencia </a:t>
            </a:r>
            <a:r>
              <a:rPr kumimoji="0" lang="es-ES" sz="1600" b="0" i="0" u="none" strike="noStrike" cap="none" normalizeH="0" baseline="0" dirty="0" smtClean="0">
                <a:ln>
                  <a:noFill/>
                </a:ln>
                <a:solidFill>
                  <a:schemeClr val="tx1"/>
                </a:solidFill>
                <a:effectLst/>
                <a:latin typeface="Arial" charset="0"/>
                <a:cs typeface="Arial" charset="0"/>
              </a:rPr>
              <a:t>y asesoramiento a las pymes para facilitar su acceso a la formación profesional para el empleo.</a:t>
            </a:r>
          </a:p>
          <a:p>
            <a:pPr lvl="0"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Colabora</a:t>
            </a:r>
            <a:r>
              <a:rPr kumimoji="0" lang="es-ES" sz="1600" b="0" i="0" u="none" strike="noStrike" cap="none" normalizeH="0" baseline="0" dirty="0" smtClean="0">
                <a:ln>
                  <a:noFill/>
                </a:ln>
                <a:solidFill>
                  <a:schemeClr val="tx1"/>
                </a:solidFill>
                <a:effectLst/>
                <a:latin typeface="Arial" charset="0"/>
                <a:cs typeface="Arial" charset="0"/>
              </a:rPr>
              <a:t>r con el INEM en la mejora de la calidad de la formación profesional para el empleo, en la elaboración de estadísticas sobre formación</a:t>
            </a:r>
            <a:r>
              <a:rPr kumimoji="0" lang="es-ES" sz="1600" b="0" i="0" u="none" strike="noStrike" cap="none" normalizeH="0" dirty="0" smtClean="0">
                <a:ln>
                  <a:noFill/>
                </a:ln>
                <a:solidFill>
                  <a:schemeClr val="tx1"/>
                </a:solidFill>
                <a:effectLst/>
                <a:latin typeface="Arial" charset="0"/>
                <a:cs typeface="Arial" charset="0"/>
              </a:rPr>
              <a:t> y </a:t>
            </a:r>
            <a:r>
              <a:rPr kumimoji="0" lang="es-ES" sz="1600" b="0" i="0" u="none" strike="noStrike" cap="none" normalizeH="0" baseline="0" dirty="0" smtClean="0">
                <a:ln>
                  <a:noFill/>
                </a:ln>
                <a:solidFill>
                  <a:schemeClr val="tx1"/>
                </a:solidFill>
                <a:effectLst/>
                <a:latin typeface="Arial" charset="0"/>
                <a:cs typeface="Arial" charset="0"/>
              </a:rPr>
              <a:t> también en la creación y mantenimiento del Registro estatal de centros de formación. </a:t>
            </a:r>
          </a:p>
          <a:p>
            <a:pPr lvl="0" eaLnBrk="0" fontAlgn="base" hangingPunct="0">
              <a:spcBef>
                <a:spcPct val="0"/>
              </a:spcBef>
              <a:spcAft>
                <a:spcPct val="0"/>
              </a:spcAft>
              <a:buFont typeface="Arial" pitchFamily="34" charset="0"/>
              <a:buChar char="•"/>
            </a:pPr>
            <a:r>
              <a:rPr kumimoji="0" lang="es-ES" sz="1600" b="1" i="0" u="none" strike="noStrike" cap="none" normalizeH="0" baseline="0" dirty="0" smtClean="0">
                <a:ln>
                  <a:noFill/>
                </a:ln>
                <a:solidFill>
                  <a:schemeClr val="tx1"/>
                </a:solidFill>
                <a:effectLst/>
                <a:latin typeface="Arial" charset="0"/>
                <a:cs typeface="Arial" charset="0"/>
              </a:rPr>
              <a:t>Participa</a:t>
            </a:r>
            <a:r>
              <a:rPr kumimoji="0" lang="es-ES" sz="1600" b="0" i="0" u="none" strike="noStrike" cap="none" normalizeH="0" baseline="0" dirty="0" smtClean="0">
                <a:ln>
                  <a:noFill/>
                </a:ln>
                <a:solidFill>
                  <a:schemeClr val="tx1"/>
                </a:solidFill>
                <a:effectLst/>
                <a:latin typeface="Arial" charset="0"/>
                <a:cs typeface="Arial" charset="0"/>
              </a:rPr>
              <a:t>r en foros nacionales e internacionales relacionados con la formación profesional para el empleo.</a:t>
            </a:r>
            <a:br>
              <a:rPr kumimoji="0" lang="es-ES" sz="1600" b="0" i="0" u="none" strike="noStrike" cap="none" normalizeH="0" baseline="0" dirty="0" smtClean="0">
                <a:ln>
                  <a:noFill/>
                </a:ln>
                <a:solidFill>
                  <a:schemeClr val="tx1"/>
                </a:solidFill>
                <a:effectLst/>
                <a:latin typeface="Arial" charset="0"/>
                <a:cs typeface="Arial" charset="0"/>
              </a:rPr>
            </a:br>
            <a:endParaRPr kumimoji="0" lang="es-ES" sz="1600" b="0" i="0" u="none" strike="noStrike" cap="none" normalizeH="0" baseline="0" dirty="0" smtClean="0">
              <a:ln>
                <a:noFill/>
              </a:ln>
              <a:solidFill>
                <a:schemeClr val="tx1"/>
              </a:solidFill>
              <a:effectLst/>
              <a:latin typeface="Arial" charset="0"/>
              <a:cs typeface="Arial" charset="0"/>
            </a:endParaRPr>
          </a:p>
          <a:p>
            <a:pPr lvl="0" eaLnBrk="0" fontAlgn="base" hangingPunct="0">
              <a:spcBef>
                <a:spcPct val="0"/>
              </a:spcBef>
              <a:spcAft>
                <a:spcPct val="0"/>
              </a:spcAft>
              <a:buFontTx/>
              <a:buChar char="•"/>
            </a:pPr>
            <a:endParaRPr kumimoji="0" lang="es-ES" sz="12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764704"/>
            <a:ext cx="7848872" cy="5078313"/>
          </a:xfrm>
          <a:prstGeom prst="rect">
            <a:avLst/>
          </a:prstGeom>
          <a:ln>
            <a:solidFill>
              <a:schemeClr val="bg2">
                <a:lumMod val="50000"/>
              </a:schemeClr>
            </a:solidFill>
          </a:ln>
        </p:spPr>
        <p:txBody>
          <a:bodyPr wrap="square">
            <a:spAutoFit/>
          </a:bodyPr>
          <a:lstStyle/>
          <a:p>
            <a:pPr>
              <a:buFont typeface="Arial" pitchFamily="34" charset="0"/>
              <a:buChar char="•"/>
            </a:pPr>
            <a:r>
              <a:rPr lang="es-ES" dirty="0" smtClean="0"/>
              <a:t>El Patronato de la Fundación es su </a:t>
            </a:r>
            <a:r>
              <a:rPr lang="es-ES" b="1" dirty="0" smtClean="0"/>
              <a:t>máximo órgano de gobierno, administración y representación</a:t>
            </a:r>
            <a:r>
              <a:rPr lang="es-ES" dirty="0" smtClean="0"/>
              <a:t>.</a:t>
            </a:r>
            <a:br>
              <a:rPr lang="es-ES" dirty="0" smtClean="0"/>
            </a:br>
            <a:r>
              <a:rPr lang="es-ES" dirty="0" smtClean="0"/>
              <a:t/>
            </a:r>
            <a:br>
              <a:rPr lang="es-ES" dirty="0" smtClean="0"/>
            </a:br>
            <a:r>
              <a:rPr lang="es-ES" dirty="0" smtClean="0"/>
              <a:t>Está constituido por la Administración General del Estado, a través del Servicio Público de Empleo Estatal, y las organizaciones empresariales y sindicales más representativas. Está presidido por un miembro de la Administración General del Estado y ejerce sus funciones de acuerdo con lo dispuesto en los Estatutos de la Fundación:</a:t>
            </a:r>
            <a:br>
              <a:rPr lang="es-ES" dirty="0" smtClean="0"/>
            </a:br>
            <a:r>
              <a:rPr lang="es-ES" dirty="0" smtClean="0"/>
              <a:t/>
            </a:r>
            <a:br>
              <a:rPr lang="es-ES" dirty="0" smtClean="0"/>
            </a:br>
            <a:r>
              <a:rPr lang="es-ES" dirty="0" smtClean="0"/>
              <a:t>Nombrar a la Gerencia de la Fundación y al equipo directivo de primer nivel, a propuesta de la Dirección General del Servicio Público de Empleo Estatal, entre funcionarios de la Administración General del Estado.</a:t>
            </a:r>
          </a:p>
          <a:p>
            <a:pPr>
              <a:buFont typeface="Arial" pitchFamily="34" charset="0"/>
              <a:buChar char="•"/>
            </a:pPr>
            <a:r>
              <a:rPr lang="es-ES" dirty="0" smtClean="0"/>
              <a:t>Aprobar, a propuesta del órgano de gestión, la estructura organizativa y la relación de puestos de trabajo de la Fundación.</a:t>
            </a:r>
          </a:p>
          <a:p>
            <a:pPr>
              <a:buFont typeface="Arial" pitchFamily="34" charset="0"/>
              <a:buChar char="•"/>
            </a:pPr>
            <a:r>
              <a:rPr lang="es-ES" dirty="0" smtClean="0"/>
              <a:t>Cuantas otras funciones se le atribuyen en los Estatutos en el cumplimiento de los fines fundacionales.</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Imagen"/>
          <p:cNvPicPr>
            <a:picLocks noChangeAspect="1" noChangeArrowheads="1"/>
          </p:cNvPicPr>
          <p:nvPr/>
        </p:nvPicPr>
        <p:blipFill>
          <a:blip r:embed="rId2"/>
          <a:srcRect/>
          <a:stretch>
            <a:fillRect/>
          </a:stretch>
        </p:blipFill>
        <p:spPr bwMode="auto">
          <a:xfrm>
            <a:off x="155575" y="962025"/>
            <a:ext cx="9525" cy="9525"/>
          </a:xfrm>
          <a:prstGeom prst="rect">
            <a:avLst/>
          </a:prstGeom>
          <a:noFill/>
        </p:spPr>
      </p:pic>
      <p:sp>
        <p:nvSpPr>
          <p:cNvPr id="29699" name="Rectangle 3"/>
          <p:cNvSpPr>
            <a:spLocks noChangeArrowheads="1"/>
          </p:cNvSpPr>
          <p:nvPr/>
        </p:nvSpPr>
        <p:spPr bwMode="auto">
          <a:xfrm>
            <a:off x="539552" y="404664"/>
            <a:ext cx="788436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cs typeface="Arial" charset="0"/>
              </a:rPr>
              <a:t>Los recursos que financian el subsistema de formación profesional para el empleo proceden de la recaudación de la cuota de formación profesional que realiza la Seguridad Social, de las ayudas del Fondo Social Europeo y de las aportaciones específicas establecidas en el presupuesto del Servicio Público de Empleo Estatal.</a:t>
            </a:r>
            <a:br>
              <a:rPr kumimoji="0" lang="es-ES" sz="1800" b="0" i="0" u="none" strike="noStrike" cap="none" normalizeH="0" baseline="0" dirty="0" smtClean="0">
                <a:ln>
                  <a:noFill/>
                </a:ln>
                <a:solidFill>
                  <a:schemeClr val="tx1"/>
                </a:solidFill>
                <a:effectLst/>
                <a:latin typeface="Arial" charset="0"/>
                <a:cs typeface="Arial" charset="0"/>
              </a:rPr>
            </a:br>
            <a:r>
              <a:rPr kumimoji="0" lang="es-ES" sz="1800" b="0" i="0" u="none" strike="noStrike" cap="none" normalizeH="0" baseline="0" dirty="0" smtClean="0">
                <a:ln>
                  <a:noFill/>
                </a:ln>
                <a:solidFill>
                  <a:schemeClr val="tx1"/>
                </a:solidFill>
                <a:effectLst/>
                <a:latin typeface="Arial" charset="0"/>
                <a:cs typeface="Arial" charset="0"/>
              </a:rPr>
              <a:t/>
            </a:r>
            <a:br>
              <a:rPr kumimoji="0" lang="es-ES" sz="1800" b="0" i="0" u="none" strike="noStrike" cap="none" normalizeH="0" baseline="0" dirty="0" smtClean="0">
                <a:ln>
                  <a:noFill/>
                </a:ln>
                <a:solidFill>
                  <a:schemeClr val="tx1"/>
                </a:solidFill>
                <a:effectLst/>
                <a:latin typeface="Arial" charset="0"/>
                <a:cs typeface="Arial" charset="0"/>
              </a:rPr>
            </a:br>
            <a:r>
              <a:rPr kumimoji="0" lang="es-ES" sz="1800" b="1" i="0" u="none" strike="noStrike" cap="none" normalizeH="0" baseline="0" dirty="0" smtClean="0">
                <a:ln>
                  <a:noFill/>
                </a:ln>
                <a:solidFill>
                  <a:schemeClr val="tx1"/>
                </a:solidFill>
                <a:effectLst/>
                <a:latin typeface="Arial" charset="0"/>
                <a:cs typeface="Arial" charset="0"/>
              </a:rPr>
              <a:t>El Fondo Social Europeo </a:t>
            </a:r>
            <a:r>
              <a:rPr kumimoji="0" lang="es-ES" sz="1800" b="0" i="0" u="none" strike="noStrike" cap="none" normalizeH="0" baseline="0" dirty="0" smtClean="0">
                <a:ln>
                  <a:noFill/>
                </a:ln>
                <a:solidFill>
                  <a:schemeClr val="tx1"/>
                </a:solidFill>
                <a:effectLst/>
                <a:latin typeface="Arial" charset="0"/>
                <a:cs typeface="Arial" charset="0"/>
              </a:rPr>
              <a:t>participa en la cofinanciación de las iniciativas de formación mediante el Programa Operativo </a:t>
            </a:r>
            <a:r>
              <a:rPr kumimoji="0" lang="es-ES" sz="1800" b="0" i="0" u="none" strike="noStrike" cap="none" normalizeH="0" baseline="0" dirty="0" err="1" smtClean="0">
                <a:ln>
                  <a:noFill/>
                </a:ln>
                <a:solidFill>
                  <a:schemeClr val="tx1"/>
                </a:solidFill>
                <a:effectLst/>
                <a:latin typeface="Arial" charset="0"/>
                <a:cs typeface="Arial" charset="0"/>
              </a:rPr>
              <a:t>Plurirregional</a:t>
            </a:r>
            <a:r>
              <a:rPr kumimoji="0" lang="es-ES" sz="1800" b="0" i="0" u="none" strike="noStrike" cap="none" normalizeH="0" baseline="0" dirty="0" smtClean="0">
                <a:ln>
                  <a:noFill/>
                </a:ln>
                <a:solidFill>
                  <a:schemeClr val="tx1"/>
                </a:solidFill>
                <a:effectLst/>
                <a:latin typeface="Arial" charset="0"/>
                <a:cs typeface="Arial" charset="0"/>
              </a:rPr>
              <a:t> Adaptabilidad y Empleo, de acuerdo con las actuaciones previstas en el mismo destinadas al fomento del espíritu empresarial y mejora de la adaptabilidad de trabajadores empresas y empresarios, en el periodo de programación 2007-2013</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cs typeface="Arial" charset="0"/>
              </a:rPr>
              <a:t/>
            </a:r>
            <a:br>
              <a:rPr kumimoji="0" lang="es-ES" sz="1800" b="0" i="0" u="none" strike="noStrike" cap="none" normalizeH="0" baseline="0" dirty="0" smtClean="0">
                <a:ln>
                  <a:noFill/>
                </a:ln>
                <a:solidFill>
                  <a:schemeClr val="tx1"/>
                </a:solidFill>
                <a:effectLst/>
                <a:latin typeface="Arial" charset="0"/>
                <a:cs typeface="Arial" charset="0"/>
              </a:rPr>
            </a:br>
            <a:r>
              <a:rPr kumimoji="0" lang="es-ES" sz="1800" b="0" i="0" u="none" strike="noStrike" cap="none" normalizeH="0" baseline="0" dirty="0" smtClean="0">
                <a:ln>
                  <a:noFill/>
                </a:ln>
                <a:solidFill>
                  <a:schemeClr val="tx1"/>
                </a:solidFill>
                <a:effectLst/>
                <a:latin typeface="Arial" charset="0"/>
                <a:cs typeface="Arial" charset="0"/>
              </a:rPr>
              <a:t/>
            </a:r>
            <a:br>
              <a:rPr kumimoji="0" lang="es-ES" sz="1800" b="0" i="0" u="none" strike="noStrike" cap="none" normalizeH="0" baseline="0" dirty="0" smtClean="0">
                <a:ln>
                  <a:noFill/>
                </a:ln>
                <a:solidFill>
                  <a:schemeClr val="tx1"/>
                </a:solidFill>
                <a:effectLst/>
                <a:latin typeface="Arial" charset="0"/>
                <a:cs typeface="Arial" charset="0"/>
              </a:rPr>
            </a:br>
            <a:endParaRPr kumimoji="0" lang="es-E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cs typeface="Arial" charset="0"/>
              </a:rPr>
              <a:t>  </a:t>
            </a:r>
            <a:endParaRPr kumimoji="0" lang="es-ES"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charset="0"/>
              <a:cs typeface="Arial" charset="0"/>
            </a:endParaRPr>
          </a:p>
        </p:txBody>
      </p:sp>
      <p:pic>
        <p:nvPicPr>
          <p:cNvPr id="29700" name="Picture 4" descr="Imagen"/>
          <p:cNvPicPr>
            <a:picLocks noChangeAspect="1" noChangeArrowheads="1"/>
          </p:cNvPicPr>
          <p:nvPr/>
        </p:nvPicPr>
        <p:blipFill>
          <a:blip r:embed="rId2"/>
          <a:srcRect/>
          <a:stretch>
            <a:fillRect/>
          </a:stretch>
        </p:blipFill>
        <p:spPr bwMode="auto">
          <a:xfrm>
            <a:off x="155575" y="962025"/>
            <a:ext cx="9525" cy="9525"/>
          </a:xfrm>
          <a:prstGeom prst="rect">
            <a:avLst/>
          </a:prstGeom>
          <a:noFill/>
        </p:spPr>
      </p:pic>
      <p:sp>
        <p:nvSpPr>
          <p:cNvPr id="6" name="5 Rectángulo"/>
          <p:cNvSpPr/>
          <p:nvPr/>
        </p:nvSpPr>
        <p:spPr>
          <a:xfrm>
            <a:off x="539552" y="3717032"/>
            <a:ext cx="7920880" cy="1754326"/>
          </a:xfrm>
          <a:prstGeom prst="rect">
            <a:avLst/>
          </a:prstGeom>
        </p:spPr>
        <p:txBody>
          <a:bodyPr wrap="square">
            <a:spAutoFit/>
          </a:bodyPr>
          <a:lstStyle/>
          <a:p>
            <a:r>
              <a:rPr lang="es-ES" b="1" dirty="0" smtClean="0">
                <a:latin typeface="Arial" pitchFamily="34" charset="0"/>
                <a:ea typeface="Arial Unicode MS" pitchFamily="34" charset="-128"/>
                <a:cs typeface="Arial" pitchFamily="34" charset="0"/>
              </a:rPr>
              <a:t>La Formación Profesiona</a:t>
            </a:r>
            <a:r>
              <a:rPr lang="es-ES" dirty="0" smtClean="0">
                <a:latin typeface="Arial" pitchFamily="34" charset="0"/>
                <a:ea typeface="Arial Unicode MS" pitchFamily="34" charset="-128"/>
                <a:cs typeface="Arial" pitchFamily="34" charset="0"/>
              </a:rPr>
              <a:t>l para el Empleo, uno de los dos subsistemas de Formación Profesional existentes en España, tiene por objeto la formación de los trabajadores desempleados y ocupados para mejorar su capacitación profesional y desarrollo personal.</a:t>
            </a:r>
            <a:endParaRPr lang="es-ES" dirty="0" smtClean="0">
              <a:latin typeface="Arial" pitchFamily="34" charset="0"/>
              <a:ea typeface="Arial Unicode MS" pitchFamily="34" charset="-128"/>
              <a:cs typeface="Arial" pitchFamily="34" charset="0"/>
            </a:endParaRPr>
          </a:p>
          <a:p>
            <a:r>
              <a:rPr lang="es-ES" b="1" dirty="0" smtClean="0">
                <a:latin typeface="Arial" pitchFamily="34" charset="0"/>
                <a:ea typeface="Arial Unicode MS" pitchFamily="34" charset="-128"/>
                <a:cs typeface="Arial" pitchFamily="34" charset="0"/>
              </a:rPr>
              <a:t>Aportaciones especificas </a:t>
            </a:r>
            <a:r>
              <a:rPr lang="es-ES" dirty="0" smtClean="0">
                <a:latin typeface="Arial" pitchFamily="34" charset="0"/>
                <a:ea typeface="Arial Unicode MS" pitchFamily="34" charset="-128"/>
                <a:cs typeface="Arial" pitchFamily="34" charset="0"/>
              </a:rPr>
              <a:t>del presupuesto del </a:t>
            </a:r>
            <a:r>
              <a:rPr lang="es-ES" dirty="0">
                <a:latin typeface="Arial" pitchFamily="34" charset="0"/>
                <a:ea typeface="Arial Unicode MS" pitchFamily="34" charset="-128"/>
                <a:cs typeface="Arial" pitchFamily="34" charset="0"/>
              </a:rPr>
              <a:t>S</a:t>
            </a:r>
            <a:r>
              <a:rPr lang="es-ES" dirty="0" smtClean="0">
                <a:latin typeface="Arial" pitchFamily="34" charset="0"/>
                <a:ea typeface="Arial Unicode MS" pitchFamily="34" charset="-128"/>
                <a:cs typeface="Arial" pitchFamily="34" charset="0"/>
              </a:rPr>
              <a:t>ervicio Público de Empleo Estatal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107</Words>
  <Application>Microsoft Office PowerPoint</Application>
  <PresentationFormat>Presentación en pantalla (4:3)</PresentationFormat>
  <Paragraphs>32</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Concurrencia</vt:lpstr>
      <vt:lpstr>FUNDACION TRIPARTITA</vt:lpstr>
      <vt:lpstr>Diapositiva 2</vt:lpstr>
      <vt:lpstr>Diapositiva 3</vt:lpstr>
      <vt:lpstr>Diapositiva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FUNDACION TRIPARTITA</dc:title>
  <dc:creator>Alumno</dc:creator>
  <cp:lastModifiedBy>Alumno</cp:lastModifiedBy>
  <cp:revision>10</cp:revision>
  <dcterms:created xsi:type="dcterms:W3CDTF">2011-07-28T08:32:01Z</dcterms:created>
  <dcterms:modified xsi:type="dcterms:W3CDTF">2011-07-28T09:34:00Z</dcterms:modified>
</cp:coreProperties>
</file>