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22"/>
  </p:notesMasterIdLst>
  <p:sldIdLst>
    <p:sldId id="256" r:id="rId3"/>
    <p:sldId id="257" r:id="rId4"/>
    <p:sldId id="260" r:id="rId5"/>
    <p:sldId id="262" r:id="rId6"/>
    <p:sldId id="263" r:id="rId7"/>
    <p:sldId id="264" r:id="rId8"/>
    <p:sldId id="273" r:id="rId9"/>
    <p:sldId id="272" r:id="rId10"/>
    <p:sldId id="274" r:id="rId11"/>
    <p:sldId id="266" r:id="rId12"/>
    <p:sldId id="270" r:id="rId13"/>
    <p:sldId id="279" r:id="rId14"/>
    <p:sldId id="285" r:id="rId15"/>
    <p:sldId id="280" r:id="rId16"/>
    <p:sldId id="281" r:id="rId17"/>
    <p:sldId id="282" r:id="rId18"/>
    <p:sldId id="283" r:id="rId19"/>
    <p:sldId id="284" r:id="rId20"/>
    <p:sldId id="258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117" autoAdjust="0"/>
    <p:restoredTop sz="94600"/>
  </p:normalViewPr>
  <p:slideViewPr>
    <p:cSldViewPr snapToGrid="0">
      <p:cViewPr varScale="1">
        <p:scale>
          <a:sx n="51" d="100"/>
          <a:sy n="51" d="100"/>
        </p:scale>
        <p:origin x="-65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A6CD8E-6A9E-4270-BA3F-6EEA2C83717D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994F59F-472B-4307-9B27-605D24722E0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4C413-0574-45D2-9E7D-E02175E9552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B2A0C-80E9-44DD-80C8-18B1E45747A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9903268-0B49-44B4-AAD3-CA9C151C66E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34D16-4991-4D9E-A79E-10ABAF3CE6F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946FC-A132-459F-A944-F9D66FB20F3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5BC1E-B429-4B3E-91BC-D4CD53FE32A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E3FEE0-7FAB-4D68-ABD4-858AF949B92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0DF7E-0E31-43D1-996E-1EC2A5D9812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55B50-AC84-49A2-AE05-C0D759D5346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89B334-3C83-4DDA-867E-88AD397F282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B7937-8553-4797-81D8-FCBD94AD8D4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A1D93-3503-45A4-8776-D392D8B5585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C4554-B8F4-4DB8-8A1C-5C0F4110823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F539B-8E37-4E2D-9210-2854E97F152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60C6E-8BB0-4233-AD22-F259993B6F2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6C045-7C5E-4A64-AF0A-9F542CD4814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EF392-A893-4C04-8D4B-BDABBC4030F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B8BBE-12D6-4D8B-92BF-61C172C3CE5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8CE1B-9546-4FA5-9C9C-3793FF503B62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FE180-8041-4C33-B72B-EB2DCC614F2B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B5BF77-F968-424E-A007-7B55DA51F9FF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900DA4-42D9-4AC2-AAF4-E4198E668BB2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785921-CA55-4B93-8388-399D480D8906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0/03/Flipchart1-Asio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A FLIP CHART</a:t>
            </a:r>
            <a:endParaRPr lang="es-ES" b="1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BY: MARISOL BARRAZA</a:t>
            </a:r>
            <a:endParaRPr lang="es-ES" dirty="0"/>
          </a:p>
        </p:txBody>
      </p:sp>
      <p:pic>
        <p:nvPicPr>
          <p:cNvPr id="76805" name="Picture 5" descr="http://livingintheneighbourhood.com/files/2008/04/flip-chart-girl-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9212" y="4438650"/>
            <a:ext cx="2381250" cy="1838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WHY USE FLIP CHARTS IN THE CLASSROOM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outlines </a:t>
            </a:r>
          </a:p>
          <a:p>
            <a:r>
              <a:rPr lang="en-US" dirty="0" smtClean="0"/>
              <a:t>Parts of a lesson </a:t>
            </a:r>
          </a:p>
          <a:p>
            <a:r>
              <a:rPr lang="en-US" dirty="0" smtClean="0"/>
              <a:t>Primers</a:t>
            </a:r>
          </a:p>
          <a:p>
            <a:r>
              <a:rPr lang="en-US" dirty="0" smtClean="0"/>
              <a:t>Songs </a:t>
            </a:r>
          </a:p>
          <a:p>
            <a:r>
              <a:rPr lang="en-US" dirty="0" smtClean="0"/>
              <a:t>Stages of a process </a:t>
            </a:r>
          </a:p>
          <a:p>
            <a:r>
              <a:rPr lang="en-US" dirty="0" smtClean="0"/>
              <a:t>Steps of a procedure </a:t>
            </a:r>
          </a:p>
          <a:p>
            <a:r>
              <a:rPr lang="en-US" dirty="0" smtClean="0"/>
              <a:t>Stories </a:t>
            </a:r>
          </a:p>
          <a:p>
            <a:r>
              <a:rPr lang="en-US" dirty="0" smtClean="0"/>
              <a:t>Textbooks 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SUGGESTIONS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b="1" dirty="0" smtClean="0"/>
              <a:t>Flip chart stand</a:t>
            </a:r>
          </a:p>
          <a:p>
            <a:pPr marL="457200" indent="-457200">
              <a:buNone/>
            </a:pPr>
            <a:endParaRPr lang="en-US" b="1" dirty="0" smtClean="0"/>
          </a:p>
          <a:p>
            <a:pPr marL="457200" indent="-457200"/>
            <a:r>
              <a:rPr lang="en-US" dirty="0" smtClean="0"/>
              <a:t>Make sure the flip charts you use fit the flip chart stand. 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Wingdings" pitchFamily="2" charset="2"/>
              <a:buChar char="ü"/>
            </a:pPr>
            <a:r>
              <a:rPr lang="en-US" dirty="0" smtClean="0"/>
              <a:t>Some have different spaced holes at the top.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57288" y="271442"/>
            <a:ext cx="7986712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2. Writing</a:t>
            </a:r>
            <a:endParaRPr lang="en-US" b="1" dirty="0"/>
          </a:p>
          <a:p>
            <a:r>
              <a:rPr lang="en-US" dirty="0"/>
              <a:t>D</a:t>
            </a:r>
            <a:r>
              <a:rPr lang="en-US" dirty="0" smtClean="0"/>
              <a:t>esign your charts on paper first before drawing them on the actual flip chart pad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 drawings when possible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Graph the paper before you write (pencil)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Leave 4cm margins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Lightly write your text in pencil first before using the actual flip chart markers. 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This will allow you to make any adjustments with text spacing and any figures you will be drawing.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93938" y="828676"/>
            <a:ext cx="6326187" cy="5183188"/>
          </a:xfrm>
        </p:spPr>
        <p:txBody>
          <a:bodyPr/>
          <a:lstStyle/>
          <a:p>
            <a:r>
              <a:rPr lang="en-US" dirty="0" smtClean="0"/>
              <a:t>Do NOT use all block letters (UPPER CASE).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Upper case letters should be at least two inches tall.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Using upper and lower case letters makes it easier to read.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 the 7 x 7 rule. Have no more than 7 words on each line and no more than 7 lines to a sheet.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79675" y="785813"/>
            <a:ext cx="6326187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3. Markers </a:t>
            </a:r>
          </a:p>
          <a:p>
            <a:r>
              <a:rPr lang="en-US" dirty="0" smtClean="0"/>
              <a:t>Use flip chart markers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W</a:t>
            </a:r>
            <a:r>
              <a:rPr lang="en-US" dirty="0" smtClean="0"/>
              <a:t>ill not "bleed" through the paper.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 smtClean="0"/>
              <a:t>4. </a:t>
            </a:r>
            <a:r>
              <a:rPr lang="en-US" b="1" dirty="0" smtClean="0"/>
              <a:t>Colors</a:t>
            </a:r>
            <a:endParaRPr lang="en-US" b="1" dirty="0" smtClean="0"/>
          </a:p>
          <a:p>
            <a:r>
              <a:rPr lang="en-US" dirty="0" smtClean="0"/>
              <a:t>Avoid yellow, pink, or orange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Extremely difficult to see. </a:t>
            </a:r>
          </a:p>
          <a:p>
            <a:r>
              <a:rPr lang="en-US" dirty="0" smtClean="0"/>
              <a:t>Avoid too many colors.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One dark color and two accent color works best.</a:t>
            </a:r>
          </a:p>
          <a:p>
            <a:r>
              <a:rPr lang="en-US" dirty="0" smtClean="0"/>
              <a:t>Use red to high light only</a:t>
            </a:r>
          </a:p>
          <a:p>
            <a:r>
              <a:rPr lang="en-US" dirty="0" smtClean="0"/>
              <a:t>Underline or change colors for emphasis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51100" y="357188"/>
            <a:ext cx="6326187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5. Teacher Notes</a:t>
            </a:r>
          </a:p>
          <a:p>
            <a:r>
              <a:rPr lang="en-US" dirty="0"/>
              <a:t>W</a:t>
            </a:r>
            <a:r>
              <a:rPr lang="en-US" dirty="0" smtClean="0"/>
              <a:t>rite "lightly in pencil" next to key points you need.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The audience won't be able to see them.</a:t>
            </a:r>
          </a:p>
          <a:p>
            <a:r>
              <a:rPr lang="en-US" dirty="0" smtClean="0"/>
              <a:t>Write what is on the next sheet.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Knowing this will allow you to properly introduce your next sheet.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6.  </a:t>
            </a:r>
            <a:r>
              <a:rPr lang="en-US" b="1" dirty="0" smtClean="0"/>
              <a:t>Mistakes</a:t>
            </a:r>
            <a:endParaRPr lang="en-US" b="1" dirty="0"/>
          </a:p>
          <a:p>
            <a:r>
              <a:rPr lang="en-US" dirty="0"/>
              <a:t>C</a:t>
            </a:r>
            <a:r>
              <a:rPr lang="en-US" dirty="0" smtClean="0"/>
              <a:t>over with a double layer of flip chart paper and correct the error.</a:t>
            </a:r>
          </a:p>
          <a:p>
            <a:pPr>
              <a:buNone/>
            </a:pPr>
            <a:endParaRPr lang="en-US" dirty="0"/>
          </a:p>
          <a:p>
            <a:pPr marL="457200" indent="-457200">
              <a:buAutoNum type="arabicPeriod" startAt="7"/>
            </a:pPr>
            <a:r>
              <a:rPr lang="en-US" b="1" dirty="0" smtClean="0"/>
              <a:t>Pointers</a:t>
            </a:r>
          </a:p>
          <a:p>
            <a:pPr marL="457200" indent="-457200"/>
            <a:r>
              <a:rPr lang="en-US" dirty="0" smtClean="0"/>
              <a:t>Use a pointer to point to information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22513" y="757237"/>
            <a:ext cx="6326187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8.  Blank sheets</a:t>
            </a:r>
          </a:p>
          <a:p>
            <a:r>
              <a:rPr lang="en-US" dirty="0" smtClean="0"/>
              <a:t>Have a blank sheet of paper between each of your text sheets.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This will keep the new information hidden from your students.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9. Storing</a:t>
            </a:r>
          </a:p>
          <a:p>
            <a:r>
              <a:rPr lang="en-US" dirty="0" smtClean="0"/>
              <a:t>Properly store and transport your flip charts in a case or a cardboard box.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This will protect your flip charts and keep them fresh and ready to use each time.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51100" y="571500"/>
            <a:ext cx="6326187" cy="4525963"/>
          </a:xfrm>
        </p:spPr>
        <p:txBody>
          <a:bodyPr/>
          <a:lstStyle/>
          <a:p>
            <a:pPr marL="457200" indent="-457200">
              <a:buAutoNum type="arabicPeriod" startAt="10"/>
            </a:pPr>
            <a:r>
              <a:rPr lang="en-US" b="1" dirty="0" smtClean="0"/>
              <a:t>Preparation</a:t>
            </a:r>
          </a:p>
          <a:p>
            <a:pPr marL="457200" indent="-457200"/>
            <a:r>
              <a:rPr lang="en-US" dirty="0" smtClean="0"/>
              <a:t> Prepare your flip charts in advance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Making "prepared" flip charts can take a considerable amount of time. 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R</a:t>
            </a:r>
            <a:r>
              <a:rPr lang="en-US" dirty="0" smtClean="0"/>
              <a:t>eview them and make any changes or corrections before hand.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It takes practice to learn how to print neatly. If you do not have neat printing, ask someone who does prepare them for you.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 poorly prepared flip chart can be very distracting.</a:t>
            </a:r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DECORATE YOUR                             FLIP CHARTS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z="2800" b="1" dirty="0" smtClean="0"/>
              <a:t>Use:</a:t>
            </a:r>
          </a:p>
          <a:p>
            <a:pPr>
              <a:buFont typeface="Wingdings" pitchFamily="2" charset="2"/>
              <a:buChar char="ü"/>
            </a:pPr>
            <a:r>
              <a:rPr lang="es-ES" sz="2800" dirty="0" err="1" smtClean="0"/>
              <a:t>Brightly</a:t>
            </a:r>
            <a:r>
              <a:rPr lang="es-ES" sz="2800" dirty="0" smtClean="0"/>
              <a:t> color </a:t>
            </a:r>
            <a:r>
              <a:rPr lang="es-ES" sz="2800" dirty="0" err="1" smtClean="0"/>
              <a:t>markers</a:t>
            </a:r>
            <a:r>
              <a:rPr lang="es-ES" sz="2800" dirty="0" smtClean="0"/>
              <a:t> (3 per page)</a:t>
            </a:r>
          </a:p>
          <a:p>
            <a:pPr>
              <a:buFont typeface="Wingdings" pitchFamily="2" charset="2"/>
              <a:buChar char="ü"/>
            </a:pPr>
            <a:r>
              <a:rPr lang="es-ES" sz="2800" dirty="0" err="1" smtClean="0"/>
              <a:t>Large</a:t>
            </a:r>
            <a:r>
              <a:rPr lang="es-ES" sz="2800" dirty="0" smtClean="0"/>
              <a:t> </a:t>
            </a:r>
            <a:r>
              <a:rPr lang="es-ES" sz="2800" dirty="0" err="1" smtClean="0"/>
              <a:t>stencils</a:t>
            </a:r>
            <a:endParaRPr lang="es-ES" sz="2800" dirty="0" smtClean="0"/>
          </a:p>
          <a:p>
            <a:pPr>
              <a:buFont typeface="Wingdings" pitchFamily="2" charset="2"/>
              <a:buChar char="ü"/>
            </a:pPr>
            <a:r>
              <a:rPr lang="es-ES" sz="2800" dirty="0" err="1" smtClean="0"/>
              <a:t>Large</a:t>
            </a:r>
            <a:r>
              <a:rPr lang="es-ES" sz="2800" dirty="0" smtClean="0"/>
              <a:t> </a:t>
            </a:r>
            <a:r>
              <a:rPr lang="es-ES" sz="2800" dirty="0" err="1" smtClean="0"/>
              <a:t>stickers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212850" y="2359025"/>
            <a:ext cx="7313612" cy="1470025"/>
          </a:xfrm>
        </p:spPr>
        <p:txBody>
          <a:bodyPr/>
          <a:lstStyle/>
          <a:p>
            <a:pPr algn="ctr"/>
            <a:r>
              <a:rPr lang="es-ES" sz="6000" b="1" dirty="0" smtClean="0"/>
              <a:t>QUESTIONS</a:t>
            </a:r>
            <a:br>
              <a:rPr lang="es-ES" sz="6000" b="1" dirty="0" smtClean="0"/>
            </a:br>
            <a:r>
              <a:rPr lang="es-ES" sz="6000" b="1" dirty="0" smtClean="0"/>
              <a:t>?</a:t>
            </a:r>
            <a:endParaRPr lang="es-E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DEFINITION</a:t>
            </a:r>
            <a:endParaRPr lang="es-ES" b="1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flip chart is a collection of large pages which are bound together at the top.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pages are “flipped” or brought up and to the back as they are used.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2" descr="File:Flipchart1-Asio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6088" y="493711"/>
            <a:ext cx="4813299" cy="5949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TEACHING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Flip charts are a useful teaching aid.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They are useful in teaching situations where you need to teach a number of people at a time.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 smtClean="0"/>
              <a:t>WHEN TO USE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93940" y="1600200"/>
            <a:ext cx="6326187" cy="4525963"/>
          </a:xfrm>
        </p:spPr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o power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each a number of students at a time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B</a:t>
            </a:r>
            <a:r>
              <a:rPr lang="en-US" dirty="0" smtClean="0"/>
              <a:t>ooks are unavailable, scarce, or too expensive for individuals to have their own copy.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ther media such as overheads and slides are not available.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HOW TO USE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Placed on an easel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Teacher stands beside the flip chart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As each page is finished, the teacher flips it over to the back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6276" y="-214312"/>
            <a:ext cx="6316662" cy="1143000"/>
          </a:xfrm>
        </p:spPr>
        <p:txBody>
          <a:bodyPr/>
          <a:lstStyle/>
          <a:p>
            <a:pPr algn="ctr"/>
            <a:r>
              <a:rPr lang="es-ES" b="1" dirty="0" smtClean="0"/>
              <a:t>ADVANTAGES 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614612" y="1285876"/>
            <a:ext cx="5443537" cy="524351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Simple, easy to use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Inexpensive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Don´t need electricity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Portable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Can be pre-prepared saving you valuable class time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Allow spontaneity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Can be used to illustrate information so that the students can follow the sequence.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Sheets can be reused, if you store them appropriately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ADVANTAGES</a:t>
            </a:r>
            <a:endParaRPr lang="es-ES" b="1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2151063" y="1728788"/>
            <a:ext cx="6326187" cy="4525963"/>
          </a:xfrm>
        </p:spPr>
        <p:txBody>
          <a:bodyPr/>
          <a:lstStyle/>
          <a:p>
            <a:pPr marL="457200" indent="-457200">
              <a:buNone/>
            </a:pPr>
            <a:r>
              <a:rPr lang="en-US" sz="2400" dirty="0" smtClean="0"/>
              <a:t>9. Color markers can be used to emphasize information</a:t>
            </a:r>
          </a:p>
          <a:p>
            <a:pPr marL="457200" indent="-457200">
              <a:buNone/>
            </a:pPr>
            <a:endParaRPr lang="en-US" dirty="0"/>
          </a:p>
          <a:p>
            <a:pPr marL="457200" indent="-457200">
              <a:buNone/>
            </a:pPr>
            <a:r>
              <a:rPr lang="en-US" sz="2400" dirty="0" smtClean="0"/>
              <a:t>10. Sheets can be changed easily.</a:t>
            </a:r>
          </a:p>
          <a:p>
            <a:pPr marL="457200" indent="-457200">
              <a:buNone/>
            </a:pPr>
            <a:endParaRPr lang="en-US" sz="2400" dirty="0" smtClean="0"/>
          </a:p>
          <a:p>
            <a:pPr marL="457200" indent="-457200">
              <a:buNone/>
            </a:pPr>
            <a:r>
              <a:rPr lang="en-US" sz="2400" dirty="0" smtClean="0"/>
              <a:t>11. Sheets can be removed from the pad and hung around the room, keeping important points in front of the audience or allowing them to continually review information.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DISADVANTAGES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43164" y="1600200"/>
            <a:ext cx="6577012" cy="4525963"/>
          </a:xfrm>
        </p:spPr>
        <p:txBody>
          <a:bodyPr/>
          <a:lstStyle/>
          <a:p>
            <a:r>
              <a:rPr lang="en-US" dirty="0" smtClean="0"/>
              <a:t>Ink may bleed through sheets, causing waste or creating material that is difficult to read.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Unless the charts are pre-prepared, they can look sloppy.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Sheets are fragile and can be torn easily.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Reused sheets tend to look shabby over time, especially if they're not stored correctly.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freeppt_0242_slide">
  <a:themeElements>
    <a:clrScheme name="Tema de Office 2">
      <a:dk1>
        <a:srgbClr val="000000"/>
      </a:dk1>
      <a:lt1>
        <a:srgbClr val="FFFFFF"/>
      </a:lt1>
      <a:dk2>
        <a:srgbClr val="000000"/>
      </a:dk2>
      <a:lt2>
        <a:srgbClr val="828282"/>
      </a:lt2>
      <a:accent1>
        <a:srgbClr val="A14D1D"/>
      </a:accent1>
      <a:accent2>
        <a:srgbClr val="85416B"/>
      </a:accent2>
      <a:accent3>
        <a:srgbClr val="FFFFFF"/>
      </a:accent3>
      <a:accent4>
        <a:srgbClr val="000000"/>
      </a:accent4>
      <a:accent5>
        <a:srgbClr val="CDB2AB"/>
      </a:accent5>
      <a:accent6>
        <a:srgbClr val="783A60"/>
      </a:accent6>
      <a:hlink>
        <a:srgbClr val="862D2D"/>
      </a:hlink>
      <a:folHlink>
        <a:srgbClr val="735427"/>
      </a:folHlink>
    </a:clrScheme>
    <a:fontScheme name="Tema de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2121"/>
        </a:accent1>
        <a:accent2>
          <a:srgbClr val="99001E"/>
        </a:accent2>
        <a:accent3>
          <a:srgbClr val="FFFFFF"/>
        </a:accent3>
        <a:accent4>
          <a:srgbClr val="000000"/>
        </a:accent4>
        <a:accent5>
          <a:srgbClr val="D0ABAB"/>
        </a:accent5>
        <a:accent6>
          <a:srgbClr val="8A001A"/>
        </a:accent6>
        <a:hlink>
          <a:srgbClr val="8C0000"/>
        </a:hlink>
        <a:folHlink>
          <a:srgbClr val="800F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14D1D"/>
        </a:accent1>
        <a:accent2>
          <a:srgbClr val="85416B"/>
        </a:accent2>
        <a:accent3>
          <a:srgbClr val="FFFFFF"/>
        </a:accent3>
        <a:accent4>
          <a:srgbClr val="000000"/>
        </a:accent4>
        <a:accent5>
          <a:srgbClr val="CDB2AB"/>
        </a:accent5>
        <a:accent6>
          <a:srgbClr val="783A60"/>
        </a:accent6>
        <a:hlink>
          <a:srgbClr val="862D2D"/>
        </a:hlink>
        <a:folHlink>
          <a:srgbClr val="7354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396C80"/>
        </a:accent1>
        <a:accent2>
          <a:srgbClr val="943E3E"/>
        </a:accent2>
        <a:accent3>
          <a:srgbClr val="FFFFFF"/>
        </a:accent3>
        <a:accent4>
          <a:srgbClr val="000000"/>
        </a:accent4>
        <a:accent5>
          <a:srgbClr val="AEBAC0"/>
        </a:accent5>
        <a:accent6>
          <a:srgbClr val="863737"/>
        </a:accent6>
        <a:hlink>
          <a:srgbClr val="3A3474"/>
        </a:hlink>
        <a:folHlink>
          <a:srgbClr val="48542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806F2B"/>
        </a:accent1>
        <a:accent2>
          <a:srgbClr val="3C7331"/>
        </a:accent2>
        <a:accent3>
          <a:srgbClr val="FFFFFF"/>
        </a:accent3>
        <a:accent4>
          <a:srgbClr val="000000"/>
        </a:accent4>
        <a:accent5>
          <a:srgbClr val="C0BBAC"/>
        </a:accent5>
        <a:accent6>
          <a:srgbClr val="35682B"/>
        </a:accent6>
        <a:hlink>
          <a:srgbClr val="862D2D"/>
        </a:hlink>
        <a:folHlink>
          <a:srgbClr val="403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CC8500"/>
        </a:accent1>
        <a:accent2>
          <a:srgbClr val="C2940A"/>
        </a:accent2>
        <a:accent3>
          <a:srgbClr val="FFFFFF"/>
        </a:accent3>
        <a:accent4>
          <a:srgbClr val="000000"/>
        </a:accent4>
        <a:accent5>
          <a:srgbClr val="E2C2AA"/>
        </a:accent5>
        <a:accent6>
          <a:srgbClr val="B08608"/>
        </a:accent6>
        <a:hlink>
          <a:srgbClr val="A66C00"/>
        </a:hlink>
        <a:folHlink>
          <a:srgbClr val="99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B29800"/>
        </a:accent1>
        <a:accent2>
          <a:srgbClr val="C97C3C"/>
        </a:accent2>
        <a:accent3>
          <a:srgbClr val="FFFFFF"/>
        </a:accent3>
        <a:accent4>
          <a:srgbClr val="000000"/>
        </a:accent4>
        <a:accent5>
          <a:srgbClr val="D5CAAA"/>
        </a:accent5>
        <a:accent6>
          <a:srgbClr val="B67035"/>
        </a:accent6>
        <a:hlink>
          <a:srgbClr val="A66C00"/>
        </a:hlink>
        <a:folHlink>
          <a:srgbClr val="BF4F4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2B9FD9"/>
        </a:accent1>
        <a:accent2>
          <a:srgbClr val="CC8500"/>
        </a:accent2>
        <a:accent3>
          <a:srgbClr val="FFFFFF"/>
        </a:accent3>
        <a:accent4>
          <a:srgbClr val="000000"/>
        </a:accent4>
        <a:accent5>
          <a:srgbClr val="ACCDE9"/>
        </a:accent5>
        <a:accent6>
          <a:srgbClr val="B97800"/>
        </a:accent6>
        <a:hlink>
          <a:srgbClr val="8A73BF"/>
        </a:hlink>
        <a:folHlink>
          <a:srgbClr val="2E99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8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7AB236"/>
        </a:accent1>
        <a:accent2>
          <a:srgbClr val="CC527E"/>
        </a:accent2>
        <a:accent3>
          <a:srgbClr val="FFFFFF"/>
        </a:accent3>
        <a:accent4>
          <a:srgbClr val="000000"/>
        </a:accent4>
        <a:accent5>
          <a:srgbClr val="BED5AE"/>
        </a:accent5>
        <a:accent6>
          <a:srgbClr val="B94972"/>
        </a:accent6>
        <a:hlink>
          <a:srgbClr val="4D6BBF"/>
        </a:hlink>
        <a:folHlink>
          <a:srgbClr val="A66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9905"/>
        </a:accent1>
        <a:accent2>
          <a:srgbClr val="4D8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457E00"/>
        </a:accent6>
        <a:hlink>
          <a:srgbClr val="008004"/>
        </a:hlink>
        <a:folHlink>
          <a:srgbClr val="3F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678C"/>
        </a:accent1>
        <a:accent2>
          <a:srgbClr val="5E8000"/>
        </a:accent2>
        <a:accent3>
          <a:srgbClr val="FFFFFF"/>
        </a:accent3>
        <a:accent4>
          <a:srgbClr val="000000"/>
        </a:accent4>
        <a:accent5>
          <a:srgbClr val="AAB8C5"/>
        </a:accent5>
        <a:accent6>
          <a:srgbClr val="547300"/>
        </a:accent6>
        <a:hlink>
          <a:srgbClr val="006E04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65821"/>
        </a:accent1>
        <a:accent2>
          <a:srgbClr val="008004"/>
        </a:accent2>
        <a:accent3>
          <a:srgbClr val="FFFFFF"/>
        </a:accent3>
        <a:accent4>
          <a:srgbClr val="000000"/>
        </a:accent4>
        <a:accent5>
          <a:srgbClr val="D0B4AB"/>
        </a:accent5>
        <a:accent6>
          <a:srgbClr val="007303"/>
        </a:accent6>
        <a:hlink>
          <a:srgbClr val="8C2A60"/>
        </a:hlink>
        <a:folHlink>
          <a:srgbClr val="67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403E"/>
        </a:accent1>
        <a:accent2>
          <a:srgbClr val="2D8064"/>
        </a:accent2>
        <a:accent3>
          <a:srgbClr val="FFFFFF"/>
        </a:accent3>
        <a:accent4>
          <a:srgbClr val="000000"/>
        </a:accent4>
        <a:accent5>
          <a:srgbClr val="D5AFAF"/>
        </a:accent5>
        <a:accent6>
          <a:srgbClr val="28735A"/>
        </a:accent6>
        <a:hlink>
          <a:srgbClr val="4D3F8C"/>
        </a:hlink>
        <a:folHlink>
          <a:srgbClr val="006E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1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0052C0"/>
        </a:accent1>
        <a:accent2>
          <a:srgbClr val="3239BF"/>
        </a:accent2>
        <a:accent3>
          <a:srgbClr val="FFFFFF"/>
        </a:accent3>
        <a:accent4>
          <a:srgbClr val="000000"/>
        </a:accent4>
        <a:accent5>
          <a:srgbClr val="AAB3DC"/>
        </a:accent5>
        <a:accent6>
          <a:srgbClr val="2C33AD"/>
        </a:accent6>
        <a:hlink>
          <a:srgbClr val="004299"/>
        </a:hlink>
        <a:folHlink>
          <a:srgbClr val="282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1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759B2"/>
        </a:accent1>
        <a:accent2>
          <a:srgbClr val="00708C"/>
        </a:accent2>
        <a:accent3>
          <a:srgbClr val="FFFFFF"/>
        </a:accent3>
        <a:accent4>
          <a:srgbClr val="000000"/>
        </a:accent4>
        <a:accent5>
          <a:srgbClr val="B8B5D5"/>
        </a:accent5>
        <a:accent6>
          <a:srgbClr val="00657E"/>
        </a:accent6>
        <a:hlink>
          <a:srgbClr val="0048A6"/>
        </a:hlink>
        <a:folHlink>
          <a:srgbClr val="742E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1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8500"/>
        </a:accent1>
        <a:accent2>
          <a:srgbClr val="2462B2"/>
        </a:accent2>
        <a:accent3>
          <a:srgbClr val="FFFFFF"/>
        </a:accent3>
        <a:accent4>
          <a:srgbClr val="000000"/>
        </a:accent4>
        <a:accent5>
          <a:srgbClr val="D0C2AA"/>
        </a:accent5>
        <a:accent6>
          <a:srgbClr val="2058A1"/>
        </a:accent6>
        <a:hlink>
          <a:srgbClr val="546E00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1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28000"/>
        </a:accent1>
        <a:accent2>
          <a:srgbClr val="8C5200"/>
        </a:accent2>
        <a:accent3>
          <a:srgbClr val="FFFFFF"/>
        </a:accent3>
        <a:accent4>
          <a:srgbClr val="000000"/>
        </a:accent4>
        <a:accent5>
          <a:srgbClr val="B7C0AA"/>
        </a:accent5>
        <a:accent6>
          <a:srgbClr val="7E4900"/>
        </a:accent6>
        <a:hlink>
          <a:srgbClr val="911D65"/>
        </a:hlink>
        <a:folHlink>
          <a:srgbClr val="0045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0000"/>
      </a:dk2>
      <a:lt2>
        <a:srgbClr val="828282"/>
      </a:lt2>
      <a:accent1>
        <a:srgbClr val="A14D1D"/>
      </a:accent1>
      <a:accent2>
        <a:srgbClr val="85416B"/>
      </a:accent2>
      <a:accent3>
        <a:srgbClr val="FFFFFF"/>
      </a:accent3>
      <a:accent4>
        <a:srgbClr val="000000"/>
      </a:accent4>
      <a:accent5>
        <a:srgbClr val="CDB2AB"/>
      </a:accent5>
      <a:accent6>
        <a:srgbClr val="783A60"/>
      </a:accent6>
      <a:hlink>
        <a:srgbClr val="862D2D"/>
      </a:hlink>
      <a:folHlink>
        <a:srgbClr val="735427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2121"/>
        </a:accent1>
        <a:accent2>
          <a:srgbClr val="99001E"/>
        </a:accent2>
        <a:accent3>
          <a:srgbClr val="FFFFFF"/>
        </a:accent3>
        <a:accent4>
          <a:srgbClr val="000000"/>
        </a:accent4>
        <a:accent5>
          <a:srgbClr val="D0ABAB"/>
        </a:accent5>
        <a:accent6>
          <a:srgbClr val="8A001A"/>
        </a:accent6>
        <a:hlink>
          <a:srgbClr val="8C0000"/>
        </a:hlink>
        <a:folHlink>
          <a:srgbClr val="800F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14D1D"/>
        </a:accent1>
        <a:accent2>
          <a:srgbClr val="85416B"/>
        </a:accent2>
        <a:accent3>
          <a:srgbClr val="FFFFFF"/>
        </a:accent3>
        <a:accent4>
          <a:srgbClr val="000000"/>
        </a:accent4>
        <a:accent5>
          <a:srgbClr val="CDB2AB"/>
        </a:accent5>
        <a:accent6>
          <a:srgbClr val="783A60"/>
        </a:accent6>
        <a:hlink>
          <a:srgbClr val="862D2D"/>
        </a:hlink>
        <a:folHlink>
          <a:srgbClr val="73542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396C80"/>
        </a:accent1>
        <a:accent2>
          <a:srgbClr val="943E3E"/>
        </a:accent2>
        <a:accent3>
          <a:srgbClr val="FFFFFF"/>
        </a:accent3>
        <a:accent4>
          <a:srgbClr val="000000"/>
        </a:accent4>
        <a:accent5>
          <a:srgbClr val="AEBAC0"/>
        </a:accent5>
        <a:accent6>
          <a:srgbClr val="863737"/>
        </a:accent6>
        <a:hlink>
          <a:srgbClr val="3A3474"/>
        </a:hlink>
        <a:folHlink>
          <a:srgbClr val="48542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806F2B"/>
        </a:accent1>
        <a:accent2>
          <a:srgbClr val="3C7331"/>
        </a:accent2>
        <a:accent3>
          <a:srgbClr val="FFFFFF"/>
        </a:accent3>
        <a:accent4>
          <a:srgbClr val="000000"/>
        </a:accent4>
        <a:accent5>
          <a:srgbClr val="C0BBAC"/>
        </a:accent5>
        <a:accent6>
          <a:srgbClr val="35682B"/>
        </a:accent6>
        <a:hlink>
          <a:srgbClr val="862D2D"/>
        </a:hlink>
        <a:folHlink>
          <a:srgbClr val="4039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CC8500"/>
        </a:accent1>
        <a:accent2>
          <a:srgbClr val="C2940A"/>
        </a:accent2>
        <a:accent3>
          <a:srgbClr val="FFFFFF"/>
        </a:accent3>
        <a:accent4>
          <a:srgbClr val="000000"/>
        </a:accent4>
        <a:accent5>
          <a:srgbClr val="E2C2AA"/>
        </a:accent5>
        <a:accent6>
          <a:srgbClr val="B08608"/>
        </a:accent6>
        <a:hlink>
          <a:srgbClr val="A66C00"/>
        </a:hlink>
        <a:folHlink>
          <a:srgbClr val="99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B29800"/>
        </a:accent1>
        <a:accent2>
          <a:srgbClr val="C97C3C"/>
        </a:accent2>
        <a:accent3>
          <a:srgbClr val="FFFFFF"/>
        </a:accent3>
        <a:accent4>
          <a:srgbClr val="000000"/>
        </a:accent4>
        <a:accent5>
          <a:srgbClr val="D5CAAA"/>
        </a:accent5>
        <a:accent6>
          <a:srgbClr val="B67035"/>
        </a:accent6>
        <a:hlink>
          <a:srgbClr val="A66C00"/>
        </a:hlink>
        <a:folHlink>
          <a:srgbClr val="BF4F4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2B9FD9"/>
        </a:accent1>
        <a:accent2>
          <a:srgbClr val="CC8500"/>
        </a:accent2>
        <a:accent3>
          <a:srgbClr val="FFFFFF"/>
        </a:accent3>
        <a:accent4>
          <a:srgbClr val="000000"/>
        </a:accent4>
        <a:accent5>
          <a:srgbClr val="ACCDE9"/>
        </a:accent5>
        <a:accent6>
          <a:srgbClr val="B97800"/>
        </a:accent6>
        <a:hlink>
          <a:srgbClr val="8A73BF"/>
        </a:hlink>
        <a:folHlink>
          <a:srgbClr val="2E994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7AB236"/>
        </a:accent1>
        <a:accent2>
          <a:srgbClr val="CC527E"/>
        </a:accent2>
        <a:accent3>
          <a:srgbClr val="FFFFFF"/>
        </a:accent3>
        <a:accent4>
          <a:srgbClr val="000000"/>
        </a:accent4>
        <a:accent5>
          <a:srgbClr val="BED5AE"/>
        </a:accent5>
        <a:accent6>
          <a:srgbClr val="B94972"/>
        </a:accent6>
        <a:hlink>
          <a:srgbClr val="4D6BBF"/>
        </a:hlink>
        <a:folHlink>
          <a:srgbClr val="A66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9905"/>
        </a:accent1>
        <a:accent2>
          <a:srgbClr val="4D8C00"/>
        </a:accent2>
        <a:accent3>
          <a:srgbClr val="FFFFFF"/>
        </a:accent3>
        <a:accent4>
          <a:srgbClr val="000000"/>
        </a:accent4>
        <a:accent5>
          <a:srgbClr val="AACAAA"/>
        </a:accent5>
        <a:accent6>
          <a:srgbClr val="457E00"/>
        </a:accent6>
        <a:hlink>
          <a:srgbClr val="008004"/>
        </a:hlink>
        <a:folHlink>
          <a:srgbClr val="3F7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0678C"/>
        </a:accent1>
        <a:accent2>
          <a:srgbClr val="5E8000"/>
        </a:accent2>
        <a:accent3>
          <a:srgbClr val="FFFFFF"/>
        </a:accent3>
        <a:accent4>
          <a:srgbClr val="000000"/>
        </a:accent4>
        <a:accent5>
          <a:srgbClr val="AAB8C5"/>
        </a:accent5>
        <a:accent6>
          <a:srgbClr val="547300"/>
        </a:accent6>
        <a:hlink>
          <a:srgbClr val="006E04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65821"/>
        </a:accent1>
        <a:accent2>
          <a:srgbClr val="008004"/>
        </a:accent2>
        <a:accent3>
          <a:srgbClr val="FFFFFF"/>
        </a:accent3>
        <a:accent4>
          <a:srgbClr val="000000"/>
        </a:accent4>
        <a:accent5>
          <a:srgbClr val="D0B4AB"/>
        </a:accent5>
        <a:accent6>
          <a:srgbClr val="007303"/>
        </a:accent6>
        <a:hlink>
          <a:srgbClr val="8C2A60"/>
        </a:hlink>
        <a:folHlink>
          <a:srgbClr val="6733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403E"/>
        </a:accent1>
        <a:accent2>
          <a:srgbClr val="2D8064"/>
        </a:accent2>
        <a:accent3>
          <a:srgbClr val="FFFFFF"/>
        </a:accent3>
        <a:accent4>
          <a:srgbClr val="000000"/>
        </a:accent4>
        <a:accent5>
          <a:srgbClr val="D5AFAF"/>
        </a:accent5>
        <a:accent6>
          <a:srgbClr val="28735A"/>
        </a:accent6>
        <a:hlink>
          <a:srgbClr val="4D3F8C"/>
        </a:hlink>
        <a:folHlink>
          <a:srgbClr val="006E0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0052C0"/>
        </a:accent1>
        <a:accent2>
          <a:srgbClr val="3239BF"/>
        </a:accent2>
        <a:accent3>
          <a:srgbClr val="FFFFFF"/>
        </a:accent3>
        <a:accent4>
          <a:srgbClr val="000000"/>
        </a:accent4>
        <a:accent5>
          <a:srgbClr val="AAB3DC"/>
        </a:accent5>
        <a:accent6>
          <a:srgbClr val="2C33AD"/>
        </a:accent6>
        <a:hlink>
          <a:srgbClr val="004299"/>
        </a:hlink>
        <a:folHlink>
          <a:srgbClr val="282D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759B2"/>
        </a:accent1>
        <a:accent2>
          <a:srgbClr val="00708C"/>
        </a:accent2>
        <a:accent3>
          <a:srgbClr val="FFFFFF"/>
        </a:accent3>
        <a:accent4>
          <a:srgbClr val="000000"/>
        </a:accent4>
        <a:accent5>
          <a:srgbClr val="B8B5D5"/>
        </a:accent5>
        <a:accent6>
          <a:srgbClr val="00657E"/>
        </a:accent6>
        <a:hlink>
          <a:srgbClr val="0048A6"/>
        </a:hlink>
        <a:folHlink>
          <a:srgbClr val="742E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A68500"/>
        </a:accent1>
        <a:accent2>
          <a:srgbClr val="2462B2"/>
        </a:accent2>
        <a:accent3>
          <a:srgbClr val="FFFFFF"/>
        </a:accent3>
        <a:accent4>
          <a:srgbClr val="000000"/>
        </a:accent4>
        <a:accent5>
          <a:srgbClr val="D0C2AA"/>
        </a:accent5>
        <a:accent6>
          <a:srgbClr val="2058A1"/>
        </a:accent6>
        <a:hlink>
          <a:srgbClr val="546E00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000000"/>
        </a:dk1>
        <a:lt1>
          <a:srgbClr val="FFFFFF"/>
        </a:lt1>
        <a:dk2>
          <a:srgbClr val="000000"/>
        </a:dk2>
        <a:lt2>
          <a:srgbClr val="828282"/>
        </a:lt2>
        <a:accent1>
          <a:srgbClr val="628000"/>
        </a:accent1>
        <a:accent2>
          <a:srgbClr val="8C5200"/>
        </a:accent2>
        <a:accent3>
          <a:srgbClr val="FFFFFF"/>
        </a:accent3>
        <a:accent4>
          <a:srgbClr val="000000"/>
        </a:accent4>
        <a:accent5>
          <a:srgbClr val="B7C0AA"/>
        </a:accent5>
        <a:accent6>
          <a:srgbClr val="7E4900"/>
        </a:accent6>
        <a:hlink>
          <a:srgbClr val="911D65"/>
        </a:hlink>
        <a:folHlink>
          <a:srgbClr val="0045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freeppt_0242_slide</Template>
  <TotalTime>237</TotalTime>
  <Words>749</Words>
  <Application>Microsoft PowerPoint</Application>
  <PresentationFormat>Presentación en pantalla (4:3)</PresentationFormat>
  <Paragraphs>123</Paragraphs>
  <Slides>19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19</vt:i4>
      </vt:variant>
    </vt:vector>
  </HeadingPairs>
  <TitlesOfParts>
    <vt:vector size="22" baseType="lpstr">
      <vt:lpstr>Arial</vt:lpstr>
      <vt:lpstr>freeppt_0242_slide</vt:lpstr>
      <vt:lpstr>1_Default Design</vt:lpstr>
      <vt:lpstr>A FLIP CHART</vt:lpstr>
      <vt:lpstr>DEFINITION</vt:lpstr>
      <vt:lpstr>Diapositiva 3</vt:lpstr>
      <vt:lpstr>TEACHING</vt:lpstr>
      <vt:lpstr>WHEN TO USE</vt:lpstr>
      <vt:lpstr>HOW TO USE</vt:lpstr>
      <vt:lpstr>ADVANTAGES </vt:lpstr>
      <vt:lpstr>ADVANTAGES</vt:lpstr>
      <vt:lpstr>DISADVANTAGES</vt:lpstr>
      <vt:lpstr>WHY USE FLIP CHARTS IN THE CLASSROOM</vt:lpstr>
      <vt:lpstr>SUGGESTIONS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DECORATE YOUR                             FLIP CHARTS</vt:lpstr>
      <vt:lpstr>QUESTIONS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FLIP CHART</dc:title>
  <dc:creator>marisol</dc:creator>
  <cp:lastModifiedBy>marisol</cp:lastModifiedBy>
  <cp:revision>8</cp:revision>
  <dcterms:created xsi:type="dcterms:W3CDTF">2011-04-05T23:08:11Z</dcterms:created>
  <dcterms:modified xsi:type="dcterms:W3CDTF">2011-04-06T03:05:21Z</dcterms:modified>
</cp:coreProperties>
</file>