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68" r:id="rId4"/>
    <p:sldId id="258" r:id="rId5"/>
    <p:sldId id="266" r:id="rId6"/>
    <p:sldId id="267" r:id="rId7"/>
    <p:sldId id="259" r:id="rId8"/>
    <p:sldId id="269" r:id="rId9"/>
    <p:sldId id="270" r:id="rId10"/>
    <p:sldId id="260" r:id="rId11"/>
    <p:sldId id="271" r:id="rId12"/>
    <p:sldId id="261" r:id="rId13"/>
    <p:sldId id="272" r:id="rId14"/>
    <p:sldId id="273" r:id="rId15"/>
    <p:sldId id="262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E7903-940C-4525-BE60-39569DC256B4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F5AF-59C4-4696-B701-E52B2999C36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(-</a:t>
            </a:r>
            <a:r>
              <a:rPr lang="es-ES" dirty="0" err="1" smtClean="0"/>
              <a:t>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placed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: </a:t>
            </a:r>
            <a:r>
              <a:rPr lang="es-ES" dirty="0" err="1" smtClean="0"/>
              <a:t>I´m</a:t>
            </a:r>
            <a:r>
              <a:rPr lang="es-ES" dirty="0" smtClean="0"/>
              <a:t> </a:t>
            </a:r>
            <a:r>
              <a:rPr lang="es-ES" dirty="0" err="1" smtClean="0"/>
              <a:t>writing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board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F5AF-59C4-4696-B701-E52B2999C36D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They</a:t>
            </a:r>
            <a:r>
              <a:rPr lang="es-ES" dirty="0" smtClean="0"/>
              <a:t> can </a:t>
            </a:r>
            <a:r>
              <a:rPr lang="es-ES" dirty="0" err="1" smtClean="0"/>
              <a:t>watch</a:t>
            </a:r>
            <a:r>
              <a:rPr lang="es-ES" dirty="0" smtClean="0"/>
              <a:t> tv, </a:t>
            </a:r>
            <a:r>
              <a:rPr lang="es-ES" dirty="0" err="1" smtClean="0"/>
              <a:t>play</a:t>
            </a:r>
            <a:r>
              <a:rPr lang="es-ES" dirty="0" smtClean="0"/>
              <a:t> video </a:t>
            </a:r>
            <a:r>
              <a:rPr lang="es-ES" dirty="0" err="1" smtClean="0"/>
              <a:t>games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long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periods</a:t>
            </a:r>
            <a:r>
              <a:rPr lang="es-ES" baseline="0" dirty="0" smtClean="0"/>
              <a:t> of time.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F5AF-59C4-4696-B701-E52B2999C36D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others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think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if</a:t>
            </a:r>
            <a:r>
              <a:rPr lang="es-ES" baseline="0" dirty="0" smtClean="0"/>
              <a:t> I </a:t>
            </a:r>
            <a:r>
              <a:rPr lang="es-ES" baseline="0" dirty="0" err="1" smtClean="0"/>
              <a:t>say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do </a:t>
            </a:r>
            <a:r>
              <a:rPr lang="es-ES" baseline="0" dirty="0" err="1" smtClean="0"/>
              <a:t>something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AF5AF-59C4-4696-B701-E52B2999C36D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s-ES" altLang="ja-JP" smtClean="0"/>
              <a:t>Haga clic en el icono para agregar una imagen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FAF28571-5192-4482-92F0-9F3142F0FA4D}" type="datetimeFigureOut">
              <a:rPr lang="es-ES" smtClean="0"/>
              <a:pPr/>
              <a:t>18/03/2011</a:t>
            </a:fld>
            <a:endParaRPr lang="es-E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s-E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A92140EE-3360-45CC-931A-823914501C5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TEACHING ACROSS AGE LEVELS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By</a:t>
            </a:r>
            <a:r>
              <a:rPr lang="es-ES" dirty="0" smtClean="0"/>
              <a:t>: Marisol </a:t>
            </a:r>
            <a:r>
              <a:rPr lang="es-ES" dirty="0" err="1" smtClean="0"/>
              <a:t>Barraza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SENSORY INPUT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five</a:t>
            </a:r>
            <a:r>
              <a:rPr lang="es-ES" dirty="0" smtClean="0"/>
              <a:t> </a:t>
            </a:r>
            <a:r>
              <a:rPr lang="es-ES" dirty="0" err="1" smtClean="0"/>
              <a:t>senses</a:t>
            </a:r>
            <a:r>
              <a:rPr lang="es-ES" dirty="0" smtClean="0"/>
              <a:t> </a:t>
            </a:r>
            <a:r>
              <a:rPr lang="es-ES" dirty="0" err="1" smtClean="0"/>
              <a:t>stimulated</a:t>
            </a:r>
            <a:r>
              <a:rPr lang="es-ES" dirty="0" smtClean="0"/>
              <a:t>: </a:t>
            </a:r>
          </a:p>
          <a:p>
            <a:pPr>
              <a:buNone/>
            </a:pPr>
            <a:r>
              <a:rPr lang="en-US" dirty="0" smtClean="0"/>
              <a:t>Hearing</a:t>
            </a:r>
          </a:p>
          <a:p>
            <a:pPr>
              <a:buNone/>
            </a:pPr>
            <a:r>
              <a:rPr lang="en-US" dirty="0" smtClean="0"/>
              <a:t>Seeing</a:t>
            </a:r>
          </a:p>
          <a:p>
            <a:pPr>
              <a:buNone/>
            </a:pPr>
            <a:r>
              <a:rPr lang="en-US" dirty="0" smtClean="0"/>
              <a:t>Smelling</a:t>
            </a:r>
          </a:p>
          <a:p>
            <a:pPr>
              <a:buNone/>
            </a:pPr>
            <a:r>
              <a:rPr lang="en-US" dirty="0" smtClean="0"/>
              <a:t>Tasting</a:t>
            </a:r>
          </a:p>
          <a:p>
            <a:pPr>
              <a:buNone/>
            </a:pPr>
            <a:r>
              <a:rPr lang="en-US" dirty="0" smtClean="0"/>
              <a:t>Touching</a:t>
            </a:r>
          </a:p>
          <a:p>
            <a:pPr>
              <a:buNone/>
            </a:pPr>
            <a:r>
              <a:rPr lang="en-US" dirty="0" smtClean="0"/>
              <a:t>What do teachers need to do in the classroom?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Complement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lessons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 (TPR, role </a:t>
            </a:r>
            <a:r>
              <a:rPr lang="es-ES" dirty="0" err="1" smtClean="0"/>
              <a:t>play</a:t>
            </a:r>
            <a:r>
              <a:rPr lang="es-ES" dirty="0" smtClean="0"/>
              <a:t>, </a:t>
            </a:r>
            <a:r>
              <a:rPr lang="es-ES" dirty="0" err="1" smtClean="0"/>
              <a:t>games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Projects</a:t>
            </a:r>
            <a:r>
              <a:rPr lang="es-ES" dirty="0" smtClean="0"/>
              <a:t> and </a:t>
            </a:r>
            <a:r>
              <a:rPr lang="es-ES" dirty="0" err="1" smtClean="0"/>
              <a:t>hands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 (</a:t>
            </a:r>
            <a:r>
              <a:rPr lang="es-ES" dirty="0" err="1" smtClean="0"/>
              <a:t>words,structures</a:t>
            </a:r>
            <a:r>
              <a:rPr lang="es-ES" dirty="0" smtClean="0"/>
              <a:t>, </a:t>
            </a:r>
            <a:r>
              <a:rPr lang="es-ES" dirty="0" err="1" smtClean="0"/>
              <a:t>practice</a:t>
            </a:r>
            <a:r>
              <a:rPr lang="es-ES" dirty="0" smtClean="0"/>
              <a:t> </a:t>
            </a:r>
            <a:r>
              <a:rPr lang="es-ES" dirty="0" err="1" smtClean="0"/>
              <a:t>meaningful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Smelling</a:t>
            </a:r>
            <a:r>
              <a:rPr lang="es-ES" dirty="0" smtClean="0"/>
              <a:t>, </a:t>
            </a:r>
            <a:r>
              <a:rPr lang="es-ES" dirty="0" err="1" smtClean="0"/>
              <a:t>tasting</a:t>
            </a:r>
            <a:r>
              <a:rPr lang="es-ES" dirty="0" smtClean="0"/>
              <a:t>, </a:t>
            </a:r>
            <a:r>
              <a:rPr lang="es-ES" dirty="0" err="1" smtClean="0"/>
              <a:t>touching</a:t>
            </a:r>
            <a:r>
              <a:rPr lang="es-ES" dirty="0" smtClean="0"/>
              <a:t> and </a:t>
            </a:r>
            <a:r>
              <a:rPr lang="es-ES" dirty="0" err="1" smtClean="0"/>
              <a:t>Audiovisuals</a:t>
            </a:r>
            <a:endParaRPr lang="es-ES" dirty="0" smtClean="0"/>
          </a:p>
          <a:p>
            <a:r>
              <a:rPr lang="es-ES" dirty="0" err="1" smtClean="0"/>
              <a:t>Nonverbal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(</a:t>
            </a:r>
            <a:r>
              <a:rPr lang="es-ES" dirty="0" err="1" smtClean="0"/>
              <a:t>gestures</a:t>
            </a:r>
            <a:r>
              <a:rPr lang="es-ES" dirty="0" smtClean="0"/>
              <a:t> and </a:t>
            </a:r>
            <a:r>
              <a:rPr lang="es-ES" dirty="0" err="1" smtClean="0"/>
              <a:t>body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AFFECTIVE FACTORS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dirty="0" err="1" smtClean="0"/>
              <a:t>Children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affected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inhibitions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block </a:t>
            </a:r>
            <a:r>
              <a:rPr lang="es-ES" dirty="0" err="1" smtClean="0"/>
              <a:t>adults</a:t>
            </a:r>
            <a:r>
              <a:rPr lang="es-ES" dirty="0" smtClean="0"/>
              <a:t> in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learning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pPr algn="ctr">
              <a:buNone/>
            </a:pP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a </a:t>
            </a:r>
            <a:r>
              <a:rPr lang="es-ES" dirty="0" err="1" smtClean="0"/>
              <a:t>myth</a:t>
            </a:r>
            <a:r>
              <a:rPr lang="es-ES" dirty="0" smtClean="0"/>
              <a:t>?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Affective</a:t>
            </a:r>
            <a:r>
              <a:rPr lang="es-ES" dirty="0" smtClean="0"/>
              <a:t> </a:t>
            </a:r>
            <a:r>
              <a:rPr lang="es-ES" dirty="0" err="1" smtClean="0"/>
              <a:t>Factors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inhibitions</a:t>
            </a:r>
            <a:r>
              <a:rPr lang="es-ES" dirty="0" smtClean="0"/>
              <a:t> and are more </a:t>
            </a:r>
            <a:r>
              <a:rPr lang="es-ES" dirty="0" err="1" smtClean="0"/>
              <a:t>fragile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adults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Extremely</a:t>
            </a:r>
            <a:r>
              <a:rPr lang="es-ES" dirty="0" smtClean="0"/>
              <a:t> </a:t>
            </a:r>
            <a:r>
              <a:rPr lang="es-ES" dirty="0" err="1" smtClean="0"/>
              <a:t>sensitive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classmates</a:t>
            </a:r>
            <a:endParaRPr lang="es-ES" dirty="0" smtClean="0"/>
          </a:p>
          <a:p>
            <a:r>
              <a:rPr lang="es-ES" dirty="0" err="1" smtClean="0"/>
              <a:t>Their</a:t>
            </a:r>
            <a:r>
              <a:rPr lang="es-ES" dirty="0" smtClean="0"/>
              <a:t> egos are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of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shaped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>
              <a:buNone/>
            </a:pPr>
            <a:r>
              <a:rPr lang="es-ES" dirty="0" err="1" smtClean="0"/>
              <a:t>What</a:t>
            </a:r>
            <a:r>
              <a:rPr lang="es-ES" dirty="0" smtClean="0"/>
              <a:t> do </a:t>
            </a:r>
            <a:r>
              <a:rPr lang="es-ES" dirty="0" err="1" smtClean="0"/>
              <a:t>teachers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do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students laugh at each others errors</a:t>
            </a:r>
          </a:p>
          <a:p>
            <a:r>
              <a:rPr lang="es-ES" dirty="0" smtClean="0"/>
              <a:t>Be </a:t>
            </a:r>
            <a:r>
              <a:rPr lang="es-ES" dirty="0" err="1" smtClean="0"/>
              <a:t>patient</a:t>
            </a:r>
            <a:r>
              <a:rPr lang="es-ES" dirty="0" smtClean="0"/>
              <a:t> and </a:t>
            </a:r>
            <a:r>
              <a:rPr lang="es-ES" dirty="0" err="1" smtClean="0"/>
              <a:t>supportive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firm</a:t>
            </a:r>
            <a:r>
              <a:rPr lang="es-ES" dirty="0" smtClean="0"/>
              <a:t>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expectations</a:t>
            </a:r>
            <a:endParaRPr lang="es-ES" dirty="0" smtClean="0"/>
          </a:p>
          <a:p>
            <a:r>
              <a:rPr lang="es-ES" dirty="0" err="1" smtClean="0"/>
              <a:t>Encourage</a:t>
            </a:r>
            <a:r>
              <a:rPr lang="es-ES" dirty="0" smtClean="0"/>
              <a:t> oral </a:t>
            </a:r>
            <a:r>
              <a:rPr lang="es-ES" dirty="0" err="1" smtClean="0"/>
              <a:t>participation</a:t>
            </a:r>
            <a:r>
              <a:rPr lang="es-ES" dirty="0" smtClean="0"/>
              <a:t> as </a:t>
            </a:r>
            <a:r>
              <a:rPr lang="es-ES" dirty="0" err="1" smtClean="0"/>
              <a:t>much</a:t>
            </a:r>
            <a:r>
              <a:rPr lang="es-ES" dirty="0" smtClean="0"/>
              <a:t> as </a:t>
            </a:r>
            <a:r>
              <a:rPr lang="es-ES" dirty="0" err="1" smtClean="0"/>
              <a:t>possible</a:t>
            </a:r>
            <a:r>
              <a:rPr lang="es-ES" dirty="0" smtClean="0"/>
              <a:t> (</a:t>
            </a:r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quiet</a:t>
            </a:r>
            <a:r>
              <a:rPr lang="es-ES" dirty="0"/>
              <a:t> </a:t>
            </a:r>
            <a:r>
              <a:rPr lang="es-ES" dirty="0" err="1" smtClean="0"/>
              <a:t>ones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AUTHENTIC, MEANINGFUL LEARNING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interested</a:t>
            </a:r>
            <a:r>
              <a:rPr lang="es-ES" dirty="0" smtClean="0"/>
              <a:t> in </a:t>
            </a:r>
            <a:r>
              <a:rPr lang="es-ES" dirty="0" err="1" smtClean="0"/>
              <a:t>learning</a:t>
            </a:r>
            <a:r>
              <a:rPr lang="es-ES" dirty="0" smtClean="0"/>
              <a:t> a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can use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HERE and </a:t>
            </a:r>
            <a:r>
              <a:rPr lang="es-ES" dirty="0" err="1" smtClean="0"/>
              <a:t>Now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stilted language (not common)</a:t>
            </a:r>
          </a:p>
          <a:p>
            <a:r>
              <a:rPr lang="en-US" dirty="0" smtClean="0"/>
              <a:t>Use context embedded language (in </a:t>
            </a:r>
            <a:r>
              <a:rPr lang="en-US" dirty="0"/>
              <a:t>a </a:t>
            </a:r>
            <a:r>
              <a:rPr lang="en-US" dirty="0" smtClean="0"/>
              <a:t>context: dialogues,  story lines, familiar situations and characters)</a:t>
            </a:r>
          </a:p>
          <a:p>
            <a:r>
              <a:rPr lang="en-US" dirty="0" smtClean="0"/>
              <a:t>Use the whole language approach (Language as a vehicle for communication)</a:t>
            </a:r>
          </a:p>
          <a:p>
            <a:endParaRPr lang="en-U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Teaching</a:t>
            </a:r>
            <a:r>
              <a:rPr lang="es-ES" dirty="0" smtClean="0"/>
              <a:t> </a:t>
            </a:r>
            <a:r>
              <a:rPr lang="es-ES" dirty="0" err="1" smtClean="0"/>
              <a:t>Adults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Many</a:t>
            </a:r>
            <a:r>
              <a:rPr lang="es-ES" dirty="0" smtClean="0"/>
              <a:t> rules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apply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</a:t>
            </a:r>
            <a:r>
              <a:rPr lang="es-ES" dirty="0" err="1" smtClean="0"/>
              <a:t>adults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Adults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/>
              <a:t> </a:t>
            </a:r>
            <a:r>
              <a:rPr lang="es-ES" dirty="0" smtClean="0"/>
              <a:t>superior </a:t>
            </a:r>
            <a:r>
              <a:rPr lang="es-ES" dirty="0" err="1" smtClean="0"/>
              <a:t>cognitive</a:t>
            </a:r>
            <a:r>
              <a:rPr lang="es-ES" dirty="0" smtClean="0"/>
              <a:t> </a:t>
            </a:r>
            <a:r>
              <a:rPr lang="es-ES" dirty="0" err="1" smtClean="0"/>
              <a:t>abilities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endParaRPr lang="es-ES" dirty="0" smtClean="0"/>
          </a:p>
          <a:p>
            <a:r>
              <a:rPr lang="es-ES" dirty="0" err="1" smtClean="0"/>
              <a:t>They</a:t>
            </a:r>
            <a:r>
              <a:rPr lang="es-ES" dirty="0" smtClean="0"/>
              <a:t> can </a:t>
            </a:r>
            <a:r>
              <a:rPr lang="es-ES" dirty="0" err="1" smtClean="0"/>
              <a:t>create</a:t>
            </a:r>
            <a:r>
              <a:rPr lang="es-ES" dirty="0" smtClean="0"/>
              <a:t> mental </a:t>
            </a:r>
            <a:r>
              <a:rPr lang="es-ES" dirty="0" err="1" smtClean="0"/>
              <a:t>images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deal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embedded</a:t>
            </a:r>
            <a:r>
              <a:rPr lang="es-ES" dirty="0" smtClean="0"/>
              <a:t> (</a:t>
            </a:r>
            <a:r>
              <a:rPr lang="es-ES" dirty="0" err="1" smtClean="0"/>
              <a:t>isolated</a:t>
            </a:r>
            <a:r>
              <a:rPr lang="es-ES" dirty="0" smtClean="0"/>
              <a:t>).</a:t>
            </a:r>
          </a:p>
          <a:p>
            <a:r>
              <a:rPr lang="es-ES" dirty="0" err="1" smtClean="0"/>
              <a:t>Adults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self</a:t>
            </a:r>
            <a:r>
              <a:rPr lang="es-ES" dirty="0" smtClean="0"/>
              <a:t> </a:t>
            </a:r>
            <a:r>
              <a:rPr lang="es-ES" dirty="0" err="1" smtClean="0"/>
              <a:t>confidence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lack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Assignment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Divide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 smtClean="0"/>
              <a:t>.  Prepare a </a:t>
            </a:r>
            <a:r>
              <a:rPr lang="es-ES" dirty="0" err="1" smtClean="0"/>
              <a:t>comparison</a:t>
            </a:r>
            <a:r>
              <a:rPr lang="es-ES" dirty="0" smtClean="0"/>
              <a:t> chart of `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do and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avoid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, </a:t>
            </a:r>
            <a:r>
              <a:rPr lang="es-ES" dirty="0" err="1" smtClean="0"/>
              <a:t>teenagers</a:t>
            </a:r>
            <a:r>
              <a:rPr lang="es-ES" dirty="0" smtClean="0"/>
              <a:t> and </a:t>
            </a:r>
            <a:r>
              <a:rPr lang="es-ES" dirty="0" err="1" smtClean="0"/>
              <a:t>adults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619672" y="4149080"/>
          <a:ext cx="6096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What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to</a:t>
                      </a:r>
                      <a:r>
                        <a:rPr lang="es-ES" baseline="0" dirty="0" smtClean="0"/>
                        <a:t> do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What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to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avoid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Children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Teenagers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Adults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/>
              <a:t>Children</a:t>
            </a:r>
            <a:r>
              <a:rPr lang="es-ES" dirty="0" smtClean="0"/>
              <a:t> are superior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adults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comes </a:t>
            </a:r>
            <a:r>
              <a:rPr lang="es-ES" dirty="0" err="1" smtClean="0"/>
              <a:t>learning</a:t>
            </a:r>
            <a:r>
              <a:rPr lang="es-ES" dirty="0" smtClean="0"/>
              <a:t> a </a:t>
            </a:r>
            <a:r>
              <a:rPr lang="es-ES" dirty="0" err="1" smtClean="0"/>
              <a:t>language</a:t>
            </a:r>
            <a:r>
              <a:rPr lang="es-ES" dirty="0" smtClean="0"/>
              <a:t> </a:t>
            </a:r>
            <a:r>
              <a:rPr lang="es-ES" dirty="0" err="1" smtClean="0"/>
              <a:t>succesfully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pPr algn="ctr">
              <a:buNone/>
            </a:pP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a </a:t>
            </a:r>
            <a:r>
              <a:rPr lang="es-ES" dirty="0" err="1" smtClean="0"/>
              <a:t>myth</a:t>
            </a:r>
            <a:r>
              <a:rPr lang="es-ES" dirty="0" smtClean="0"/>
              <a:t>?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es-ES" dirty="0" smtClean="0"/>
              <a:t>TEACHING CHILDREN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34290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s-E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What</a:t>
            </a:r>
            <a:r>
              <a:rPr kumimoji="1" lang="es-E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s-ES" sz="4400" kern="0" dirty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  <a:ea typeface="+mj-ea"/>
                <a:cs typeface="+mj-cs"/>
              </a:rPr>
              <a:t>f</a:t>
            </a:r>
            <a:r>
              <a:rPr kumimoji="1" lang="es-E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actors</a:t>
            </a:r>
            <a:r>
              <a:rPr kumimoji="1" lang="es-E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s-E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must</a:t>
            </a:r>
            <a:r>
              <a:rPr kumimoji="1" lang="es-E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s-E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be</a:t>
            </a:r>
            <a:r>
              <a:rPr kumimoji="1" lang="es-E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1" lang="es-E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considered</a:t>
            </a:r>
            <a:r>
              <a:rPr kumimoji="1" lang="es-E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s-E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when</a:t>
            </a:r>
            <a:r>
              <a:rPr kumimoji="1" lang="es-E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s-E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teaching</a:t>
            </a:r>
            <a:r>
              <a:rPr kumimoji="1" lang="es-E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s-E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children</a:t>
            </a:r>
            <a:r>
              <a:rPr kumimoji="1" lang="es-ES" sz="4400" kern="0" dirty="0">
                <a:solidFill>
                  <a:schemeClr val="tx2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+mj-lt"/>
                <a:ea typeface="+mj-ea"/>
                <a:cs typeface="+mj-cs"/>
              </a:rPr>
              <a:t>?</a:t>
            </a:r>
            <a:endParaRPr kumimoji="1" lang="es-E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INTELLECTUAL DEVELOPMENT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Children</a:t>
            </a:r>
            <a:r>
              <a:rPr lang="es-ES" dirty="0" smtClean="0"/>
              <a:t> 7-11: Concrete </a:t>
            </a:r>
            <a:r>
              <a:rPr lang="es-ES" dirty="0" err="1" smtClean="0"/>
              <a:t>Operational</a:t>
            </a:r>
            <a:r>
              <a:rPr lang="es-ES" dirty="0" smtClean="0"/>
              <a:t> </a:t>
            </a:r>
            <a:r>
              <a:rPr lang="es-ES" dirty="0" err="1" smtClean="0"/>
              <a:t>Stage</a:t>
            </a:r>
            <a:r>
              <a:rPr lang="es-ES" dirty="0" smtClean="0"/>
              <a:t>            			(</a:t>
            </a:r>
            <a:r>
              <a:rPr lang="es-ES" dirty="0" err="1" smtClean="0"/>
              <a:t>Piaget</a:t>
            </a:r>
            <a:r>
              <a:rPr lang="es-ES" dirty="0" smtClean="0"/>
              <a:t>, 1972)</a:t>
            </a:r>
          </a:p>
          <a:p>
            <a:endParaRPr lang="es-ES" dirty="0"/>
          </a:p>
          <a:p>
            <a:r>
              <a:rPr lang="en-US" dirty="0" smtClean="0"/>
              <a:t>At </a:t>
            </a:r>
            <a:r>
              <a:rPr lang="en-US" dirty="0"/>
              <a:t>this age have difficulty using deductive </a:t>
            </a:r>
            <a:r>
              <a:rPr lang="en-US" dirty="0" smtClean="0"/>
              <a:t>logic. (from general to specific)</a:t>
            </a:r>
          </a:p>
          <a:p>
            <a:r>
              <a:rPr lang="en-US" dirty="0" smtClean="0"/>
              <a:t>Example:  </a:t>
            </a:r>
            <a:r>
              <a:rPr lang="en-US" dirty="0"/>
              <a:t>All oranges are fruits</a:t>
            </a:r>
            <a:br>
              <a:rPr lang="en-US" dirty="0"/>
            </a:br>
            <a:r>
              <a:rPr lang="en-US" dirty="0" smtClean="0"/>
              <a:t>                  All </a:t>
            </a:r>
            <a:r>
              <a:rPr lang="en-US" dirty="0"/>
              <a:t>fruits grow on trees</a:t>
            </a:r>
            <a:br>
              <a:rPr lang="en-US" dirty="0"/>
            </a:br>
            <a:r>
              <a:rPr lang="en-US" dirty="0" smtClean="0"/>
              <a:t>                  Therefore</a:t>
            </a:r>
            <a:r>
              <a:rPr lang="en-US" dirty="0"/>
              <a:t>, all oranges grow on </a:t>
            </a:r>
            <a:r>
              <a:rPr lang="en-US" dirty="0" smtClean="0"/>
              <a:t>    		  trees.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INTELLECTUAL DEVELOPMENT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err="1" smtClean="0"/>
              <a:t>Children</a:t>
            </a:r>
            <a:r>
              <a:rPr lang="es-ES" dirty="0" smtClean="0"/>
              <a:t> are </a:t>
            </a:r>
            <a:r>
              <a:rPr lang="es-ES" dirty="0" err="1" smtClean="0"/>
              <a:t>centered</a:t>
            </a:r>
            <a:r>
              <a:rPr lang="es-ES" dirty="0" smtClean="0"/>
              <a:t> in:</a:t>
            </a:r>
          </a:p>
          <a:p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r>
              <a:rPr lang="es-ES" dirty="0" smtClean="0"/>
              <a:t> and </a:t>
            </a:r>
            <a:r>
              <a:rPr lang="es-ES" dirty="0" err="1" smtClean="0"/>
              <a:t>now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functional</a:t>
            </a:r>
            <a:r>
              <a:rPr lang="es-ES" dirty="0" smtClean="0"/>
              <a:t> </a:t>
            </a:r>
            <a:r>
              <a:rPr lang="es-ES" dirty="0" err="1" smtClean="0"/>
              <a:t>purposes</a:t>
            </a:r>
            <a:r>
              <a:rPr lang="es-ES" dirty="0" smtClean="0"/>
              <a:t> of </a:t>
            </a:r>
            <a:r>
              <a:rPr lang="es-ES" dirty="0" err="1" smtClean="0"/>
              <a:t>language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n-US" dirty="0" smtClean="0"/>
              <a:t>Children cannot understand the use of </a:t>
            </a:r>
            <a:r>
              <a:rPr lang="en-US" dirty="0" err="1" smtClean="0"/>
              <a:t>metalanguage</a:t>
            </a:r>
            <a:r>
              <a:rPr lang="en-US" dirty="0" smtClean="0"/>
              <a:t> used to explain linguistic concepts. (grammar, structures)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use </a:t>
            </a:r>
            <a:r>
              <a:rPr lang="en-US" dirty="0" err="1" smtClean="0"/>
              <a:t>metalanguage</a:t>
            </a:r>
            <a:r>
              <a:rPr lang="en-US" dirty="0" smtClean="0"/>
              <a:t> to explain grammar</a:t>
            </a:r>
          </a:p>
          <a:p>
            <a:r>
              <a:rPr lang="en-US" dirty="0" smtClean="0"/>
              <a:t>Avoid rules stated in abstract terms (grammar activities)</a:t>
            </a:r>
          </a:p>
          <a:p>
            <a:r>
              <a:rPr lang="en-US" dirty="0" smtClean="0"/>
              <a:t>Certain patterns may be taught if the teacher is able to show the students. </a:t>
            </a:r>
          </a:p>
          <a:p>
            <a:r>
              <a:rPr lang="en-US" dirty="0" smtClean="0"/>
              <a:t>Certain patterns require more repetition (meaningful)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ATTENTION SPAN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	</a:t>
            </a:r>
            <a:r>
              <a:rPr lang="es-ES" dirty="0" err="1" smtClean="0"/>
              <a:t>Compared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adults</a:t>
            </a:r>
            <a:r>
              <a:rPr lang="es-ES" dirty="0" smtClean="0"/>
              <a:t>,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short </a:t>
            </a:r>
            <a:r>
              <a:rPr lang="es-ES" dirty="0" err="1" smtClean="0"/>
              <a:t>attention</a:t>
            </a:r>
            <a:r>
              <a:rPr lang="es-ES" dirty="0" smtClean="0"/>
              <a:t> </a:t>
            </a:r>
            <a:r>
              <a:rPr lang="es-ES" dirty="0" err="1" smtClean="0"/>
              <a:t>span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  <a:p>
            <a:pPr algn="ctr">
              <a:buNone/>
            </a:pP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entirely</a:t>
            </a:r>
            <a:r>
              <a:rPr lang="es-ES" dirty="0" smtClean="0"/>
              <a:t> true?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ATTENTION SPAN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short </a:t>
            </a:r>
            <a:r>
              <a:rPr lang="es-ES" dirty="0" err="1" smtClean="0"/>
              <a:t>attention</a:t>
            </a:r>
            <a:r>
              <a:rPr lang="es-ES" dirty="0" smtClean="0"/>
              <a:t> </a:t>
            </a:r>
            <a:r>
              <a:rPr lang="es-ES" dirty="0" err="1" smtClean="0"/>
              <a:t>span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material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Boring</a:t>
            </a:r>
            <a:endParaRPr lang="es-ES" dirty="0" smtClean="0"/>
          </a:p>
          <a:p>
            <a:r>
              <a:rPr lang="es-ES" dirty="0" err="1" smtClean="0"/>
              <a:t>Useless</a:t>
            </a:r>
            <a:endParaRPr lang="es-ES" dirty="0" smtClean="0"/>
          </a:p>
          <a:p>
            <a:r>
              <a:rPr lang="es-ES" dirty="0" err="1" smtClean="0"/>
              <a:t>Difficult</a:t>
            </a: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r>
              <a:rPr lang="es-ES" dirty="0" smtClean="0"/>
              <a:t>, </a:t>
            </a:r>
            <a:r>
              <a:rPr lang="es-ES" dirty="0" err="1" smtClean="0"/>
              <a:t>Lessons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/>
              <a:t> </a:t>
            </a:r>
            <a:r>
              <a:rPr lang="es-ES" dirty="0" err="1" smtClean="0"/>
              <a:t>interesting</a:t>
            </a:r>
            <a:r>
              <a:rPr lang="es-ES" dirty="0" smtClean="0"/>
              <a:t>.</a:t>
            </a:r>
          </a:p>
          <a:p>
            <a:pPr algn="ctr">
              <a:buNone/>
            </a:pPr>
            <a:r>
              <a:rPr lang="es-ES" dirty="0" err="1" smtClean="0"/>
              <a:t>What</a:t>
            </a:r>
            <a:r>
              <a:rPr lang="es-ES" dirty="0" smtClean="0"/>
              <a:t> do </a:t>
            </a:r>
            <a:r>
              <a:rPr lang="es-ES" dirty="0" err="1" smtClean="0"/>
              <a:t>teachers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Design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capture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students´immediate</a:t>
            </a:r>
            <a:r>
              <a:rPr lang="es-ES" dirty="0" smtClean="0"/>
              <a:t> </a:t>
            </a:r>
            <a:r>
              <a:rPr lang="es-ES" dirty="0" err="1" smtClean="0"/>
              <a:t>interest</a:t>
            </a:r>
            <a:r>
              <a:rPr lang="es-ES" dirty="0" smtClean="0"/>
              <a:t> (</a:t>
            </a:r>
            <a:r>
              <a:rPr lang="es-ES" dirty="0" err="1" smtClean="0"/>
              <a:t>here</a:t>
            </a:r>
            <a:r>
              <a:rPr lang="es-ES" dirty="0" smtClean="0"/>
              <a:t> and </a:t>
            </a:r>
            <a:r>
              <a:rPr lang="es-ES" dirty="0" err="1" smtClean="0"/>
              <a:t>now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Provide</a:t>
            </a:r>
            <a:r>
              <a:rPr lang="es-ES" dirty="0" smtClean="0"/>
              <a:t> </a:t>
            </a:r>
            <a:r>
              <a:rPr lang="es-ES" dirty="0" err="1" smtClean="0"/>
              <a:t>variety</a:t>
            </a:r>
            <a:r>
              <a:rPr lang="es-ES" dirty="0" smtClean="0"/>
              <a:t> in </a:t>
            </a:r>
            <a:r>
              <a:rPr lang="es-ES" dirty="0" err="1" smtClean="0"/>
              <a:t>activities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animated</a:t>
            </a:r>
            <a:r>
              <a:rPr lang="es-ES" dirty="0" smtClean="0"/>
              <a:t>, </a:t>
            </a:r>
            <a:r>
              <a:rPr lang="es-ES" dirty="0" err="1" smtClean="0"/>
              <a:t>lively</a:t>
            </a:r>
            <a:r>
              <a:rPr lang="es-ES" dirty="0" smtClean="0"/>
              <a:t> and </a:t>
            </a:r>
            <a:r>
              <a:rPr lang="es-ES" dirty="0" err="1" smtClean="0"/>
              <a:t>enthusiastic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sense</a:t>
            </a:r>
            <a:r>
              <a:rPr lang="es-ES" dirty="0" smtClean="0"/>
              <a:t> of humor.</a:t>
            </a:r>
          </a:p>
          <a:p>
            <a:r>
              <a:rPr lang="es-ES" dirty="0" err="1" smtClean="0"/>
              <a:t>Tap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students´curiosity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Folleto</Template>
  <TotalTime>402</TotalTime>
  <Words>539</Words>
  <Application>Microsoft Office PowerPoint</Application>
  <PresentationFormat>Presentación en pantalla (4:3)</PresentationFormat>
  <Paragraphs>93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Brooklet</vt:lpstr>
      <vt:lpstr>TEACHING ACROSS AGE LEVELS</vt:lpstr>
      <vt:lpstr>Diapositiva 2</vt:lpstr>
      <vt:lpstr>TEACHING CHILDREN</vt:lpstr>
      <vt:lpstr>INTELLECTUAL DEVELOPMENT</vt:lpstr>
      <vt:lpstr>INTELLECTUAL DEVELOPMENT</vt:lpstr>
      <vt:lpstr>In the classroom</vt:lpstr>
      <vt:lpstr>ATTENTION SPAN</vt:lpstr>
      <vt:lpstr>ATTENTION SPAN</vt:lpstr>
      <vt:lpstr>In the classroom</vt:lpstr>
      <vt:lpstr>SENSORY INPUT</vt:lpstr>
      <vt:lpstr>In the classroom</vt:lpstr>
      <vt:lpstr>AFFECTIVE FACTORS</vt:lpstr>
      <vt:lpstr>Affective Factors</vt:lpstr>
      <vt:lpstr>In the classroom</vt:lpstr>
      <vt:lpstr>AUTHENTIC, MEANINGFUL LEARNING</vt:lpstr>
      <vt:lpstr>In the classroom</vt:lpstr>
      <vt:lpstr>Teaching Adults</vt:lpstr>
      <vt:lpstr>In class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ACROSS AGE LEVELS</dc:title>
  <dc:creator>Marisol Barraza</dc:creator>
  <cp:lastModifiedBy>Marisol Barraza</cp:lastModifiedBy>
  <cp:revision>3</cp:revision>
  <dcterms:created xsi:type="dcterms:W3CDTF">2011-03-18T14:39:02Z</dcterms:created>
  <dcterms:modified xsi:type="dcterms:W3CDTF">2011-03-18T21:22:53Z</dcterms:modified>
</cp:coreProperties>
</file>