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60"/>
  </p:normalViewPr>
  <p:slideViewPr>
    <p:cSldViewPr>
      <p:cViewPr varScale="1">
        <p:scale>
          <a:sx n="74" d="100"/>
          <a:sy n="74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0C9358-BC62-435B-BC5D-171A8E93EF6D}" type="datetimeFigureOut">
              <a:rPr lang="es-ES" smtClean="0"/>
              <a:t>20/03/2010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006583-01E2-4704-9B29-2A6B0CE10EA4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/>
          <a:lstStyle/>
          <a:p>
            <a:pPr algn="ctr"/>
            <a:r>
              <a:rPr lang="es-ES_tradnl" b="1" dirty="0" smtClean="0">
                <a:solidFill>
                  <a:srgbClr val="FFFF00"/>
                </a:solidFill>
                <a:effectLst/>
              </a:rPr>
              <a:t>CRITERIOS GENERALES</a:t>
            </a:r>
            <a:endParaRPr lang="es-E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286412"/>
          </a:xfrm>
        </p:spPr>
        <p:txBody>
          <a:bodyPr/>
          <a:lstStyle/>
          <a:p>
            <a:pPr algn="l"/>
            <a:r>
              <a:rPr lang="es-ES_tradnl" sz="2400" b="1" dirty="0" smtClean="0"/>
              <a:t>1 EVALUACION.</a:t>
            </a:r>
          </a:p>
          <a:p>
            <a:pPr algn="l"/>
            <a:endParaRPr lang="es-ES_tradnl" sz="2400" b="1" dirty="0" smtClean="0"/>
          </a:p>
          <a:p>
            <a:pPr algn="l"/>
            <a:r>
              <a:rPr lang="es-ES_tradnl" sz="2400" b="1" dirty="0" smtClean="0"/>
              <a:t>2 PROMOCION.</a:t>
            </a:r>
            <a:endParaRPr lang="es-ES_tradnl" sz="2400" b="1" dirty="0" smtClean="0"/>
          </a:p>
          <a:p>
            <a:pPr algn="l"/>
            <a:endParaRPr lang="es-ES_tradnl" sz="2400" b="1" dirty="0" smtClean="0"/>
          </a:p>
          <a:p>
            <a:pPr algn="l"/>
            <a:r>
              <a:rPr lang="es-ES_tradnl" sz="2400" b="1" dirty="0" smtClean="0"/>
              <a:t>3 DOCUMENTOS E INFORMES DE EVALUACION.</a:t>
            </a:r>
            <a:endParaRPr lang="es-ES_tradnl" sz="2400" b="1" dirty="0" smtClean="0"/>
          </a:p>
          <a:p>
            <a:pPr algn="l"/>
            <a:endParaRPr lang="es-ES_tradnl" sz="2400" b="1" dirty="0" smtClean="0"/>
          </a:p>
          <a:p>
            <a:pPr algn="l"/>
            <a:r>
              <a:rPr lang="es-ES_tradnl" sz="2400" b="1" dirty="0" smtClean="0"/>
              <a:t>4 EVALUACION DE DIAGNOSTICO.</a:t>
            </a:r>
          </a:p>
          <a:p>
            <a:pPr algn="l"/>
            <a:endParaRPr lang="es-ES_tradnl" b="1" dirty="0" smtClean="0"/>
          </a:p>
          <a:p>
            <a:pPr algn="l"/>
            <a:endParaRPr lang="es-ES_tradnl" dirty="0" smtClean="0"/>
          </a:p>
          <a:p>
            <a:pPr algn="l"/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6000" b="1" dirty="0" smtClean="0">
                <a:solidFill>
                  <a:srgbClr val="00B050"/>
                </a:solidFill>
              </a:rPr>
              <a:t>EVALUACION</a:t>
            </a:r>
            <a:endParaRPr lang="es-ES" sz="60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543956" cy="56435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1: Será </a:t>
            </a:r>
            <a:r>
              <a:rPr lang="es-ES" sz="2800" dirty="0" smtClean="0"/>
              <a:t>continua y global</a:t>
            </a:r>
            <a:r>
              <a:rPr lang="es-ES" sz="2800" dirty="0" smtClean="0"/>
              <a:t>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2: Tener </a:t>
            </a:r>
            <a:r>
              <a:rPr lang="es-ES" sz="2800" dirty="0" smtClean="0"/>
              <a:t>en cuenta los diferentes elementos </a:t>
            </a:r>
            <a:r>
              <a:rPr lang="es-ES" sz="2800" dirty="0" smtClean="0"/>
              <a:t>  del </a:t>
            </a:r>
            <a:r>
              <a:rPr lang="es-ES" sz="2800" dirty="0" smtClean="0"/>
              <a:t>currículo</a:t>
            </a:r>
            <a:r>
              <a:rPr lang="es-ES" sz="2800" dirty="0" smtClean="0"/>
              <a:t>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3: La </a:t>
            </a:r>
            <a:r>
              <a:rPr lang="es-ES" sz="2800" dirty="0" smtClean="0"/>
              <a:t>calificación servirá para saber si se ha  adquirido las competencias básicas</a:t>
            </a:r>
            <a:r>
              <a:rPr lang="es-ES" sz="2800" dirty="0" smtClean="0"/>
              <a:t>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4: Se </a:t>
            </a:r>
            <a:r>
              <a:rPr lang="es-ES" sz="2800" dirty="0" smtClean="0"/>
              <a:t>establecerán medidas de refuerzos para los alumnos que presente mayores dificultades</a:t>
            </a:r>
            <a:r>
              <a:rPr lang="es-ES" sz="2800" dirty="0" smtClean="0"/>
              <a:t>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5: Los </a:t>
            </a:r>
            <a:r>
              <a:rPr lang="es-ES" sz="2800" dirty="0" smtClean="0"/>
              <a:t>maestros evaluaran tanto al alumno como a ellos mismo.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6600" dirty="0" smtClean="0">
                <a:solidFill>
                  <a:srgbClr val="00B050"/>
                </a:solidFill>
              </a:rPr>
              <a:t>PROMOCION</a:t>
            </a:r>
            <a:endParaRPr lang="es-ES" sz="6600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5500702"/>
          </a:xfrm>
        </p:spPr>
        <p:txBody>
          <a:bodyPr/>
          <a:lstStyle/>
          <a:p>
            <a:pPr>
              <a:buNone/>
            </a:pPr>
            <a:r>
              <a:rPr lang="es-ES_tradnl" sz="2400" dirty="0" smtClean="0"/>
              <a:t>1</a:t>
            </a:r>
            <a:r>
              <a:rPr lang="es-ES" sz="2400" dirty="0" smtClean="0"/>
              <a:t>: El </a:t>
            </a:r>
            <a:r>
              <a:rPr lang="es-ES" sz="2400" dirty="0" smtClean="0"/>
              <a:t>profesorado tomara las decisiones sobre la promoción de los alumnos teniendo en cuenta la opinión en especial del tutor. 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2 y 4: </a:t>
            </a:r>
            <a:r>
              <a:rPr lang="es-ES" sz="2400" dirty="0" smtClean="0"/>
              <a:t>Se </a:t>
            </a:r>
            <a:r>
              <a:rPr lang="es-ES" sz="2400" dirty="0" smtClean="0"/>
              <a:t>pasara al siguiente curso si se ha adquirido las competencias básicas y en caso de no adquirirlo que no impida su desarrollo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3: </a:t>
            </a:r>
            <a:r>
              <a:rPr lang="es-ES" sz="2400" dirty="0" smtClean="0"/>
              <a:t>Se </a:t>
            </a:r>
            <a:r>
              <a:rPr lang="es-ES" sz="2400" dirty="0" smtClean="0"/>
              <a:t>podrá permanece en el mismo curso un año en primaria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5: </a:t>
            </a:r>
            <a:r>
              <a:rPr lang="es-ES" sz="2400" dirty="0" smtClean="0"/>
              <a:t>Los </a:t>
            </a:r>
            <a:r>
              <a:rPr lang="es-ES" sz="2400" dirty="0" smtClean="0"/>
              <a:t>padres o tutores deberán participar y apoyar la evolución del proceso educativo de sus </a:t>
            </a:r>
            <a:r>
              <a:rPr lang="es-ES" sz="2400" dirty="0" smtClean="0"/>
              <a:t>hijos.</a:t>
            </a:r>
            <a:endParaRPr lang="es-ES" sz="24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4000" b="1" dirty="0" smtClean="0">
                <a:solidFill>
                  <a:srgbClr val="00B050"/>
                </a:solidFill>
              </a:rPr>
              <a:t>DOCUMENTOS E INFORMES DE EVALUACION</a:t>
            </a:r>
            <a:endParaRPr lang="es-ES" sz="40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3200" dirty="0" smtClean="0"/>
          </a:p>
          <a:p>
            <a:pPr>
              <a:buNone/>
            </a:pPr>
            <a:r>
              <a:rPr lang="es-ES" sz="3200" dirty="0" smtClean="0"/>
              <a:t>1</a:t>
            </a:r>
            <a:r>
              <a:rPr lang="es-ES" sz="3200" dirty="0" smtClean="0"/>
              <a:t>: </a:t>
            </a:r>
            <a:r>
              <a:rPr lang="es-ES" sz="3200" dirty="0" smtClean="0"/>
              <a:t>El </a:t>
            </a:r>
            <a:r>
              <a:rPr lang="es-ES" sz="3200" dirty="0" smtClean="0"/>
              <a:t>ministerio de educación y ciencia con la ayuda de las comunidades autónomas establecerán los documentos básicos de evaluación.</a:t>
            </a:r>
          </a:p>
          <a:p>
            <a:pPr>
              <a:buNone/>
            </a:pPr>
            <a:endParaRPr lang="es-ES" sz="3200" dirty="0" smtClean="0"/>
          </a:p>
          <a:p>
            <a:pPr>
              <a:buNone/>
            </a:pPr>
            <a:r>
              <a:rPr lang="es-ES" sz="3200" dirty="0" smtClean="0"/>
              <a:t>2</a:t>
            </a:r>
            <a:r>
              <a:rPr lang="es-ES" sz="3200" dirty="0" smtClean="0"/>
              <a:t>: </a:t>
            </a:r>
            <a:r>
              <a:rPr lang="es-ES" sz="3200" dirty="0" smtClean="0"/>
              <a:t>Al </a:t>
            </a:r>
            <a:r>
              <a:rPr lang="es-ES" sz="3200" dirty="0" smtClean="0"/>
              <a:t>finalizar la etapa se elaborara un informe individualizado sobre el grado de adquisición de los aprendizajes</a:t>
            </a:r>
          </a:p>
          <a:p>
            <a:pPr>
              <a:buNone/>
            </a:pPr>
            <a:endParaRPr lang="es-E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400" b="1" dirty="0" smtClean="0">
                <a:solidFill>
                  <a:srgbClr val="00B050"/>
                </a:solidFill>
              </a:rPr>
              <a:t>EVALUACION DE DIAGNOSTICO</a:t>
            </a:r>
            <a:endParaRPr lang="es-ES" sz="44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1</a:t>
            </a:r>
            <a:r>
              <a:rPr lang="es-ES" sz="2800" dirty="0" smtClean="0"/>
              <a:t>: </a:t>
            </a:r>
            <a:r>
              <a:rPr lang="es-ES" sz="2800" dirty="0" smtClean="0"/>
              <a:t>Al </a:t>
            </a:r>
            <a:r>
              <a:rPr lang="es-ES" sz="2800" dirty="0" smtClean="0"/>
              <a:t>finalizar 4 de primaria se realizara una prueba que solo tendrá carácter informativo</a:t>
            </a:r>
            <a:r>
              <a:rPr lang="es-ES" sz="2800" dirty="0" smtClean="0"/>
              <a:t>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2: </a:t>
            </a:r>
            <a:r>
              <a:rPr lang="es-ES" sz="2800" dirty="0" smtClean="0"/>
              <a:t>Las </a:t>
            </a:r>
            <a:r>
              <a:rPr lang="es-ES" sz="2800" dirty="0" smtClean="0"/>
              <a:t>administraciones educativas proporcionarán a los centros los modelos y apoyos pertinentes para que puedan realizar de modo adecuado estas evaluaciones</a:t>
            </a:r>
            <a:r>
              <a:rPr lang="es-ES" sz="2800" dirty="0" smtClean="0"/>
              <a:t>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3: Los centros utilizarán los resultados de estas evaluaciones para organizar el tercer ciclo de la Educación primaria.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FF00"/>
                </a:solidFill>
              </a:rPr>
              <a:t>CRITERIOS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b="1" dirty="0" smtClean="0">
                <a:solidFill>
                  <a:srgbClr val="FFFF00"/>
                </a:solidFill>
              </a:rPr>
              <a:t>ESPECISFICOS</a:t>
            </a:r>
            <a:endParaRPr lang="es-ES" b="1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_tradnl" sz="3600" dirty="0" smtClean="0"/>
          </a:p>
          <a:p>
            <a:pPr algn="ctr">
              <a:buNone/>
            </a:pPr>
            <a:r>
              <a:rPr lang="es-ES_tradnl" sz="3600" dirty="0" smtClean="0"/>
              <a:t>1º CICLO.</a:t>
            </a:r>
          </a:p>
          <a:p>
            <a:pPr algn="ctr">
              <a:buNone/>
            </a:pPr>
            <a:endParaRPr lang="es-ES_tradnl" sz="3600" dirty="0" smtClean="0"/>
          </a:p>
          <a:p>
            <a:pPr algn="ctr">
              <a:buNone/>
            </a:pPr>
            <a:r>
              <a:rPr lang="es-ES_tradnl" sz="3600" dirty="0" smtClean="0"/>
              <a:t>2º CICLO</a:t>
            </a:r>
            <a:r>
              <a:rPr lang="es-ES" sz="3600" dirty="0" smtClean="0"/>
              <a:t>.</a:t>
            </a:r>
          </a:p>
          <a:p>
            <a:pPr algn="ctr">
              <a:buNone/>
            </a:pPr>
            <a:endParaRPr lang="es-ES" sz="3600" dirty="0" smtClean="0"/>
          </a:p>
          <a:p>
            <a:pPr algn="ctr">
              <a:buNone/>
            </a:pPr>
            <a:r>
              <a:rPr lang="es-ES_tradnl" sz="3600" dirty="0" smtClean="0"/>
              <a:t>3º CICLO.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71546"/>
          </a:xfrm>
        </p:spPr>
        <p:txBody>
          <a:bodyPr>
            <a:normAutofit/>
          </a:bodyPr>
          <a:lstStyle/>
          <a:p>
            <a:pPr algn="ctr"/>
            <a:r>
              <a:rPr lang="es-ES_tradnl" sz="6000" b="1" dirty="0" smtClean="0">
                <a:solidFill>
                  <a:srgbClr val="00B050"/>
                </a:solidFill>
              </a:rPr>
              <a:t>1º CICLO</a:t>
            </a:r>
            <a:endParaRPr lang="es-ES" sz="60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686800" cy="57150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sz="2400" dirty="0" smtClean="0"/>
              <a:t>1 Reaccionar corporalmente ante estímulos visuales, auditivos y táctiles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2 Capacidad de desplazarse y saltar de formas diferentes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3 </a:t>
            </a:r>
            <a:r>
              <a:rPr lang="es-ES" sz="2400" dirty="0" smtClean="0"/>
              <a:t>Las </a:t>
            </a:r>
            <a:r>
              <a:rPr lang="es-ES" sz="2400" dirty="0" smtClean="0"/>
              <a:t>habilidades que implican manejo de objetos (coordinación en el gesto</a:t>
            </a:r>
            <a:r>
              <a:rPr lang="es-ES" sz="2400" dirty="0" smtClean="0"/>
              <a:t>).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4 Debe conseguir un control del tono muscular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5 </a:t>
            </a:r>
            <a:r>
              <a:rPr lang="es-ES" sz="2400" dirty="0" smtClean="0"/>
              <a:t>Participar </a:t>
            </a:r>
            <a:r>
              <a:rPr lang="es-ES" sz="2400" dirty="0" smtClean="0"/>
              <a:t>y disfrutar de los juegos colectivos. (Relaciones con los compañeros</a:t>
            </a:r>
            <a:r>
              <a:rPr lang="es-ES" sz="2400" dirty="0" smtClean="0"/>
              <a:t>).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6 Reproducción de una estructura rítmica sencilla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7 Tomar conciencia de su propio cuerpo y sus posibilidades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8 </a:t>
            </a:r>
            <a:r>
              <a:rPr lang="es-ES" sz="2400" dirty="0" smtClean="0"/>
              <a:t>Cuidado </a:t>
            </a:r>
            <a:r>
              <a:rPr lang="es-ES" sz="2400" dirty="0" smtClean="0"/>
              <a:t>higiénico y tomar conciencia del riesgo de la actividad </a:t>
            </a:r>
            <a:r>
              <a:rPr lang="es-ES" sz="2400" dirty="0" smtClean="0"/>
              <a:t>física.</a:t>
            </a:r>
            <a:endParaRPr lang="es-ES" sz="24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6000" b="1" dirty="0" smtClean="0">
                <a:solidFill>
                  <a:srgbClr val="00B050"/>
                </a:solidFill>
              </a:rPr>
              <a:t>2º CICLO</a:t>
            </a:r>
            <a:endParaRPr lang="es-ES" sz="60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57864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1 Desplazarse y saltar, combinado ambas habilidades de forma coordinada y equilibrada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2 Lanzar, pasar y recibir objetos sin perder el control de los mismos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3 Girar sobre el eje longitudinal y transversal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4 Interaccionar adecuadamente en situaciones de juego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5 Participar y disfrutar de los juegos colectivos. (Relaciones con los compañeros</a:t>
            </a:r>
            <a:r>
              <a:rPr lang="es-ES" dirty="0" smtClean="0"/>
              <a:t>).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6 Proponer estructuras rítmicas sencillas y reproducirlas corporalmente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7 Utilizar los recursos expresivos del cuerpo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8 Efectos saludables de la actividad física.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6000" dirty="0" smtClean="0">
                <a:solidFill>
                  <a:srgbClr val="00B050"/>
                </a:solidFill>
              </a:rPr>
              <a:t>3º CICLO</a:t>
            </a:r>
            <a:endParaRPr lang="es-ES" sz="6000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686800" cy="58578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1 Capacidad del alumnado de resolver problemas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2 Dominio en el manejo de objetos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3 Actuar de forma coordinada y cooperativa para resolver retos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4 El propio esfuerzo, el juego limpio y las relaciones personales que se establecen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5 Reflexionar sobre el trabajo realizado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6 Mostrar conductas activas para </a:t>
            </a:r>
            <a:r>
              <a:rPr lang="es-ES" dirty="0" smtClean="0"/>
              <a:t>incrementar globalmente </a:t>
            </a:r>
            <a:r>
              <a:rPr lang="es-ES" dirty="0" smtClean="0"/>
              <a:t>la condición física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7 Capacidad para trabajar en grupo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8 Predisposición a realizar ejercicio físico, evitando el sedentarismo.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550</Words>
  <Application>Microsoft Office PowerPoint</Application>
  <PresentationFormat>Presentación en pantalla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Técnico</vt:lpstr>
      <vt:lpstr>CRITERIOS GENERALES</vt:lpstr>
      <vt:lpstr>EVALUACION</vt:lpstr>
      <vt:lpstr>PROMOCION</vt:lpstr>
      <vt:lpstr>DOCUMENTOS E INFORMES DE EVALUACION</vt:lpstr>
      <vt:lpstr>EVALUACION DE DIAGNOSTICO</vt:lpstr>
      <vt:lpstr>CRITERIOS ESPECISFICOS</vt:lpstr>
      <vt:lpstr>1º CICLO</vt:lpstr>
      <vt:lpstr>2º CICLO</vt:lpstr>
      <vt:lpstr>3º CICLO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CRITERIOS GENERALES</dc:title>
  <dc:creator> </dc:creator>
  <cp:lastModifiedBy> </cp:lastModifiedBy>
  <cp:revision>3</cp:revision>
  <dcterms:created xsi:type="dcterms:W3CDTF">2010-03-20T12:11:39Z</dcterms:created>
  <dcterms:modified xsi:type="dcterms:W3CDTF">2010-03-20T12:39:44Z</dcterms:modified>
</cp:coreProperties>
</file>