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7D6EA8-26EB-431D-BDD7-8804E84F0F80}" type="datetimeFigureOut">
              <a:rPr lang="es-CO" smtClean="0"/>
              <a:t>16/09/2009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11A0B04-6266-4F96-81E8-B55A4410B85B}"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D6EA8-26EB-431D-BDD7-8804E84F0F80}" type="datetimeFigureOut">
              <a:rPr lang="es-CO" smtClean="0"/>
              <a:t>16/09/2009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A0B04-6266-4F96-81E8-B55A4410B85B}"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ortafolio.com.co/mercados/monedas/home/index.html" TargetMode="External"/><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www.portafolio.com.co/mercados/acciones/home/index.html"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xabierpita.es/2009/07/05/dolar050709.jpg"/>
          <p:cNvPicPr/>
          <p:nvPr/>
        </p:nvPicPr>
        <p:blipFill>
          <a:blip r:embed="rId2">
            <a:grayscl/>
            <a:lum bright="-20000" contrast="-20000"/>
          </a:blip>
          <a:srcRect/>
          <a:stretch>
            <a:fillRect/>
          </a:stretch>
        </p:blipFill>
        <p:spPr bwMode="auto">
          <a:xfrm>
            <a:off x="0" y="0"/>
            <a:ext cx="9144000" cy="6857999"/>
          </a:xfrm>
          <a:prstGeom prst="rect">
            <a:avLst/>
          </a:prstGeom>
          <a:noFill/>
          <a:ln w="9525">
            <a:noFill/>
            <a:miter lim="800000"/>
            <a:headEnd/>
            <a:tailEnd/>
          </a:ln>
        </p:spPr>
      </p:pic>
      <p:sp>
        <p:nvSpPr>
          <p:cNvPr id="2" name="1 Título"/>
          <p:cNvSpPr>
            <a:spLocks noGrp="1"/>
          </p:cNvSpPr>
          <p:nvPr>
            <p:ph type="ctrTitle"/>
          </p:nvPr>
        </p:nvSpPr>
        <p:spPr>
          <a:xfrm>
            <a:off x="685800" y="285729"/>
            <a:ext cx="7772400" cy="6572272"/>
          </a:xfrm>
        </p:spPr>
        <p:txBody>
          <a:bodyPr>
            <a:normAutofit fontScale="90000"/>
          </a:bodyPr>
          <a:lstStyle/>
          <a:p>
            <a:r>
              <a:rPr lang="es-CO" sz="2800" b="1" dirty="0" smtClean="0">
                <a:solidFill>
                  <a:schemeClr val="bg1"/>
                </a:solidFill>
              </a:rPr>
              <a:t> </a:t>
            </a:r>
            <a:r>
              <a:rPr lang="es-CO" sz="2800" b="1" dirty="0" smtClean="0">
                <a:solidFill>
                  <a:schemeClr val="bg1"/>
                </a:solidFill>
                <a:latin typeface="Comic Sans MS" pitchFamily="66" charset="0"/>
              </a:rPr>
              <a:t>ECONOMIA </a:t>
            </a:r>
            <a:br>
              <a:rPr lang="es-CO" sz="2800" b="1" dirty="0" smtClean="0">
                <a:solidFill>
                  <a:schemeClr val="bg1"/>
                </a:solidFill>
                <a:latin typeface="Comic Sans MS" pitchFamily="66" charset="0"/>
              </a:rPr>
            </a:br>
            <a:r>
              <a:rPr lang="es-CO" sz="2800" b="1" dirty="0" smtClean="0">
                <a:solidFill>
                  <a:schemeClr val="bg1"/>
                </a:solidFill>
                <a:latin typeface="Comic Sans MS" pitchFamily="66" charset="0"/>
              </a:rPr>
              <a:t/>
            </a:r>
            <a:br>
              <a:rPr lang="es-CO" sz="2800" b="1" dirty="0" smtClean="0">
                <a:solidFill>
                  <a:schemeClr val="bg1"/>
                </a:solidFill>
                <a:latin typeface="Comic Sans MS" pitchFamily="66" charset="0"/>
              </a:rPr>
            </a:br>
            <a:r>
              <a:rPr lang="es-ES" sz="3100" b="1" dirty="0" smtClean="0">
                <a:solidFill>
                  <a:schemeClr val="bg1"/>
                </a:solidFill>
                <a:latin typeface="Comic Sans MS" pitchFamily="66" charset="0"/>
              </a:rPr>
              <a:t>E</a:t>
            </a:r>
            <a:r>
              <a:rPr lang="es-ES" sz="3100" b="1" dirty="0" smtClean="0">
                <a:solidFill>
                  <a:schemeClr val="bg1"/>
                </a:solidFill>
                <a:latin typeface="Comic Sans MS" pitchFamily="66" charset="0"/>
              </a:rPr>
              <a:t>s una compleja ciencia que se ocupa además: </a:t>
            </a:r>
            <a:r>
              <a:rPr lang="es-ES" sz="3100" b="1" i="1" dirty="0" smtClean="0">
                <a:solidFill>
                  <a:schemeClr val="bg1"/>
                </a:solidFill>
                <a:latin typeface="Comic Sans MS" pitchFamily="66" charset="0"/>
              </a:rPr>
              <a:t>del Desarrollo Económico</a:t>
            </a:r>
            <a:r>
              <a:rPr lang="es-ES" sz="3100" b="1" dirty="0" smtClean="0">
                <a:solidFill>
                  <a:schemeClr val="bg1"/>
                </a:solidFill>
                <a:latin typeface="Comic Sans MS" pitchFamily="66" charset="0"/>
              </a:rPr>
              <a:t>, de la </a:t>
            </a:r>
            <a:r>
              <a:rPr lang="es-ES" sz="3100" b="1" i="1" dirty="0" smtClean="0">
                <a:solidFill>
                  <a:schemeClr val="bg1"/>
                </a:solidFill>
                <a:latin typeface="Comic Sans MS" pitchFamily="66" charset="0"/>
              </a:rPr>
              <a:t>Inflación</a:t>
            </a:r>
            <a:r>
              <a:rPr lang="es-ES" sz="3100" b="1" dirty="0" smtClean="0">
                <a:solidFill>
                  <a:schemeClr val="bg1"/>
                </a:solidFill>
                <a:latin typeface="Comic Sans MS" pitchFamily="66" charset="0"/>
              </a:rPr>
              <a:t>, de los </a:t>
            </a:r>
            <a:r>
              <a:rPr lang="es-ES" sz="3100" b="1" i="1" dirty="0" smtClean="0">
                <a:solidFill>
                  <a:schemeClr val="bg1"/>
                </a:solidFill>
                <a:latin typeface="Comic Sans MS" pitchFamily="66" charset="0"/>
              </a:rPr>
              <a:t>Precios</a:t>
            </a:r>
            <a:r>
              <a:rPr lang="es-ES" sz="3100" b="1" dirty="0" smtClean="0">
                <a:solidFill>
                  <a:schemeClr val="bg1"/>
                </a:solidFill>
                <a:latin typeface="Comic Sans MS" pitchFamily="66" charset="0"/>
              </a:rPr>
              <a:t>, del </a:t>
            </a:r>
            <a:r>
              <a:rPr lang="es-ES" sz="3100" b="1" i="1" dirty="0" smtClean="0">
                <a:solidFill>
                  <a:schemeClr val="bg1"/>
                </a:solidFill>
                <a:latin typeface="Comic Sans MS" pitchFamily="66" charset="0"/>
              </a:rPr>
              <a:t>Desempleo</a:t>
            </a:r>
            <a:r>
              <a:rPr lang="es-ES" sz="3100" b="1" dirty="0" smtClean="0">
                <a:solidFill>
                  <a:schemeClr val="bg1"/>
                </a:solidFill>
                <a:latin typeface="Comic Sans MS" pitchFamily="66" charset="0"/>
              </a:rPr>
              <a:t>, del </a:t>
            </a:r>
            <a:r>
              <a:rPr lang="es-ES" sz="3100" b="1" i="1" dirty="0" smtClean="0">
                <a:solidFill>
                  <a:schemeClr val="bg1"/>
                </a:solidFill>
                <a:latin typeface="Comic Sans MS" pitchFamily="66" charset="0"/>
              </a:rPr>
              <a:t>Nivel de ingreso social</a:t>
            </a:r>
            <a:r>
              <a:rPr lang="es-ES" sz="3100" b="1" dirty="0" smtClean="0">
                <a:solidFill>
                  <a:schemeClr val="bg1"/>
                </a:solidFill>
                <a:latin typeface="Comic Sans MS" pitchFamily="66" charset="0"/>
              </a:rPr>
              <a:t>, de las </a:t>
            </a:r>
            <a:r>
              <a:rPr lang="es-ES" sz="3100" b="1" i="1" dirty="0" smtClean="0">
                <a:solidFill>
                  <a:schemeClr val="bg1"/>
                </a:solidFill>
                <a:latin typeface="Comic Sans MS" pitchFamily="66" charset="0"/>
              </a:rPr>
              <a:t>Recesiones</a:t>
            </a:r>
            <a:r>
              <a:rPr lang="es-ES" sz="3100" b="1" dirty="0" smtClean="0">
                <a:solidFill>
                  <a:schemeClr val="bg1"/>
                </a:solidFill>
                <a:latin typeface="Comic Sans MS" pitchFamily="66" charset="0"/>
              </a:rPr>
              <a:t>, de la </a:t>
            </a:r>
            <a:r>
              <a:rPr lang="es-ES" sz="3100" b="1" i="1" dirty="0" smtClean="0">
                <a:solidFill>
                  <a:schemeClr val="bg1"/>
                </a:solidFill>
                <a:latin typeface="Comic Sans MS" pitchFamily="66" charset="0"/>
              </a:rPr>
              <a:t>Utilización total de los escasos recursos del sistema económico</a:t>
            </a:r>
            <a:r>
              <a:rPr lang="es-ES" sz="3100" b="1" dirty="0" smtClean="0">
                <a:solidFill>
                  <a:schemeClr val="bg1"/>
                </a:solidFill>
                <a:latin typeface="Comic Sans MS" pitchFamily="66" charset="0"/>
              </a:rPr>
              <a:t>, pero siempre dentro de los asuntos fundamentales abordados tales como la producción de bienes y servicios representados en el mercado de oferta para la satisfacción de las necesidades humanas y el consumo representado en el mercado de la demanda.</a:t>
            </a:r>
            <a:r>
              <a:rPr lang="es-CO" b="1" dirty="0" smtClean="0">
                <a:solidFill>
                  <a:schemeClr val="bg1"/>
                </a:solidFill>
                <a:latin typeface="Comic Sans MS" pitchFamily="66" charset="0"/>
              </a:rPr>
              <a:t/>
            </a:r>
            <a:br>
              <a:rPr lang="es-CO" b="1" dirty="0" smtClean="0">
                <a:solidFill>
                  <a:schemeClr val="bg1"/>
                </a:solidFill>
                <a:latin typeface="Comic Sans MS" pitchFamily="66" charset="0"/>
              </a:rPr>
            </a:br>
            <a:endParaRPr lang="es-CO"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www.ciudadanos-cs.org/static/comunicados/2855_31_08_2009/economia_mundial.jpg"/>
          <p:cNvPicPr>
            <a:picLocks noGrp="1"/>
          </p:cNvPicPr>
          <p:nvPr>
            <p:ph idx="1"/>
          </p:nvPr>
        </p:nvPicPr>
        <p:blipFill>
          <a:blip r:embed="rId2">
            <a:duotone>
              <a:schemeClr val="bg2">
                <a:shade val="45000"/>
                <a:satMod val="135000"/>
              </a:schemeClr>
              <a:prstClr val="white"/>
            </a:duotone>
          </a:blip>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p:txBody>
          <a:bodyPr>
            <a:normAutofit/>
          </a:bodyPr>
          <a:lstStyle/>
          <a:p>
            <a:r>
              <a:rPr lang="es-CO" sz="3600" b="1" dirty="0" smtClean="0">
                <a:latin typeface="Comic Sans MS" pitchFamily="66" charset="0"/>
              </a:rPr>
              <a:t>LA ECONOMIA EN COLOMBIA</a:t>
            </a:r>
            <a:endParaRPr lang="es-CO" sz="3600" b="1" dirty="0">
              <a:latin typeface="Comic Sans MS" pitchFamily="66" charset="0"/>
            </a:endParaRPr>
          </a:p>
        </p:txBody>
      </p:sp>
      <p:sp>
        <p:nvSpPr>
          <p:cNvPr id="5" name="4 Rectángulo"/>
          <p:cNvSpPr/>
          <p:nvPr/>
        </p:nvSpPr>
        <p:spPr>
          <a:xfrm>
            <a:off x="0" y="2000241"/>
            <a:ext cx="8786842" cy="4647426"/>
          </a:xfrm>
          <a:prstGeom prst="rect">
            <a:avLst/>
          </a:prstGeom>
        </p:spPr>
        <p:txBody>
          <a:bodyPr wrap="square">
            <a:spAutoFit/>
          </a:bodyPr>
          <a:lstStyle/>
          <a:p>
            <a:r>
              <a:rPr lang="es-ES" sz="2800" b="1" dirty="0" smtClean="0">
                <a:latin typeface="Comic Sans MS" pitchFamily="66" charset="0"/>
              </a:rPr>
              <a:t>Colombia subió cinco puestos en índice mundial de competitividad; ocupa el puesto 69 </a:t>
            </a:r>
          </a:p>
          <a:p>
            <a:endParaRPr lang="es-ES" sz="2800" b="1" dirty="0" smtClean="0">
              <a:latin typeface="Comic Sans MS" pitchFamily="66" charset="0"/>
            </a:endParaRPr>
          </a:p>
          <a:p>
            <a:r>
              <a:rPr lang="es-ES" sz="2800" dirty="0" smtClean="0">
                <a:latin typeface="Comic Sans MS" pitchFamily="66" charset="0"/>
              </a:rPr>
              <a:t>La estabilización de su macroeconomía, la pacificación civil y la amplitud de mercado son sus puntos a su favor. Su pobre entorno institucional y de infraestructura, los puntos débiles.</a:t>
            </a:r>
          </a:p>
          <a:p>
            <a:endParaRPr lang="es-ES" sz="2800" dirty="0">
              <a:latin typeface="Comic Sans MS" pitchFamily="66" charset="0"/>
            </a:endParaRPr>
          </a:p>
          <a:p>
            <a:endParaRPr lang="es-ES" dirty="0" smtClean="0"/>
          </a:p>
          <a:p>
            <a:endParaRPr lang="es-ES" dirty="0"/>
          </a:p>
          <a:p>
            <a:endParaRPr lang="es-ES" dirty="0" smtClean="0">
              <a:solidFill>
                <a:schemeClr val="bg1"/>
              </a:solidFill>
            </a:endParaRPr>
          </a:p>
          <a:p>
            <a:endParaRPr lang="es-E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theclinic.cl/wp-content/uploads/2009/05/economia1.jpg"/>
          <p:cNvPicPr/>
          <p:nvPr/>
        </p:nvPicPr>
        <p:blipFill>
          <a:blip r:embed="rId2">
            <a:grayscl/>
            <a:lum bright="-20000" contrast="-20000"/>
          </a:blip>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428596" y="500042"/>
            <a:ext cx="8229600" cy="1143000"/>
          </a:xfrm>
        </p:spPr>
        <p:txBody>
          <a:bodyPr>
            <a:normAutofit fontScale="90000"/>
          </a:bodyPr>
          <a:lstStyle/>
          <a:p>
            <a:r>
              <a:rPr lang="es-ES" sz="3100" b="1" dirty="0" smtClean="0">
                <a:solidFill>
                  <a:schemeClr val="bg1"/>
                </a:solidFill>
                <a:latin typeface="Comic Sans MS" pitchFamily="66" charset="0"/>
              </a:rPr>
              <a:t>Bajar tasas para crecer más rápido, sugiere </a:t>
            </a:r>
            <a:r>
              <a:rPr lang="es-ES" sz="3100" b="1" dirty="0" err="1" smtClean="0">
                <a:solidFill>
                  <a:schemeClr val="bg1"/>
                </a:solidFill>
                <a:latin typeface="Comic Sans MS" pitchFamily="66" charset="0"/>
              </a:rPr>
              <a:t>Asobancaria</a:t>
            </a:r>
            <a:r>
              <a:rPr lang="es-ES" sz="3100" b="1" dirty="0" smtClean="0">
                <a:solidFill>
                  <a:schemeClr val="bg1"/>
                </a:solidFill>
                <a:latin typeface="Comic Sans MS" pitchFamily="66" charset="0"/>
              </a:rPr>
              <a:t>; la entidad es optimista con recuperación económica</a:t>
            </a:r>
            <a:r>
              <a:rPr lang="es-ES" b="1" dirty="0" smtClean="0">
                <a:latin typeface="Comic Sans MS" pitchFamily="66" charset="0"/>
              </a:rPr>
              <a:t/>
            </a:r>
            <a:br>
              <a:rPr lang="es-ES" b="1" dirty="0" smtClean="0">
                <a:latin typeface="Comic Sans MS" pitchFamily="66" charset="0"/>
              </a:rPr>
            </a:br>
            <a:endParaRPr lang="es-CO" dirty="0">
              <a:latin typeface="Comic Sans MS" pitchFamily="66" charset="0"/>
            </a:endParaRPr>
          </a:p>
        </p:txBody>
      </p:sp>
      <p:sp>
        <p:nvSpPr>
          <p:cNvPr id="3" name="2 Marcador de contenido"/>
          <p:cNvSpPr>
            <a:spLocks noGrp="1"/>
          </p:cNvSpPr>
          <p:nvPr>
            <p:ph idx="1"/>
          </p:nvPr>
        </p:nvSpPr>
        <p:spPr/>
        <p:txBody>
          <a:bodyPr>
            <a:normAutofit lnSpcReduction="10000"/>
          </a:bodyPr>
          <a:lstStyle/>
          <a:p>
            <a:pPr>
              <a:buNone/>
            </a:pPr>
            <a:r>
              <a:rPr lang="es-ES" sz="2800" dirty="0" smtClean="0">
                <a:solidFill>
                  <a:schemeClr val="bg1"/>
                </a:solidFill>
                <a:latin typeface="Comic Sans MS" pitchFamily="66" charset="0"/>
              </a:rPr>
              <a:t>La Asociación Bancaria afirma que la recuperación va a ser rápida, tanto que en el 2011 se retornaría a la senda de crecimiento potencial que se traía y que era del 6 por ciento.</a:t>
            </a:r>
          </a:p>
          <a:p>
            <a:pPr>
              <a:buNone/>
            </a:pPr>
            <a:endParaRPr lang="es-ES" sz="2800" dirty="0" smtClean="0">
              <a:solidFill>
                <a:schemeClr val="bg1"/>
              </a:solidFill>
              <a:latin typeface="Comic Sans MS" pitchFamily="66" charset="0"/>
            </a:endParaRPr>
          </a:p>
          <a:p>
            <a:pPr>
              <a:buNone/>
            </a:pPr>
            <a:r>
              <a:rPr lang="es-ES" sz="2800" dirty="0" smtClean="0">
                <a:solidFill>
                  <a:schemeClr val="bg1"/>
                </a:solidFill>
                <a:latin typeface="Comic Sans MS" pitchFamily="66" charset="0"/>
              </a:rPr>
              <a:t>De cualquier forma, la entidad señala que la política monetaria debe seguir teniendo una postura estimulante en lo que resta del 2009 y en el 2010.</a:t>
            </a:r>
          </a:p>
          <a:p>
            <a:endParaRPr lang="es-CO"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http://imagenes.hola.com/noticias-de-actualidad/2009/02/12/economia.jpg"/>
          <p:cNvPicPr/>
          <p:nvPr/>
        </p:nvPicPr>
        <p:blipFill>
          <a:blip r:embed="rId2">
            <a:duotone>
              <a:schemeClr val="bg2">
                <a:shade val="45000"/>
                <a:satMod val="135000"/>
              </a:schemeClr>
              <a:prstClr val="white"/>
            </a:duotone>
            <a:lum bright="-30000"/>
          </a:blip>
          <a:srcRect/>
          <a:stretch>
            <a:fillRect/>
          </a:stretch>
        </p:blipFill>
        <p:spPr bwMode="auto">
          <a:xfrm>
            <a:off x="0" y="0"/>
            <a:ext cx="9144000" cy="6858000"/>
          </a:xfrm>
          <a:prstGeom prst="rect">
            <a:avLst/>
          </a:prstGeom>
          <a:noFill/>
          <a:ln w="9525">
            <a:noFill/>
            <a:miter lim="800000"/>
            <a:headEnd/>
            <a:tailEnd/>
          </a:ln>
        </p:spPr>
      </p:pic>
      <p:sp>
        <p:nvSpPr>
          <p:cNvPr id="6" name="5 Marcador de texto"/>
          <p:cNvSpPr>
            <a:spLocks noGrp="1"/>
          </p:cNvSpPr>
          <p:nvPr>
            <p:ph type="body" idx="1"/>
          </p:nvPr>
        </p:nvSpPr>
        <p:spPr>
          <a:xfrm>
            <a:off x="357158" y="428604"/>
            <a:ext cx="4040188" cy="639762"/>
          </a:xfrm>
        </p:spPr>
        <p:txBody>
          <a:bodyPr/>
          <a:lstStyle/>
          <a:p>
            <a:pPr algn="ctr"/>
            <a:r>
              <a:rPr lang="es-CO" dirty="0" smtClean="0">
                <a:latin typeface="Comic Sans MS" pitchFamily="66" charset="0"/>
              </a:rPr>
              <a:t>DÓLAR DE HOY</a:t>
            </a:r>
            <a:endParaRPr lang="es-CO" dirty="0">
              <a:latin typeface="Comic Sans MS" pitchFamily="66" charset="0"/>
            </a:endParaRPr>
          </a:p>
        </p:txBody>
      </p:sp>
      <p:pic>
        <p:nvPicPr>
          <p:cNvPr id="4" name="3 Marcador de contenido" descr="http://64.76.190.183/Portafolio/portafolioDolar.jpg">
            <a:hlinkClick r:id="rId3"/>
          </p:cNvPr>
          <p:cNvPicPr>
            <a:picLocks noGrp="1"/>
          </p:cNvPicPr>
          <p:nvPr>
            <p:ph sz="half" idx="2"/>
          </p:nvPr>
        </p:nvPicPr>
        <p:blipFill>
          <a:blip r:embed="rId4"/>
          <a:stretch>
            <a:fillRect/>
          </a:stretch>
        </p:blipFill>
        <p:spPr bwMode="auto">
          <a:xfrm>
            <a:off x="428596" y="1571612"/>
            <a:ext cx="3643338" cy="4643470"/>
          </a:xfrm>
          <a:prstGeom prst="rect">
            <a:avLst/>
          </a:prstGeom>
          <a:noFill/>
          <a:ln w="9525">
            <a:noFill/>
            <a:miter lim="800000"/>
            <a:headEnd/>
            <a:tailEnd/>
          </a:ln>
        </p:spPr>
      </p:pic>
      <p:sp>
        <p:nvSpPr>
          <p:cNvPr id="7" name="6 Marcador de texto"/>
          <p:cNvSpPr>
            <a:spLocks noGrp="1"/>
          </p:cNvSpPr>
          <p:nvPr>
            <p:ph type="body" sz="quarter" idx="3"/>
          </p:nvPr>
        </p:nvSpPr>
        <p:spPr>
          <a:xfrm>
            <a:off x="4572000" y="500042"/>
            <a:ext cx="4041775" cy="639762"/>
          </a:xfrm>
        </p:spPr>
        <p:txBody>
          <a:bodyPr/>
          <a:lstStyle/>
          <a:p>
            <a:pPr algn="ctr"/>
            <a:r>
              <a:rPr lang="es-CO" dirty="0" smtClean="0">
                <a:latin typeface="Comic Sans MS" pitchFamily="66" charset="0"/>
              </a:rPr>
              <a:t>VALOR DE ACCIONES</a:t>
            </a:r>
            <a:endParaRPr lang="es-CO" dirty="0">
              <a:latin typeface="Comic Sans MS" pitchFamily="66" charset="0"/>
            </a:endParaRPr>
          </a:p>
        </p:txBody>
      </p:sp>
      <p:pic>
        <p:nvPicPr>
          <p:cNvPr id="9" name="8 Marcador de contenido" descr="http://64.76.190.183/Portafolio/portafolioAccionesGen.jpg">
            <a:hlinkClick r:id="rId5"/>
          </p:cNvPr>
          <p:cNvPicPr>
            <a:picLocks noGrp="1"/>
          </p:cNvPicPr>
          <p:nvPr>
            <p:ph sz="quarter" idx="4"/>
          </p:nvPr>
        </p:nvPicPr>
        <p:blipFill>
          <a:blip r:embed="rId6"/>
          <a:srcRect/>
          <a:stretch>
            <a:fillRect/>
          </a:stretch>
        </p:blipFill>
        <p:spPr bwMode="auto">
          <a:xfrm>
            <a:off x="5286380" y="1571612"/>
            <a:ext cx="3500462" cy="46656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42910" y="357166"/>
            <a:ext cx="7772400" cy="571504"/>
          </a:xfrm>
        </p:spPr>
        <p:txBody>
          <a:bodyPr>
            <a:normAutofit fontScale="90000"/>
          </a:bodyPr>
          <a:lstStyle/>
          <a:p>
            <a:r>
              <a:rPr lang="es-CO" dirty="0" smtClean="0"/>
              <a:t>PIB</a:t>
            </a:r>
            <a:endParaRPr lang="es-CO" dirty="0"/>
          </a:p>
        </p:txBody>
      </p:sp>
      <p:pic>
        <p:nvPicPr>
          <p:cNvPr id="9" name="8 Imagen" descr="http://argentina.indymedia.org/uploads/2006/12/latinoamerica-javier____i___.jpg"/>
          <p:cNvPicPr/>
          <p:nvPr/>
        </p:nvPicPr>
        <p:blipFill>
          <a:blip r:embed="rId2">
            <a:duotone>
              <a:prstClr val="black"/>
              <a:schemeClr val="tx2">
                <a:tint val="45000"/>
                <a:satMod val="400000"/>
              </a:schemeClr>
            </a:duotone>
          </a:blip>
          <a:srcRect/>
          <a:stretch>
            <a:fillRect/>
          </a:stretch>
        </p:blipFill>
        <p:spPr bwMode="auto">
          <a:xfrm>
            <a:off x="0" y="0"/>
            <a:ext cx="9144000" cy="6857999"/>
          </a:xfrm>
          <a:prstGeom prst="rect">
            <a:avLst/>
          </a:prstGeom>
          <a:noFill/>
          <a:ln w="9525">
            <a:noFill/>
            <a:miter lim="800000"/>
            <a:headEnd/>
            <a:tailEnd/>
          </a:ln>
        </p:spPr>
      </p:pic>
      <p:sp>
        <p:nvSpPr>
          <p:cNvPr id="8" name="7 Subtítulo"/>
          <p:cNvSpPr>
            <a:spLocks noGrp="1"/>
          </p:cNvSpPr>
          <p:nvPr>
            <p:ph type="subTitle" idx="1"/>
          </p:nvPr>
        </p:nvSpPr>
        <p:spPr>
          <a:xfrm>
            <a:off x="285720" y="142852"/>
            <a:ext cx="8572528" cy="6715148"/>
          </a:xfrm>
        </p:spPr>
        <p:txBody>
          <a:bodyPr>
            <a:noAutofit/>
          </a:bodyPr>
          <a:lstStyle/>
          <a:p>
            <a:r>
              <a:rPr lang="es-ES" sz="2400" b="1" dirty="0" smtClean="0">
                <a:solidFill>
                  <a:schemeClr val="bg1"/>
                </a:solidFill>
                <a:latin typeface="Comic Sans MS" pitchFamily="66" charset="0"/>
              </a:rPr>
              <a:t>PRODUCTO INTERNO BRUTO -PIB</a:t>
            </a:r>
          </a:p>
          <a:p>
            <a:pPr algn="just"/>
            <a:endParaRPr lang="es-ES" sz="2400" dirty="0">
              <a:solidFill>
                <a:schemeClr val="bg1"/>
              </a:solidFill>
              <a:latin typeface="Comic Sans MS" pitchFamily="66" charset="0"/>
            </a:endParaRPr>
          </a:p>
          <a:p>
            <a:pPr algn="just"/>
            <a:r>
              <a:rPr lang="es-ES" sz="2400" dirty="0" smtClean="0">
                <a:solidFill>
                  <a:schemeClr val="bg1"/>
                </a:solidFill>
                <a:latin typeface="Comic Sans MS" pitchFamily="66" charset="0"/>
              </a:rPr>
              <a:t>América Latina no podrá sustraerse al </a:t>
            </a:r>
            <a:r>
              <a:rPr lang="es-ES" sz="2400" dirty="0" err="1" smtClean="0">
                <a:solidFill>
                  <a:schemeClr val="bg1"/>
                </a:solidFill>
                <a:latin typeface="Comic Sans MS" pitchFamily="66" charset="0"/>
              </a:rPr>
              <a:t>desaceleramiento</a:t>
            </a:r>
            <a:r>
              <a:rPr lang="es-ES" sz="2400" dirty="0" smtClean="0">
                <a:solidFill>
                  <a:schemeClr val="bg1"/>
                </a:solidFill>
                <a:latin typeface="Comic Sans MS" pitchFamily="66" charset="0"/>
              </a:rPr>
              <a:t> económico global en el 2009. La profunda recesión en los países industrializados, los problemas en los mercados de capitales, y la caída de los precios de las materias primas internacionales, se unirán para deprimir el crecimiento en toda la región. </a:t>
            </a:r>
          </a:p>
          <a:p>
            <a:pPr algn="just"/>
            <a:endParaRPr lang="es-ES" sz="2400" dirty="0">
              <a:solidFill>
                <a:schemeClr val="bg1"/>
              </a:solidFill>
              <a:latin typeface="Comic Sans MS" pitchFamily="66" charset="0"/>
            </a:endParaRPr>
          </a:p>
          <a:p>
            <a:pPr algn="just"/>
            <a:r>
              <a:rPr lang="es-ES" sz="2400" dirty="0" smtClean="0">
                <a:solidFill>
                  <a:schemeClr val="bg1"/>
                </a:solidFill>
                <a:latin typeface="Comic Sans MS" pitchFamily="66" charset="0"/>
              </a:rPr>
              <a:t>La calificadora de riesgo Standard &amp; </a:t>
            </a:r>
            <a:r>
              <a:rPr lang="es-ES" sz="2400" dirty="0" err="1" smtClean="0">
                <a:solidFill>
                  <a:schemeClr val="bg1"/>
                </a:solidFill>
                <a:latin typeface="Comic Sans MS" pitchFamily="66" charset="0"/>
              </a:rPr>
              <a:t>Poor’s</a:t>
            </a:r>
            <a:r>
              <a:rPr lang="es-ES" sz="2400" dirty="0" smtClean="0">
                <a:solidFill>
                  <a:schemeClr val="bg1"/>
                </a:solidFill>
                <a:latin typeface="Comic Sans MS" pitchFamily="66" charset="0"/>
              </a:rPr>
              <a:t> estima que en 2009 el crecimiento promedio ponderado real del PIB en América Latina será menos de la mitad del que alcanzó el 2008, cayendo a 2,1% desde 4,8%. Para Colombia será del 3%.</a:t>
            </a:r>
            <a:endParaRPr lang="es-CO" sz="2400" dirty="0">
              <a:solidFill>
                <a:schemeClr val="bg1"/>
              </a:solidFill>
              <a:latin typeface="Comic Sans MS" pitchFamily="66"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221</Words>
  <Application>Microsoft Office PowerPoint</Application>
  <PresentationFormat>Presentación en pantalla (4:3)</PresentationFormat>
  <Paragraphs>20</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 ECONOMIA   Es una compleja ciencia que se ocupa además: del Desarrollo Económico, de la Inflación, de los Precios, del Desempleo, del Nivel de ingreso social, de las Recesiones, de la Utilización total de los escasos recursos del sistema económico, pero siempre dentro de los asuntos fundamentales abordados tales como la producción de bienes y servicios representados en el mercado de oferta para la satisfacción de las necesidades humanas y el consumo representado en el mercado de la demanda. </vt:lpstr>
      <vt:lpstr>LA ECONOMIA EN COLOMBIA</vt:lpstr>
      <vt:lpstr>Bajar tasas para crecer más rápido, sugiere Asobancaria; la entidad es optimista con recuperación económica </vt:lpstr>
      <vt:lpstr>Diapositiva 4</vt:lpstr>
      <vt:lpstr>PIB</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dc:title>
  <dc:creator>PROPIETARIO</dc:creator>
  <cp:lastModifiedBy>PROPIETARIO</cp:lastModifiedBy>
  <cp:revision>11</cp:revision>
  <dcterms:created xsi:type="dcterms:W3CDTF">2009-09-16T19:52:20Z</dcterms:created>
  <dcterms:modified xsi:type="dcterms:W3CDTF">2009-09-16T21:16:07Z</dcterms:modified>
</cp:coreProperties>
</file>