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1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B43F9E-2BE6-4BCD-8A76-6681E29FD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2243" y="2401588"/>
            <a:ext cx="6959187" cy="2634238"/>
          </a:xfrm>
        </p:spPr>
        <p:txBody>
          <a:bodyPr>
            <a:normAutofit fontScale="90000"/>
          </a:bodyPr>
          <a:lstStyle/>
          <a:p>
            <a:r>
              <a:rPr lang="es-ES" sz="5400" b="1" dirty="0"/>
              <a:t>Evaluación de empresas por la situación patrimonial (ESP)</a:t>
            </a:r>
            <a:endParaRPr lang="es-CO" sz="5400" b="1" dirty="0"/>
          </a:p>
        </p:txBody>
      </p:sp>
    </p:spTree>
    <p:extLst>
      <p:ext uri="{BB962C8B-B14F-4D97-AF65-F5344CB8AC3E}">
        <p14:creationId xmlns:p14="http://schemas.microsoft.com/office/powerpoint/2010/main" val="3794930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A99DC6-2A5B-4E72-B925-DA21D314B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75" y="284922"/>
            <a:ext cx="9213573" cy="781878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Métodos basados en ESP</a:t>
            </a:r>
            <a:endParaRPr lang="es-CO" sz="4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DFCE536-B007-4335-99E7-D74CA3F2CAB9}"/>
              </a:ext>
            </a:extLst>
          </p:cNvPr>
          <p:cNvSpPr txBox="1">
            <a:spLocks/>
          </p:cNvSpPr>
          <p:nvPr/>
        </p:nvSpPr>
        <p:spPr>
          <a:xfrm>
            <a:off x="1136375" y="1033669"/>
            <a:ext cx="9213573" cy="78187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desventajas</a:t>
            </a:r>
            <a:endParaRPr lang="es-CO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959007C-638C-412E-BF3B-9DCCE909B2AE}"/>
              </a:ext>
            </a:extLst>
          </p:cNvPr>
          <p:cNvSpPr/>
          <p:nvPr/>
        </p:nvSpPr>
        <p:spPr>
          <a:xfrm>
            <a:off x="1136375" y="1066800"/>
            <a:ext cx="6669155" cy="781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42CD6CC5-E5AB-4795-92E4-7790B0CDF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75" y="1850519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dirty="0"/>
              <a:t>No contempla los futuros ingresos de la empresa, porque se centra en el valor actual.</a:t>
            </a:r>
          </a:p>
          <a:p>
            <a:pPr marL="0" indent="0">
              <a:buNone/>
            </a:pPr>
            <a:r>
              <a:rPr lang="es-ES" sz="3200" dirty="0"/>
              <a:t>Omite la reacción de la competencia y el comportamiento del mercado.</a:t>
            </a:r>
          </a:p>
          <a:p>
            <a:pPr marL="0" indent="0">
              <a:buNone/>
            </a:pPr>
            <a:r>
              <a:rPr lang="es-ES" sz="3200" dirty="0"/>
              <a:t>Desestima el valor del dinero en el tiempo.</a:t>
            </a:r>
          </a:p>
        </p:txBody>
      </p:sp>
    </p:spTree>
    <p:extLst>
      <p:ext uri="{BB962C8B-B14F-4D97-AF65-F5344CB8AC3E}">
        <p14:creationId xmlns:p14="http://schemas.microsoft.com/office/powerpoint/2010/main" val="2573586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71C285-FE5B-49BC-B8F6-C0413EA783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2062" y="0"/>
            <a:ext cx="10131425" cy="3649133"/>
          </a:xfrm>
        </p:spPr>
        <p:txBody>
          <a:bodyPr>
            <a:normAutofit/>
          </a:bodyPr>
          <a:lstStyle/>
          <a:p>
            <a:r>
              <a:rPr lang="es-ES" sz="2800" dirty="0"/>
              <a:t>Método que por medio del balance determina la situación de la empresa en un momento específico</a:t>
            </a:r>
            <a:r>
              <a:rPr lang="es-CO" sz="2800" dirty="0"/>
              <a:t> del tiempo, es un método estático de valoración y aunque tiene fortalezas también posee debilidades.</a:t>
            </a:r>
            <a:endParaRPr lang="es-ES" sz="2800" dirty="0"/>
          </a:p>
        </p:txBody>
      </p:sp>
      <p:pic>
        <p:nvPicPr>
          <p:cNvPr id="1026" name="Picture 2" descr="Finanzas - Concepto, ramas, tipos, características y economía">
            <a:extLst>
              <a:ext uri="{FF2B5EF4-FFF2-40B4-BE49-F238E27FC236}">
                <a16:creationId xmlns:a16="http://schemas.microsoft.com/office/drawing/2014/main" id="{DA9FED6C-997B-42F0-A281-935985E40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093" y="2936807"/>
            <a:ext cx="5867814" cy="2933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841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A99DC6-2A5B-4E72-B925-DA21D314B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75" y="284922"/>
            <a:ext cx="9213573" cy="781878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Métodos basados en ESP</a:t>
            </a:r>
            <a:endParaRPr lang="es-CO" sz="4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A0A0F96-8D85-4337-8134-AC6DE30DD28E}"/>
              </a:ext>
            </a:extLst>
          </p:cNvPr>
          <p:cNvSpPr/>
          <p:nvPr/>
        </p:nvSpPr>
        <p:spPr>
          <a:xfrm>
            <a:off x="1136375" y="4625009"/>
            <a:ext cx="9213573" cy="874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FA3565-92C6-49D0-B4C2-6EC0A61E2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75" y="1850519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dirty="0"/>
              <a:t>Es también conocido como el valor en libros, patrimonio neto o fondos propios de una empresa. Simplemente corresponde al valor patrimonial o lo que es igual a la diferencia:</a:t>
            </a:r>
          </a:p>
          <a:p>
            <a:pPr marL="0" indent="0">
              <a:buNone/>
            </a:pPr>
            <a:endParaRPr lang="es-ES" sz="3200" dirty="0"/>
          </a:p>
          <a:p>
            <a:pPr marL="0" indent="0">
              <a:buNone/>
            </a:pPr>
            <a:r>
              <a:rPr lang="es-ES" sz="32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Total activos – Total pasivos = Patrimonio neto.</a:t>
            </a:r>
            <a:endParaRPr lang="es-CO" sz="3200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DFCE536-B007-4335-99E7-D74CA3F2CAB9}"/>
              </a:ext>
            </a:extLst>
          </p:cNvPr>
          <p:cNvSpPr txBox="1">
            <a:spLocks/>
          </p:cNvSpPr>
          <p:nvPr/>
        </p:nvSpPr>
        <p:spPr>
          <a:xfrm>
            <a:off x="1136375" y="1033669"/>
            <a:ext cx="9213573" cy="78187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1. Criterio del valor contable</a:t>
            </a:r>
            <a:endParaRPr lang="es-CO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959007C-638C-412E-BF3B-9DCCE909B2AE}"/>
              </a:ext>
            </a:extLst>
          </p:cNvPr>
          <p:cNvSpPr/>
          <p:nvPr/>
        </p:nvSpPr>
        <p:spPr>
          <a:xfrm>
            <a:off x="1136375" y="1066800"/>
            <a:ext cx="6669155" cy="781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99780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A99DC6-2A5B-4E72-B925-DA21D314B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75" y="284922"/>
            <a:ext cx="9213573" cy="781878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Métodos basados en ESP</a:t>
            </a:r>
            <a:endParaRPr lang="es-CO" sz="4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1FA3565-92C6-49D0-B4C2-6EC0A61E2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75" y="1850519"/>
            <a:ext cx="10131425" cy="4576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dirty="0"/>
              <a:t>Es un método muy impreciso, corresponde al valor de los activos una vez se deducen las deudas.</a:t>
            </a:r>
          </a:p>
          <a:p>
            <a:pPr marL="0" indent="0">
              <a:buNone/>
            </a:pPr>
            <a:endParaRPr lang="es-ES" sz="3200" dirty="0"/>
          </a:p>
          <a:p>
            <a:pPr marL="0" indent="0">
              <a:buNone/>
            </a:pPr>
            <a:endParaRPr lang="es-ES" sz="3200" dirty="0"/>
          </a:p>
          <a:p>
            <a:pPr marL="0" indent="0">
              <a:buNone/>
            </a:pPr>
            <a:endParaRPr lang="es-ES" sz="3200" dirty="0"/>
          </a:p>
          <a:p>
            <a:pPr marL="0" indent="0">
              <a:buNone/>
            </a:pPr>
            <a:r>
              <a:rPr lang="es-ES" sz="3200" dirty="0"/>
              <a:t>También es un método que trae problemas cuando se realiza en empresas de América y de Europa, porque cada uno maneja distintas reglas contables.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DFCE536-B007-4335-99E7-D74CA3F2CAB9}"/>
              </a:ext>
            </a:extLst>
          </p:cNvPr>
          <p:cNvSpPr txBox="1">
            <a:spLocks/>
          </p:cNvSpPr>
          <p:nvPr/>
        </p:nvSpPr>
        <p:spPr>
          <a:xfrm>
            <a:off x="1136375" y="1033669"/>
            <a:ext cx="9213573" cy="78187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1. Criterio del valor contable</a:t>
            </a:r>
            <a:endParaRPr lang="es-CO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la rivalidad tiende a mejorar la situación de una empresa">
            <a:extLst>
              <a:ext uri="{FF2B5EF4-FFF2-40B4-BE49-F238E27FC236}">
                <a16:creationId xmlns:a16="http://schemas.microsoft.com/office/drawing/2014/main" id="{C5A37C59-EEF5-4EAD-B4D2-D1AA2A4139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573" y="3089620"/>
            <a:ext cx="3816627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DAA6851B-7545-4EA5-98ED-484634AAFBED}"/>
              </a:ext>
            </a:extLst>
          </p:cNvPr>
          <p:cNvSpPr/>
          <p:nvPr/>
        </p:nvSpPr>
        <p:spPr>
          <a:xfrm>
            <a:off x="1136375" y="1066800"/>
            <a:ext cx="6669155" cy="781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1444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804B0-1DF4-4BC2-91B7-5E354A3BC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609600"/>
            <a:ext cx="8975034" cy="781879"/>
          </a:xfrm>
        </p:spPr>
        <p:txBody>
          <a:bodyPr/>
          <a:lstStyle/>
          <a:p>
            <a:r>
              <a:rPr lang="es-E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2. Criterio del valor contable ajustado</a:t>
            </a:r>
            <a:endParaRPr lang="es-CO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E83DB1-741B-44B9-BB55-1076D2D18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4433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Este criterio toma un valor de ajuste y por lo tanto se modifica el valor de la empresa.</a:t>
            </a:r>
          </a:p>
          <a:p>
            <a:pPr marL="0" indent="0">
              <a:buNone/>
            </a:pPr>
            <a:r>
              <a:rPr lang="es-ES" sz="2800" dirty="0"/>
              <a:t>Ese ajuste se puede realizar en diferentes  aspectos o cuentas del balance como:</a:t>
            </a:r>
          </a:p>
          <a:p>
            <a:pPr marL="0" indent="0">
              <a:buNone/>
            </a:pPr>
            <a:r>
              <a:rPr lang="es-ES" sz="2800" dirty="0"/>
              <a:t>Cuentas por cobrar, inmuebles, terrenos, etc.</a:t>
            </a:r>
          </a:p>
          <a:p>
            <a:pPr marL="0" indent="0">
              <a:buNone/>
            </a:pPr>
            <a:endParaRPr lang="es-CO" sz="28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031EE6E-2AF1-46E5-B3BB-C2C8BC93D683}"/>
              </a:ext>
            </a:extLst>
          </p:cNvPr>
          <p:cNvSpPr txBox="1">
            <a:spLocks/>
          </p:cNvSpPr>
          <p:nvPr/>
        </p:nvSpPr>
        <p:spPr>
          <a:xfrm>
            <a:off x="685801" y="0"/>
            <a:ext cx="9213573" cy="78187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4000">
                <a:solidFill>
                  <a:schemeClr val="bg2">
                    <a:lumMod val="60000"/>
                    <a:lumOff val="40000"/>
                  </a:schemeClr>
                </a:solidFill>
              </a:rPr>
              <a:t>Métodos basados en ESP</a:t>
            </a:r>
            <a:endParaRPr lang="es-CO" sz="4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2EB8C2B-C5AB-4995-9093-5FA6E5C56ABD}"/>
              </a:ext>
            </a:extLst>
          </p:cNvPr>
          <p:cNvSpPr/>
          <p:nvPr/>
        </p:nvSpPr>
        <p:spPr>
          <a:xfrm>
            <a:off x="685800" y="695740"/>
            <a:ext cx="8709991" cy="781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8" name="Picture 2" descr="La importancia de gestionar correctamente las finanzas de tu salón ...">
            <a:extLst>
              <a:ext uri="{FF2B5EF4-FFF2-40B4-BE49-F238E27FC236}">
                <a16:creationId xmlns:a16="http://schemas.microsoft.com/office/drawing/2014/main" id="{9200840D-E14F-4A74-9A07-C9CBE8F142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400" y="4473142"/>
            <a:ext cx="5254825" cy="1986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417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804B0-1DF4-4BC2-91B7-5E354A3BC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99971"/>
            <a:ext cx="8975034" cy="781879"/>
          </a:xfrm>
        </p:spPr>
        <p:txBody>
          <a:bodyPr/>
          <a:lstStyle/>
          <a:p>
            <a:r>
              <a:rPr lang="es-E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2. Criterio del valor contable ajustado</a:t>
            </a:r>
            <a:endParaRPr lang="es-CO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E83DB1-741B-44B9-BB55-1076D2D18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45663"/>
            <a:ext cx="10131425" cy="24961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dirty="0"/>
              <a:t>Su mayor desventaja es que la persona o las personas que realicen el ajuste, deben conocer muy bien la empresa. Aunque es muy difícil lograr eso, también se puede hacer una revisoría exhaustiva para determinar esos ajustes.</a:t>
            </a:r>
          </a:p>
          <a:p>
            <a:pPr marL="0" indent="0">
              <a:buNone/>
            </a:pPr>
            <a:endParaRPr lang="es-CO" sz="32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031EE6E-2AF1-46E5-B3BB-C2C8BC93D683}"/>
              </a:ext>
            </a:extLst>
          </p:cNvPr>
          <p:cNvSpPr txBox="1">
            <a:spLocks/>
          </p:cNvSpPr>
          <p:nvPr/>
        </p:nvSpPr>
        <p:spPr>
          <a:xfrm>
            <a:off x="685801" y="0"/>
            <a:ext cx="9213573" cy="78187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4000">
                <a:solidFill>
                  <a:schemeClr val="bg2">
                    <a:lumMod val="60000"/>
                    <a:lumOff val="40000"/>
                  </a:schemeClr>
                </a:solidFill>
              </a:rPr>
              <a:t>Métodos basados en ESP</a:t>
            </a:r>
            <a:endParaRPr lang="es-CO" sz="4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73F4706-4B21-4E35-B3B7-0CFFEEECE88A}"/>
              </a:ext>
            </a:extLst>
          </p:cNvPr>
          <p:cNvSpPr/>
          <p:nvPr/>
        </p:nvSpPr>
        <p:spPr>
          <a:xfrm>
            <a:off x="685801" y="781878"/>
            <a:ext cx="8577469" cy="781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2050" name="Picture 2" descr="Finanzas públicas - Qué es, definición y concepto | Economipedia">
            <a:extLst>
              <a:ext uri="{FF2B5EF4-FFF2-40B4-BE49-F238E27FC236}">
                <a16:creationId xmlns:a16="http://schemas.microsoft.com/office/drawing/2014/main" id="{64FC8932-B9D3-4739-856C-BF4B18DE7D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922" b="10135"/>
          <a:stretch/>
        </p:blipFill>
        <p:spPr bwMode="auto">
          <a:xfrm>
            <a:off x="3610676" y="3917858"/>
            <a:ext cx="4970647" cy="2496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313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804B0-1DF4-4BC2-91B7-5E354A3BC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489" y="755373"/>
            <a:ext cx="8975034" cy="781879"/>
          </a:xfrm>
        </p:spPr>
        <p:txBody>
          <a:bodyPr/>
          <a:lstStyle/>
          <a:p>
            <a:r>
              <a:rPr lang="es-E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3. Criterio del valor de liquidación</a:t>
            </a:r>
            <a:endParaRPr lang="es-CO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E83DB1-741B-44B9-BB55-1076D2D18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50505"/>
            <a:ext cx="10131425" cy="42406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Este criterio se desarrolla partiendo del supuesto de que la empresa se va a liquidar y todos sus bienes serán puestos a la venta y sus deudas subsanadas de forma inmediata.</a:t>
            </a:r>
          </a:p>
          <a:p>
            <a:pPr marL="0" indent="0">
              <a:buNone/>
            </a:pPr>
            <a:endParaRPr lang="es-CO" sz="2800" dirty="0"/>
          </a:p>
          <a:p>
            <a:pPr marL="0" indent="0">
              <a:buNone/>
            </a:pPr>
            <a:endParaRPr lang="es-CO" sz="2800" dirty="0"/>
          </a:p>
          <a:p>
            <a:pPr marL="0" indent="0">
              <a:buNone/>
            </a:pPr>
            <a:r>
              <a:rPr lang="es-CO" sz="2800" dirty="0"/>
              <a:t>Se dice que este criterio es bastante útil porque refleja el valor mínimo de una empresa, ya que si la empresa continuara todos sus activos cobrarían un valor mayor.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031EE6E-2AF1-46E5-B3BB-C2C8BC93D683}"/>
              </a:ext>
            </a:extLst>
          </p:cNvPr>
          <p:cNvSpPr txBox="1">
            <a:spLocks/>
          </p:cNvSpPr>
          <p:nvPr/>
        </p:nvSpPr>
        <p:spPr>
          <a:xfrm>
            <a:off x="685801" y="0"/>
            <a:ext cx="9213573" cy="78187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4000">
                <a:solidFill>
                  <a:schemeClr val="bg2">
                    <a:lumMod val="60000"/>
                    <a:lumOff val="40000"/>
                  </a:schemeClr>
                </a:solidFill>
              </a:rPr>
              <a:t>Métodos basados en ESP</a:t>
            </a:r>
            <a:endParaRPr lang="es-CO" sz="4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9BB3E67-60AB-42BA-9E54-87AF04341E66}"/>
              </a:ext>
            </a:extLst>
          </p:cNvPr>
          <p:cNvSpPr/>
          <p:nvPr/>
        </p:nvSpPr>
        <p:spPr>
          <a:xfrm>
            <a:off x="682489" y="762000"/>
            <a:ext cx="8050694" cy="781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5989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804B0-1DF4-4BC2-91B7-5E354A3BC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781878"/>
            <a:ext cx="8975034" cy="781879"/>
          </a:xfrm>
        </p:spPr>
        <p:txBody>
          <a:bodyPr/>
          <a:lstStyle/>
          <a:p>
            <a:r>
              <a:rPr lang="es-E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4. Criterio del valor substancial</a:t>
            </a:r>
            <a:endParaRPr lang="es-CO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E83DB1-741B-44B9-BB55-1076D2D18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63756"/>
            <a:ext cx="10131425" cy="52942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dirty="0"/>
              <a:t>Este criterio hace referencia al valor que tendría crear una empresa idéntica a la ya existente, para este caso existen tres formas de hacerlo:</a:t>
            </a:r>
          </a:p>
          <a:p>
            <a:r>
              <a:rPr lang="es-ES" sz="3200" dirty="0"/>
              <a:t>Valor substancial bruto (Valor de activos a precios de mercado)</a:t>
            </a:r>
          </a:p>
          <a:p>
            <a:r>
              <a:rPr lang="es-ES" sz="3200" dirty="0"/>
              <a:t>Valor substancial neto de pasivos exigibles (patrimonio neto ajustado y finanzas operativas)</a:t>
            </a:r>
          </a:p>
          <a:p>
            <a:r>
              <a:rPr lang="es-ES" sz="3200" dirty="0"/>
              <a:t>Valor substancial bruto reducido (valor substancial bruto – deudas sin costo)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031EE6E-2AF1-46E5-B3BB-C2C8BC93D683}"/>
              </a:ext>
            </a:extLst>
          </p:cNvPr>
          <p:cNvSpPr txBox="1">
            <a:spLocks/>
          </p:cNvSpPr>
          <p:nvPr/>
        </p:nvSpPr>
        <p:spPr>
          <a:xfrm>
            <a:off x="685801" y="0"/>
            <a:ext cx="9213573" cy="78187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4000">
                <a:solidFill>
                  <a:schemeClr val="bg2">
                    <a:lumMod val="60000"/>
                    <a:lumOff val="40000"/>
                  </a:schemeClr>
                </a:solidFill>
              </a:rPr>
              <a:t>Métodos basados en ESP</a:t>
            </a:r>
            <a:endParaRPr lang="es-CO" sz="4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86AF8C5-6F82-48F2-B3C8-537B0B0C7292}"/>
              </a:ext>
            </a:extLst>
          </p:cNvPr>
          <p:cNvSpPr/>
          <p:nvPr/>
        </p:nvSpPr>
        <p:spPr>
          <a:xfrm>
            <a:off x="685801" y="781878"/>
            <a:ext cx="7053469" cy="781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6417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A99DC6-2A5B-4E72-B925-DA21D314B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75" y="284922"/>
            <a:ext cx="9213573" cy="781878"/>
          </a:xfrm>
        </p:spPr>
        <p:txBody>
          <a:bodyPr>
            <a:normAutofit/>
          </a:bodyPr>
          <a:lstStyle/>
          <a:p>
            <a:r>
              <a:rPr lang="es-ES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Métodos basados en ESP</a:t>
            </a:r>
            <a:endParaRPr lang="es-CO" sz="4000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6DFCE536-B007-4335-99E7-D74CA3F2CAB9}"/>
              </a:ext>
            </a:extLst>
          </p:cNvPr>
          <p:cNvSpPr txBox="1">
            <a:spLocks/>
          </p:cNvSpPr>
          <p:nvPr/>
        </p:nvSpPr>
        <p:spPr>
          <a:xfrm>
            <a:off x="1136375" y="1033669"/>
            <a:ext cx="9213573" cy="78187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fortalezas</a:t>
            </a:r>
            <a:endParaRPr lang="es-CO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959007C-638C-412E-BF3B-9DCCE909B2AE}"/>
              </a:ext>
            </a:extLst>
          </p:cNvPr>
          <p:cNvSpPr/>
          <p:nvPr/>
        </p:nvSpPr>
        <p:spPr>
          <a:xfrm>
            <a:off x="1136375" y="1066800"/>
            <a:ext cx="6669155" cy="78187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Marcador de contenido 2">
            <a:extLst>
              <a:ext uri="{FF2B5EF4-FFF2-40B4-BE49-F238E27FC236}">
                <a16:creationId xmlns:a16="http://schemas.microsoft.com/office/drawing/2014/main" id="{42CD6CC5-E5AB-4795-92E4-7790B0CDF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75" y="1850519"/>
            <a:ext cx="10131425" cy="36491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dirty="0"/>
              <a:t>La rapidez en la que entrega una referencia de la firma gracias a la partida doble y se tendrá una buena primera aproximación a la información.</a:t>
            </a:r>
          </a:p>
        </p:txBody>
      </p:sp>
    </p:spTree>
    <p:extLst>
      <p:ext uri="{BB962C8B-B14F-4D97-AF65-F5344CB8AC3E}">
        <p14:creationId xmlns:p14="http://schemas.microsoft.com/office/powerpoint/2010/main" val="1175940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{F0D2E630-6C77-4420-B454-4B9351C3DE5C}tf03457452</Template>
  <TotalTime>183</TotalTime>
  <Words>479</Words>
  <Application>Microsoft Office PowerPoint</Application>
  <PresentationFormat>Panorámica</PresentationFormat>
  <Paragraphs>42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Celestial</vt:lpstr>
      <vt:lpstr>Evaluación de empresas por la situación patrimonial (ESP)</vt:lpstr>
      <vt:lpstr>Presentación de PowerPoint</vt:lpstr>
      <vt:lpstr>Métodos basados en ESP</vt:lpstr>
      <vt:lpstr>Métodos basados en ESP</vt:lpstr>
      <vt:lpstr>2. Criterio del valor contable ajustado</vt:lpstr>
      <vt:lpstr>2. Criterio del valor contable ajustado</vt:lpstr>
      <vt:lpstr>3. Criterio del valor de liquidación</vt:lpstr>
      <vt:lpstr>4. Criterio del valor substancial</vt:lpstr>
      <vt:lpstr>Métodos basados en ESP</vt:lpstr>
      <vt:lpstr>Métodos basados en ESP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de empresas por la situación patrimonial</dc:title>
  <dc:creator>CARMEN</dc:creator>
  <cp:lastModifiedBy>CARMEN</cp:lastModifiedBy>
  <cp:revision>15</cp:revision>
  <dcterms:created xsi:type="dcterms:W3CDTF">2020-08-17T01:49:20Z</dcterms:created>
  <dcterms:modified xsi:type="dcterms:W3CDTF">2020-08-17T05:27:55Z</dcterms:modified>
</cp:coreProperties>
</file>