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534176-1F0D-4CF3-BC9C-58FBD1A6F70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3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1198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126670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4107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72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411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816180-56FD-46D4-BB67-D6F339142745}"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2156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816180-56FD-46D4-BB67-D6F339142745}"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8016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16180-56FD-46D4-BB67-D6F339142745}"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3035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63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0053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E534176-1F0D-4CF3-BC9C-58FBD1A6F703}" type="slidenum">
              <a:rPr lang="es-CO" smtClean="0"/>
              <a:t>‹Nº›</a:t>
            </a:fld>
            <a:endParaRPr lang="es-CO"/>
          </a:p>
        </p:txBody>
      </p:sp>
    </p:spTree>
    <p:extLst>
      <p:ext uri="{BB962C8B-B14F-4D97-AF65-F5344CB8AC3E}">
        <p14:creationId xmlns:p14="http://schemas.microsoft.com/office/powerpoint/2010/main" val="433734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22871" y="327166"/>
            <a:ext cx="4100803" cy="830997"/>
          </a:xfrm>
          <a:prstGeom prst="rect">
            <a:avLst/>
          </a:prstGeom>
          <a:noFill/>
        </p:spPr>
        <p:txBody>
          <a:bodyPr wrap="none" lIns="91440" tIns="45720" rIns="91440" bIns="45720">
            <a:spAutoFit/>
          </a:bodyPr>
          <a:lstStyle/>
          <a:p>
            <a:pPr algn="ctr"/>
            <a:r>
              <a:rPr lang="es-CO" sz="4800" b="1" dirty="0" smtClean="0">
                <a:solidFill>
                  <a:srgbClr val="FF0000"/>
                </a:solidFill>
              </a:rPr>
              <a:t>FUERZA PESO</a:t>
            </a:r>
            <a:endParaRPr lang="es-ES" sz="5400" b="1" dirty="0">
              <a:ln w="22225">
                <a:solidFill>
                  <a:schemeClr val="accent2"/>
                </a:solidFill>
                <a:prstDash val="solid"/>
              </a:ln>
              <a:solidFill>
                <a:srgbClr val="FF0000"/>
              </a:solidFill>
              <a:latin typeface="Arial Black" panose="020B0A04020102020204" pitchFamily="34" charset="0"/>
            </a:endParaRPr>
          </a:p>
        </p:txBody>
      </p:sp>
      <p:sp>
        <p:nvSpPr>
          <p:cNvPr id="6" name="CuadroTexto 5"/>
          <p:cNvSpPr txBox="1"/>
          <p:nvPr/>
        </p:nvSpPr>
        <p:spPr>
          <a:xfrm>
            <a:off x="662426" y="1171415"/>
            <a:ext cx="8057503" cy="5016758"/>
          </a:xfrm>
          <a:prstGeom prst="rect">
            <a:avLst/>
          </a:prstGeom>
          <a:noFill/>
        </p:spPr>
        <p:txBody>
          <a:bodyPr wrap="square" rtlCol="0">
            <a:spAutoFit/>
          </a:bodyPr>
          <a:lstStyle/>
          <a:p>
            <a:pPr algn="just"/>
            <a:r>
              <a:rPr lang="es-CO" sz="2000" dirty="0" smtClean="0">
                <a:solidFill>
                  <a:srgbClr val="FF0000"/>
                </a:solidFill>
              </a:rPr>
              <a:t>Definición</a:t>
            </a:r>
            <a:r>
              <a:rPr lang="es-CO" sz="2000" dirty="0" smtClean="0">
                <a:solidFill>
                  <a:srgbClr val="FF0000"/>
                </a:solidFill>
              </a:rPr>
              <a:t>:</a:t>
            </a:r>
          </a:p>
          <a:p>
            <a:pPr algn="just"/>
            <a:r>
              <a:rPr lang="es-CO" sz="2000" dirty="0"/>
              <a:t>La fuerza peso es la que realiza sobre un cuerpo la </a:t>
            </a:r>
            <a:r>
              <a:rPr lang="es-CO" sz="2000" dirty="0" smtClean="0"/>
              <a:t>aceleración </a:t>
            </a:r>
            <a:r>
              <a:rPr lang="es-CO" sz="2000" dirty="0"/>
              <a:t>de la gravedad de un planeta o </a:t>
            </a:r>
            <a:r>
              <a:rPr lang="es-CO" sz="2000" dirty="0" smtClean="0"/>
              <a:t>algún </a:t>
            </a:r>
            <a:r>
              <a:rPr lang="es-CO" sz="2000" dirty="0"/>
              <a:t>cuerpo celeste, como la luna. Se mide en newtons (N</a:t>
            </a:r>
            <a:r>
              <a:rPr lang="es-CO" sz="2000" dirty="0" smtClean="0"/>
              <a:t>).</a:t>
            </a:r>
          </a:p>
          <a:p>
            <a:pPr algn="just"/>
            <a:endParaRPr lang="es-CO" sz="2000" dirty="0"/>
          </a:p>
          <a:p>
            <a:pPr marL="342900" indent="-342900" algn="just">
              <a:buFont typeface="Arial" panose="020B0604020202020204" pitchFamily="34" charset="0"/>
              <a:buChar char="•"/>
            </a:pPr>
            <a:r>
              <a:rPr lang="es-CO" sz="2000" dirty="0"/>
              <a:t>El peso de un cuerpo en la Tierra se obtiene multiplicando la masa de un cuerpo por la aceleración de gravedad (g).</a:t>
            </a:r>
          </a:p>
          <a:p>
            <a:pPr algn="just"/>
            <a:endParaRPr lang="es-CO" sz="2000" dirty="0"/>
          </a:p>
          <a:p>
            <a:pPr marL="342900" indent="-342900" algn="just">
              <a:buFont typeface="Arial" panose="020B0604020202020204" pitchFamily="34" charset="0"/>
              <a:buChar char="•"/>
            </a:pPr>
            <a:r>
              <a:rPr lang="es-CO" sz="2000" b="1" dirty="0"/>
              <a:t>Aceleración de gravedad: </a:t>
            </a:r>
            <a:r>
              <a:rPr lang="es-CO" sz="2000" dirty="0"/>
              <a:t>es la aceleración con que los objetos caen libremente en la </a:t>
            </a:r>
            <a:r>
              <a:rPr lang="es-CO" sz="2000" dirty="0" smtClean="0"/>
              <a:t>Tierra. Esta </a:t>
            </a:r>
            <a:r>
              <a:rPr lang="es-CO" sz="2000" dirty="0"/>
              <a:t>aceleración es de 9,8 m/s2, aproximadamente 10m/s2.</a:t>
            </a:r>
          </a:p>
          <a:p>
            <a:pPr algn="just"/>
            <a:endParaRPr lang="es-CO" sz="2000" dirty="0"/>
          </a:p>
          <a:p>
            <a:pPr marL="342900" indent="-342900" algn="just">
              <a:buFont typeface="Arial" panose="020B0604020202020204" pitchFamily="34" charset="0"/>
              <a:buChar char="•"/>
            </a:pPr>
            <a:r>
              <a:rPr lang="es-CO" sz="2000" b="1" dirty="0"/>
              <a:t>Masa: </a:t>
            </a:r>
            <a:r>
              <a:rPr lang="es-CO" sz="2000" dirty="0"/>
              <a:t>representa la cantidad de materia que tiene un cuerpo y se mide en kilogramos. </a:t>
            </a:r>
          </a:p>
          <a:p>
            <a:pPr algn="just"/>
            <a:endParaRPr lang="es-CO" sz="2000" dirty="0"/>
          </a:p>
          <a:p>
            <a:pPr algn="just"/>
            <a:r>
              <a:rPr lang="es-CO" sz="2000" dirty="0"/>
              <a:t>Entonces para calcular el peso se aplica la siguiente ecuación:</a:t>
            </a:r>
            <a:endParaRPr lang="es-CO" sz="2000" dirty="0" smtClean="0"/>
          </a:p>
        </p:txBody>
      </p:sp>
      <p:pic>
        <p:nvPicPr>
          <p:cNvPr id="4" name="Imagen 3"/>
          <p:cNvPicPr>
            <a:picLocks noChangeAspect="1"/>
          </p:cNvPicPr>
          <p:nvPr/>
        </p:nvPicPr>
        <p:blipFill>
          <a:blip r:embed="rId2"/>
          <a:stretch>
            <a:fillRect/>
          </a:stretch>
        </p:blipFill>
        <p:spPr>
          <a:xfrm>
            <a:off x="8719929" y="4439478"/>
            <a:ext cx="3213032" cy="2111733"/>
          </a:xfrm>
          <a:prstGeom prst="rect">
            <a:avLst/>
          </a:prstGeom>
        </p:spPr>
      </p:pic>
      <p:pic>
        <p:nvPicPr>
          <p:cNvPr id="9" name="Imagen 8"/>
          <p:cNvPicPr>
            <a:picLocks noChangeAspect="1"/>
          </p:cNvPicPr>
          <p:nvPr/>
        </p:nvPicPr>
        <p:blipFill rotWithShape="1">
          <a:blip r:embed="rId3"/>
          <a:srcRect l="23678" r="17410"/>
          <a:stretch/>
        </p:blipFill>
        <p:spPr>
          <a:xfrm>
            <a:off x="8988576" y="1171415"/>
            <a:ext cx="2709469" cy="2684968"/>
          </a:xfrm>
          <a:prstGeom prst="rect">
            <a:avLst/>
          </a:prstGeom>
        </p:spPr>
      </p:pic>
    </p:spTree>
    <p:extLst>
      <p:ext uri="{BB962C8B-B14F-4D97-AF65-F5344CB8AC3E}">
        <p14:creationId xmlns:p14="http://schemas.microsoft.com/office/powerpoint/2010/main" val="353949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7496" y="609600"/>
            <a:ext cx="9521024" cy="636104"/>
          </a:xfrm>
        </p:spPr>
        <p:txBody>
          <a:bodyPr>
            <a:normAutofit fontScale="90000"/>
          </a:bodyPr>
          <a:lstStyle/>
          <a:p>
            <a:r>
              <a:rPr lang="es-CO" dirty="0" smtClean="0">
                <a:solidFill>
                  <a:srgbClr val="FF0000"/>
                </a:solidFill>
              </a:rPr>
              <a:t>Para tener en cuenta:</a:t>
            </a:r>
            <a:endParaRPr lang="es-CO" dirty="0">
              <a:solidFill>
                <a:srgbClr val="FF0000"/>
              </a:solidFill>
            </a:endParaRPr>
          </a:p>
        </p:txBody>
      </p:sp>
      <p:sp>
        <p:nvSpPr>
          <p:cNvPr id="3" name="Marcador de contenido 2"/>
          <p:cNvSpPr>
            <a:spLocks noGrp="1"/>
          </p:cNvSpPr>
          <p:nvPr>
            <p:ph idx="1"/>
          </p:nvPr>
        </p:nvSpPr>
        <p:spPr>
          <a:xfrm>
            <a:off x="1143000" y="1378226"/>
            <a:ext cx="9872871" cy="4717774"/>
          </a:xfrm>
        </p:spPr>
        <p:txBody>
          <a:bodyPr/>
          <a:lstStyle/>
          <a:p>
            <a:pPr algn="just"/>
            <a:r>
              <a:rPr lang="es-CO" dirty="0" smtClean="0">
                <a:solidFill>
                  <a:schemeClr val="tx1"/>
                </a:solidFill>
              </a:rPr>
              <a:t>El peso </a:t>
            </a:r>
            <a:r>
              <a:rPr lang="es-CO" dirty="0">
                <a:solidFill>
                  <a:schemeClr val="tx1"/>
                </a:solidFill>
              </a:rPr>
              <a:t>varía dependiendo de la aceleración de gravedad. Por ejemplo el peso de una persona en la Tierra será mucho mayor que el peso de esa misma persona en la Luna ya que la aceleración de gravedad de la Luna es menor ( 1,62 m/s2</a:t>
            </a:r>
            <a:r>
              <a:rPr lang="es-CO" dirty="0" smtClean="0">
                <a:solidFill>
                  <a:schemeClr val="tx1"/>
                </a:solidFill>
              </a:rPr>
              <a:t>).</a:t>
            </a:r>
            <a:endParaRPr lang="es-CO" dirty="0">
              <a:solidFill>
                <a:schemeClr val="tx1"/>
              </a:solidFill>
            </a:endParaRPr>
          </a:p>
          <a:p>
            <a:endParaRPr lang="es-CO" dirty="0"/>
          </a:p>
          <a:p>
            <a:r>
              <a:rPr lang="es-CO" dirty="0">
                <a:solidFill>
                  <a:schemeClr val="tx1"/>
                </a:solidFill>
              </a:rPr>
              <a:t>El peso puede ser representado mediante un vector. Este vector siempre está en dirección vertical apuntando hacia el centro de la Tierra, como en la siguiente </a:t>
            </a:r>
            <a:r>
              <a:rPr lang="es-CO" dirty="0" smtClean="0">
                <a:solidFill>
                  <a:schemeClr val="tx1"/>
                </a:solidFill>
              </a:rPr>
              <a:t>imagen.</a:t>
            </a:r>
            <a:endParaRPr lang="es-CO" dirty="0">
              <a:solidFill>
                <a:schemeClr val="tx1"/>
              </a:solidFill>
            </a:endParaRPr>
          </a:p>
        </p:txBody>
      </p:sp>
      <p:pic>
        <p:nvPicPr>
          <p:cNvPr id="4" name="Imagen 3"/>
          <p:cNvPicPr>
            <a:picLocks noChangeAspect="1"/>
          </p:cNvPicPr>
          <p:nvPr/>
        </p:nvPicPr>
        <p:blipFill>
          <a:blip r:embed="rId2"/>
          <a:stretch>
            <a:fillRect/>
          </a:stretch>
        </p:blipFill>
        <p:spPr>
          <a:xfrm>
            <a:off x="4488137" y="3896139"/>
            <a:ext cx="2747550" cy="2640104"/>
          </a:xfrm>
          <a:prstGeom prst="rect">
            <a:avLst/>
          </a:prstGeom>
        </p:spPr>
      </p:pic>
    </p:spTree>
    <p:extLst>
      <p:ext uri="{BB962C8B-B14F-4D97-AF65-F5344CB8AC3E}">
        <p14:creationId xmlns:p14="http://schemas.microsoft.com/office/powerpoint/2010/main" val="223021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0351" y="944217"/>
            <a:ext cx="9875520" cy="447261"/>
          </a:xfrm>
        </p:spPr>
        <p:txBody>
          <a:bodyPr>
            <a:normAutofit fontScale="90000"/>
          </a:bodyPr>
          <a:lstStyle/>
          <a:p>
            <a:pPr algn="ctr"/>
            <a:r>
              <a:rPr lang="es-CO" dirty="0">
                <a:solidFill>
                  <a:srgbClr val="FF0000"/>
                </a:solidFill>
              </a:rPr>
              <a:t>¿Sabes cuál es la diferencia entre masa y peso?</a:t>
            </a:r>
            <a:br>
              <a:rPr lang="es-CO" dirty="0">
                <a:solidFill>
                  <a:srgbClr val="FF0000"/>
                </a:solidFill>
              </a:rPr>
            </a:br>
            <a:endParaRPr lang="es-CO" dirty="0">
              <a:solidFill>
                <a:srgbClr val="FF0000"/>
              </a:solidFill>
            </a:endParaRPr>
          </a:p>
        </p:txBody>
      </p:sp>
      <p:sp>
        <p:nvSpPr>
          <p:cNvPr id="3" name="Marcador de contenido 2"/>
          <p:cNvSpPr>
            <a:spLocks noGrp="1"/>
          </p:cNvSpPr>
          <p:nvPr>
            <p:ph idx="1"/>
          </p:nvPr>
        </p:nvSpPr>
        <p:spPr>
          <a:xfrm>
            <a:off x="556591" y="1207603"/>
            <a:ext cx="10459280" cy="4704522"/>
          </a:xfrm>
        </p:spPr>
        <p:txBody>
          <a:bodyPr/>
          <a:lstStyle/>
          <a:p>
            <a:pPr marL="45720" indent="0">
              <a:buNone/>
            </a:pPr>
            <a:endParaRPr lang="es-CO" dirty="0"/>
          </a:p>
          <a:p>
            <a:r>
              <a:rPr lang="es-CO" dirty="0" smtClean="0">
                <a:solidFill>
                  <a:schemeClr val="tx1"/>
                </a:solidFill>
              </a:rPr>
              <a:t>La </a:t>
            </a:r>
            <a:r>
              <a:rPr lang="es-CO" dirty="0">
                <a:solidFill>
                  <a:schemeClr val="tx1"/>
                </a:solidFill>
              </a:rPr>
              <a:t>masa tiene siempre el mismo valor, mientras que el peso depende del valor de g, que no es idéntico en todos los </a:t>
            </a:r>
            <a:r>
              <a:rPr lang="es-CO" dirty="0" smtClean="0">
                <a:solidFill>
                  <a:schemeClr val="tx1"/>
                </a:solidFill>
              </a:rPr>
              <a:t>lugares.</a:t>
            </a:r>
            <a:endParaRPr lang="es-CO" dirty="0" smtClean="0"/>
          </a:p>
          <a:p>
            <a:r>
              <a:rPr lang="es-CO" dirty="0" smtClean="0">
                <a:solidFill>
                  <a:schemeClr val="tx1"/>
                </a:solidFill>
              </a:rPr>
              <a:t>La </a:t>
            </a:r>
            <a:r>
              <a:rPr lang="es-CO" dirty="0">
                <a:solidFill>
                  <a:schemeClr val="tx1"/>
                </a:solidFill>
              </a:rPr>
              <a:t>balanza mide masas. El dinamómetro mide fuerzas, Si se utiliza para medir pesos, dará valores diferentes según la altura del lugar o el planeta en que estemos.</a:t>
            </a:r>
          </a:p>
        </p:txBody>
      </p:sp>
      <p:pic>
        <p:nvPicPr>
          <p:cNvPr id="4" name="Imagen 3"/>
          <p:cNvPicPr>
            <a:picLocks noChangeAspect="1"/>
          </p:cNvPicPr>
          <p:nvPr/>
        </p:nvPicPr>
        <p:blipFill>
          <a:blip r:embed="rId2"/>
          <a:stretch>
            <a:fillRect/>
          </a:stretch>
        </p:blipFill>
        <p:spPr>
          <a:xfrm>
            <a:off x="3935895" y="3273287"/>
            <a:ext cx="4062515" cy="3021496"/>
          </a:xfrm>
          <a:prstGeom prst="rect">
            <a:avLst/>
          </a:prstGeom>
        </p:spPr>
      </p:pic>
    </p:spTree>
    <p:extLst>
      <p:ext uri="{BB962C8B-B14F-4D97-AF65-F5344CB8AC3E}">
        <p14:creationId xmlns:p14="http://schemas.microsoft.com/office/powerpoint/2010/main" val="416356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99528" y="1132232"/>
            <a:ext cx="10172977" cy="4791490"/>
          </a:xfrm>
          <a:prstGeom prst="rect">
            <a:avLst/>
          </a:prstGeom>
        </p:spPr>
      </p:pic>
    </p:spTree>
    <p:extLst>
      <p:ext uri="{BB962C8B-B14F-4D97-AF65-F5344CB8AC3E}">
        <p14:creationId xmlns:p14="http://schemas.microsoft.com/office/powerpoint/2010/main" val="103213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34</TotalTime>
  <Words>270</Words>
  <Application>Microsoft Office PowerPoint</Application>
  <PresentationFormat>Panorámica</PresentationFormat>
  <Paragraphs>19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Arial Black</vt:lpstr>
      <vt:lpstr>Corbel</vt:lpstr>
      <vt:lpstr>Base</vt:lpstr>
      <vt:lpstr>Presentación de PowerPoint</vt:lpstr>
      <vt:lpstr>Para tener en cuenta:</vt:lpstr>
      <vt:lpstr>¿Sabes cuál es la diferencia entre masa y peso?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5</cp:revision>
  <dcterms:created xsi:type="dcterms:W3CDTF">2018-02-25T23:08:57Z</dcterms:created>
  <dcterms:modified xsi:type="dcterms:W3CDTF">2018-10-20T22:30:15Z</dcterms:modified>
</cp:coreProperties>
</file>