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E534176-1F0D-4CF3-BC9C-58FBD1A6F703}"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3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11986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126670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41079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72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4111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816180-56FD-46D4-BB67-D6F339142745}" type="datetimeFigureOut">
              <a:rPr lang="es-CO" smtClean="0"/>
              <a:t>20/10/2018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21566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816180-56FD-46D4-BB67-D6F339142745}" type="datetimeFigureOut">
              <a:rPr lang="es-CO" smtClean="0"/>
              <a:t>20/10/2018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8016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16180-56FD-46D4-BB67-D6F339142745}" type="datetimeFigureOut">
              <a:rPr lang="es-CO" smtClean="0"/>
              <a:t>20/10/2018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3035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6399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00539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E534176-1F0D-4CF3-BC9C-58FBD1A6F703}" type="slidenum">
              <a:rPr lang="es-CO" smtClean="0"/>
              <a:t>‹Nº›</a:t>
            </a:fld>
            <a:endParaRPr lang="es-CO"/>
          </a:p>
        </p:txBody>
      </p:sp>
    </p:spTree>
    <p:extLst>
      <p:ext uri="{BB962C8B-B14F-4D97-AF65-F5344CB8AC3E}">
        <p14:creationId xmlns:p14="http://schemas.microsoft.com/office/powerpoint/2010/main" val="433734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8796" y="327166"/>
            <a:ext cx="10688952" cy="830997"/>
          </a:xfrm>
          <a:prstGeom prst="rect">
            <a:avLst/>
          </a:prstGeom>
          <a:noFill/>
        </p:spPr>
        <p:txBody>
          <a:bodyPr wrap="none" lIns="91440" tIns="45720" rIns="91440" bIns="45720">
            <a:spAutoFit/>
          </a:bodyPr>
          <a:lstStyle/>
          <a:p>
            <a:pPr algn="ctr"/>
            <a:r>
              <a:rPr lang="es-CO" sz="4800" b="1" dirty="0" smtClean="0">
                <a:solidFill>
                  <a:srgbClr val="FF0000"/>
                </a:solidFill>
              </a:rPr>
              <a:t>FUERZA DE ROZAMIENTO O FRICCIÓN</a:t>
            </a:r>
            <a:endParaRPr lang="es-ES" sz="5400" b="1" dirty="0">
              <a:ln w="22225">
                <a:solidFill>
                  <a:schemeClr val="accent2"/>
                </a:solidFill>
                <a:prstDash val="solid"/>
              </a:ln>
              <a:solidFill>
                <a:srgbClr val="FF0000"/>
              </a:solidFill>
              <a:latin typeface="Arial Black" panose="020B0A04020102020204" pitchFamily="34" charset="0"/>
            </a:endParaRPr>
          </a:p>
        </p:txBody>
      </p:sp>
      <p:sp>
        <p:nvSpPr>
          <p:cNvPr id="6" name="CuadroTexto 5"/>
          <p:cNvSpPr txBox="1"/>
          <p:nvPr/>
        </p:nvSpPr>
        <p:spPr>
          <a:xfrm>
            <a:off x="675679" y="1696278"/>
            <a:ext cx="6361225" cy="4093428"/>
          </a:xfrm>
          <a:prstGeom prst="rect">
            <a:avLst/>
          </a:prstGeom>
          <a:noFill/>
        </p:spPr>
        <p:txBody>
          <a:bodyPr wrap="square" rtlCol="0">
            <a:spAutoFit/>
          </a:bodyPr>
          <a:lstStyle/>
          <a:p>
            <a:pPr algn="just"/>
            <a:r>
              <a:rPr lang="es-CO" sz="2000" dirty="0" smtClean="0">
                <a:solidFill>
                  <a:srgbClr val="FF0000"/>
                </a:solidFill>
              </a:rPr>
              <a:t>Definición</a:t>
            </a:r>
            <a:r>
              <a:rPr lang="es-CO" sz="2000" dirty="0" smtClean="0">
                <a:solidFill>
                  <a:srgbClr val="FF0000"/>
                </a:solidFill>
              </a:rPr>
              <a:t>:</a:t>
            </a:r>
          </a:p>
          <a:p>
            <a:pPr algn="just"/>
            <a:r>
              <a:rPr lang="es-CO" sz="2000" dirty="0"/>
              <a:t>La fuerza de rozamiento es una fuerza que se ejerce entre dos superficies en contacto en cualquier estado de la materia.</a:t>
            </a:r>
          </a:p>
          <a:p>
            <a:pPr algn="just"/>
            <a:r>
              <a:rPr lang="es-CO" sz="2000" dirty="0"/>
              <a:t> </a:t>
            </a:r>
          </a:p>
          <a:p>
            <a:pPr algn="just"/>
            <a:r>
              <a:rPr lang="es-CO" sz="2000" dirty="0"/>
              <a:t>Si las superficies son sólidas, la magnitud de las fuerzas de rozamiento entre ellas depende de su rugosidad. Si las superficies no son sólidas, la fuerza de rozamiento entre ellas depende de factores como la viscosidad del material y la velocidad con que una capa de fluido se desliza sobre la otra. En cualquier caso, la fuerza de rozamiento se ejerce en forma paralela a las superficies que se encuentren en contacto.</a:t>
            </a:r>
            <a:endParaRPr lang="es-CO" sz="2000" dirty="0"/>
          </a:p>
        </p:txBody>
      </p:sp>
      <p:pic>
        <p:nvPicPr>
          <p:cNvPr id="3" name="Imagen 2"/>
          <p:cNvPicPr>
            <a:picLocks noChangeAspect="1"/>
          </p:cNvPicPr>
          <p:nvPr/>
        </p:nvPicPr>
        <p:blipFill>
          <a:blip r:embed="rId2"/>
          <a:stretch>
            <a:fillRect/>
          </a:stretch>
        </p:blipFill>
        <p:spPr>
          <a:xfrm>
            <a:off x="7530548" y="1696278"/>
            <a:ext cx="3810000" cy="4153936"/>
          </a:xfrm>
          <a:prstGeom prst="rect">
            <a:avLst/>
          </a:prstGeom>
        </p:spPr>
      </p:pic>
    </p:spTree>
    <p:extLst>
      <p:ext uri="{BB962C8B-B14F-4D97-AF65-F5344CB8AC3E}">
        <p14:creationId xmlns:p14="http://schemas.microsoft.com/office/powerpoint/2010/main" val="3539497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1143000" y="2552041"/>
            <a:ext cx="4754880" cy="777240"/>
          </a:xfrm>
        </p:spPr>
        <p:txBody>
          <a:bodyPr/>
          <a:lstStyle/>
          <a:p>
            <a:r>
              <a:rPr lang="es-CO" dirty="0">
                <a:solidFill>
                  <a:srgbClr val="FF0000"/>
                </a:solidFill>
              </a:rPr>
              <a:t>Por Deslizamiento: </a:t>
            </a:r>
          </a:p>
        </p:txBody>
      </p:sp>
      <p:sp>
        <p:nvSpPr>
          <p:cNvPr id="4" name="Marcador de contenido 3"/>
          <p:cNvSpPr>
            <a:spLocks noGrp="1"/>
          </p:cNvSpPr>
          <p:nvPr>
            <p:ph sz="half" idx="2"/>
          </p:nvPr>
        </p:nvSpPr>
        <p:spPr>
          <a:xfrm>
            <a:off x="904461" y="3289524"/>
            <a:ext cx="5695122" cy="2500172"/>
          </a:xfrm>
        </p:spPr>
        <p:txBody>
          <a:bodyPr/>
          <a:lstStyle/>
          <a:p>
            <a:pPr algn="just"/>
            <a:r>
              <a:rPr lang="es-CO" dirty="0">
                <a:solidFill>
                  <a:schemeClr val="tx1"/>
                </a:solidFill>
              </a:rPr>
              <a:t>Cuando dos superficies de cuerpos sólidos se deslizan una por sobre la otra. Por ejemplo cuando deslizas un baúl a lo largo del piso el roce se opone al movimiento del baúl. Si la superficie del piso es rugosa mayor será la fuerza de </a:t>
            </a:r>
            <a:r>
              <a:rPr lang="es-CO" dirty="0" smtClean="0">
                <a:solidFill>
                  <a:schemeClr val="tx1"/>
                </a:solidFill>
              </a:rPr>
              <a:t>roce.</a:t>
            </a:r>
            <a:endParaRPr lang="es-CO" dirty="0">
              <a:solidFill>
                <a:schemeClr val="tx1"/>
              </a:solidFill>
            </a:endParaRPr>
          </a:p>
        </p:txBody>
      </p:sp>
      <p:sp>
        <p:nvSpPr>
          <p:cNvPr id="7" name="CuadroTexto 6"/>
          <p:cNvSpPr txBox="1"/>
          <p:nvPr/>
        </p:nvSpPr>
        <p:spPr>
          <a:xfrm>
            <a:off x="1143000" y="768626"/>
            <a:ext cx="9975574" cy="1692771"/>
          </a:xfrm>
          <a:prstGeom prst="rect">
            <a:avLst/>
          </a:prstGeom>
          <a:noFill/>
        </p:spPr>
        <p:txBody>
          <a:bodyPr wrap="square" rtlCol="0">
            <a:spAutoFit/>
          </a:bodyPr>
          <a:lstStyle/>
          <a:p>
            <a:r>
              <a:rPr lang="es-CO" sz="2000" dirty="0" smtClean="0">
                <a:solidFill>
                  <a:srgbClr val="FF0000"/>
                </a:solidFill>
              </a:rPr>
              <a:t>NOTA: </a:t>
            </a:r>
            <a:r>
              <a:rPr lang="es-CO" sz="2000" dirty="0" smtClean="0"/>
              <a:t>La fuerza de roce es aquella fuerza </a:t>
            </a:r>
            <a:r>
              <a:rPr lang="es-CO" sz="2000" dirty="0"/>
              <a:t>que se opone al movimiento de un objeto o superficie sobre otra, se produce una fuerza de contacto llamada Fuerza de roce o de fricción y depende del peso del objeto o superficie en movimiento</a:t>
            </a:r>
            <a:r>
              <a:rPr lang="es-CO" sz="2000" dirty="0" smtClean="0"/>
              <a:t>.</a:t>
            </a:r>
          </a:p>
          <a:p>
            <a:endParaRPr lang="es-CO" sz="2000" dirty="0" smtClean="0"/>
          </a:p>
          <a:p>
            <a:r>
              <a:rPr lang="es-CO" sz="2400" b="1" dirty="0" smtClean="0"/>
              <a:t> </a:t>
            </a:r>
            <a:r>
              <a:rPr lang="es-CO" sz="2400" b="1" dirty="0"/>
              <a:t>Tipos de roce:</a:t>
            </a:r>
          </a:p>
        </p:txBody>
      </p:sp>
      <p:pic>
        <p:nvPicPr>
          <p:cNvPr id="8" name="Imagen 7"/>
          <p:cNvPicPr>
            <a:picLocks noChangeAspect="1"/>
          </p:cNvPicPr>
          <p:nvPr/>
        </p:nvPicPr>
        <p:blipFill>
          <a:blip r:embed="rId2"/>
          <a:stretch>
            <a:fillRect/>
          </a:stretch>
        </p:blipFill>
        <p:spPr>
          <a:xfrm>
            <a:off x="7299669" y="3238531"/>
            <a:ext cx="3577669" cy="2551165"/>
          </a:xfrm>
          <a:prstGeom prst="rect">
            <a:avLst/>
          </a:prstGeom>
        </p:spPr>
      </p:pic>
    </p:spTree>
    <p:extLst>
      <p:ext uri="{BB962C8B-B14F-4D97-AF65-F5344CB8AC3E}">
        <p14:creationId xmlns:p14="http://schemas.microsoft.com/office/powerpoint/2010/main" val="2335557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txBox="1">
            <a:spLocks/>
          </p:cNvSpPr>
          <p:nvPr/>
        </p:nvSpPr>
        <p:spPr>
          <a:xfrm>
            <a:off x="665922" y="603971"/>
            <a:ext cx="4754880" cy="509211"/>
          </a:xfrm>
          <a:prstGeom prst="rect">
            <a:avLst/>
          </a:prstGeom>
        </p:spPr>
        <p:txBody>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None/>
            </a:pPr>
            <a:r>
              <a:rPr lang="es-CO" sz="2400" dirty="0" smtClean="0">
                <a:solidFill>
                  <a:srgbClr val="FF0000"/>
                </a:solidFill>
              </a:rPr>
              <a:t>Por</a:t>
            </a:r>
            <a:r>
              <a:rPr lang="es-CO" dirty="0" smtClean="0">
                <a:solidFill>
                  <a:srgbClr val="FF0000"/>
                </a:solidFill>
              </a:rPr>
              <a:t> </a:t>
            </a:r>
            <a:r>
              <a:rPr lang="es-CO" sz="2400" dirty="0" smtClean="0">
                <a:solidFill>
                  <a:srgbClr val="FF0000"/>
                </a:solidFill>
              </a:rPr>
              <a:t>rodamiento</a:t>
            </a:r>
            <a:r>
              <a:rPr lang="es-CO" dirty="0" smtClean="0">
                <a:solidFill>
                  <a:srgbClr val="FF0000"/>
                </a:solidFill>
              </a:rPr>
              <a:t>: </a:t>
            </a:r>
            <a:endParaRPr lang="es-CO" dirty="0">
              <a:solidFill>
                <a:srgbClr val="FF0000"/>
              </a:solidFill>
            </a:endParaRPr>
          </a:p>
        </p:txBody>
      </p:sp>
      <p:sp>
        <p:nvSpPr>
          <p:cNvPr id="4" name="Marcador de texto 2"/>
          <p:cNvSpPr txBox="1">
            <a:spLocks/>
          </p:cNvSpPr>
          <p:nvPr/>
        </p:nvSpPr>
        <p:spPr>
          <a:xfrm>
            <a:off x="665922" y="3492945"/>
            <a:ext cx="4754880" cy="403194"/>
          </a:xfrm>
          <a:prstGeom prst="rect">
            <a:avLst/>
          </a:prstGeom>
        </p:spPr>
        <p:txBody>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None/>
            </a:pPr>
            <a:r>
              <a:rPr lang="es-CO" sz="2400" dirty="0" smtClean="0">
                <a:solidFill>
                  <a:srgbClr val="FF0000"/>
                </a:solidFill>
              </a:rPr>
              <a:t>En Fluidos </a:t>
            </a:r>
            <a:r>
              <a:rPr lang="es-CO" sz="2400" dirty="0">
                <a:solidFill>
                  <a:srgbClr val="FF0000"/>
                </a:solidFill>
              </a:rPr>
              <a:t>(gases y líquidos</a:t>
            </a:r>
            <a:r>
              <a:rPr lang="es-CO" sz="2400" dirty="0" smtClean="0">
                <a:solidFill>
                  <a:srgbClr val="FF0000"/>
                </a:solidFill>
              </a:rPr>
              <a:t>):</a:t>
            </a:r>
            <a:endParaRPr lang="es-CO" dirty="0">
              <a:solidFill>
                <a:srgbClr val="FF0000"/>
              </a:solidFill>
            </a:endParaRPr>
          </a:p>
        </p:txBody>
      </p:sp>
      <p:sp>
        <p:nvSpPr>
          <p:cNvPr id="5" name="Marcador de contenido 3"/>
          <p:cNvSpPr txBox="1">
            <a:spLocks/>
          </p:cNvSpPr>
          <p:nvPr/>
        </p:nvSpPr>
        <p:spPr>
          <a:xfrm>
            <a:off x="758687" y="1194370"/>
            <a:ext cx="5695122" cy="2500172"/>
          </a:xfrm>
          <a:prstGeom prst="rect">
            <a:avLst/>
          </a:prstGeom>
        </p:spPr>
        <p:txBody>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r>
              <a:rPr lang="es-CO" sz="2400" dirty="0">
                <a:solidFill>
                  <a:schemeClr val="tx1"/>
                </a:solidFill>
              </a:rPr>
              <a:t>Cuando un cuerpo rueda sobre una superficie, existe una fuerza que se opone al movimiento. Es una fuerza que se opone en menor magnitud que la fuerza de roce por deslizamiento.</a:t>
            </a:r>
          </a:p>
        </p:txBody>
      </p:sp>
      <p:sp>
        <p:nvSpPr>
          <p:cNvPr id="6" name="Marcador de contenido 3"/>
          <p:cNvSpPr txBox="1">
            <a:spLocks/>
          </p:cNvSpPr>
          <p:nvPr/>
        </p:nvSpPr>
        <p:spPr>
          <a:xfrm>
            <a:off x="851453" y="3896139"/>
            <a:ext cx="5695122" cy="2500172"/>
          </a:xfrm>
          <a:prstGeom prst="rect">
            <a:avLst/>
          </a:prstGeom>
        </p:spPr>
        <p:txBody>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lgn="just"/>
            <a:endParaRPr lang="es-CO" dirty="0">
              <a:solidFill>
                <a:schemeClr val="tx1"/>
              </a:solidFill>
            </a:endParaRPr>
          </a:p>
        </p:txBody>
      </p:sp>
      <p:sp>
        <p:nvSpPr>
          <p:cNvPr id="7" name="Rectángulo 6"/>
          <p:cNvSpPr/>
          <p:nvPr/>
        </p:nvSpPr>
        <p:spPr>
          <a:xfrm>
            <a:off x="745436" y="4097736"/>
            <a:ext cx="6096000" cy="2215991"/>
          </a:xfrm>
          <a:prstGeom prst="rect">
            <a:avLst/>
          </a:prstGeom>
        </p:spPr>
        <p:txBody>
          <a:bodyPr>
            <a:spAutoFit/>
          </a:bodyPr>
          <a:lstStyle/>
          <a:p>
            <a:pPr marL="342900" indent="-342900" algn="just">
              <a:buFont typeface="Arial" panose="020B0604020202020204" pitchFamily="34" charset="0"/>
              <a:buChar char="•"/>
            </a:pPr>
            <a:r>
              <a:rPr lang="es-CO" sz="2400" dirty="0"/>
              <a:t>En Fluidos (gases y líquidos): Cuando una pelota es lanzada en forma recta hacia una piscina, experimentará dos tipos de fuerza de roce, cuando está en el aire (fluido) y cuando está en el agua (otro fluido).</a:t>
            </a:r>
          </a:p>
          <a:p>
            <a:endParaRPr lang="es-CO" dirty="0"/>
          </a:p>
        </p:txBody>
      </p:sp>
      <p:pic>
        <p:nvPicPr>
          <p:cNvPr id="8" name="Imagen 7"/>
          <p:cNvPicPr>
            <a:picLocks noChangeAspect="1"/>
          </p:cNvPicPr>
          <p:nvPr/>
        </p:nvPicPr>
        <p:blipFill>
          <a:blip r:embed="rId2"/>
          <a:stretch>
            <a:fillRect/>
          </a:stretch>
        </p:blipFill>
        <p:spPr>
          <a:xfrm>
            <a:off x="6841436" y="603971"/>
            <a:ext cx="4799694" cy="2735577"/>
          </a:xfrm>
          <a:prstGeom prst="rect">
            <a:avLst/>
          </a:prstGeom>
        </p:spPr>
      </p:pic>
      <p:pic>
        <p:nvPicPr>
          <p:cNvPr id="9" name="Imagen 8"/>
          <p:cNvPicPr>
            <a:picLocks noChangeAspect="1"/>
          </p:cNvPicPr>
          <p:nvPr/>
        </p:nvPicPr>
        <p:blipFill>
          <a:blip r:embed="rId3"/>
          <a:stretch>
            <a:fillRect/>
          </a:stretch>
        </p:blipFill>
        <p:spPr>
          <a:xfrm>
            <a:off x="7564238" y="3896139"/>
            <a:ext cx="3354089" cy="2231994"/>
          </a:xfrm>
          <a:prstGeom prst="rect">
            <a:avLst/>
          </a:prstGeom>
        </p:spPr>
      </p:pic>
    </p:spTree>
    <p:extLst>
      <p:ext uri="{BB962C8B-B14F-4D97-AF65-F5344CB8AC3E}">
        <p14:creationId xmlns:p14="http://schemas.microsoft.com/office/powerpoint/2010/main" val="815652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25</TotalTime>
  <Words>299</Words>
  <Application>Microsoft Office PowerPoint</Application>
  <PresentationFormat>Panorámica</PresentationFormat>
  <Paragraphs>14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Arial Black</vt:lpstr>
      <vt:lpstr>Corbel</vt:lpstr>
      <vt:lpstr>Base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4</cp:revision>
  <dcterms:created xsi:type="dcterms:W3CDTF">2018-02-25T23:08:57Z</dcterms:created>
  <dcterms:modified xsi:type="dcterms:W3CDTF">2018-10-20T22:21:40Z</dcterms:modified>
</cp:coreProperties>
</file>